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0.xml" ContentType="application/vnd.openxmlformats-officedocument.drawingml.chart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notesSlides/notesSlide43.xml" ContentType="application/vnd.openxmlformats-officedocument.presentationml.notesSlide+xml"/>
  <Override PartName="/ppt/charts/chart22.xml" ContentType="application/vnd.openxmlformats-officedocument.drawingml.chart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drawings/drawing11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27.xml" ContentType="application/vnd.openxmlformats-officedocument.drawingml.chart+xml"/>
  <Override PartName="/ppt/drawings/drawing13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28.xml" ContentType="application/vnd.openxmlformats-officedocument.drawingml.chart+xml"/>
  <Override PartName="/ppt/notesSlides/notesSlide50.xml" ContentType="application/vnd.openxmlformats-officedocument.presentationml.notesSlide+xml"/>
  <Override PartName="/ppt/charts/chart29.xml" ContentType="application/vnd.openxmlformats-officedocument.drawingml.chart+xml"/>
  <Override PartName="/ppt/notesSlides/notesSlide51.xml" ContentType="application/vnd.openxmlformats-officedocument.presentationml.notesSlide+xml"/>
  <Override PartName="/ppt/charts/chart30.xml" ContentType="application/vnd.openxmlformats-officedocument.drawingml.chart+xml"/>
  <Override PartName="/ppt/notesSlides/notesSlide52.xml" ContentType="application/vnd.openxmlformats-officedocument.presentationml.notesSlide+xml"/>
  <Override PartName="/ppt/charts/chart31.xml" ContentType="application/vnd.openxmlformats-officedocument.drawingml.chart+xml"/>
  <Override PartName="/ppt/notesSlides/notesSlide53.xml" ContentType="application/vnd.openxmlformats-officedocument.presentationml.notesSlide+xml"/>
  <Override PartName="/ppt/charts/chart32.xml" ContentType="application/vnd.openxmlformats-officedocument.drawingml.chart+xml"/>
  <Override PartName="/ppt/notesSlides/notesSlide54.xml" ContentType="application/vnd.openxmlformats-officedocument.presentationml.notesSlide+xml"/>
  <Override PartName="/ppt/charts/chart33.xml" ContentType="application/vnd.openxmlformats-officedocument.drawingml.chart+xml"/>
  <Override PartName="/ppt/notesSlides/notesSlide55.xml" ContentType="application/vnd.openxmlformats-officedocument.presentationml.notesSlide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733" r:id="rId3"/>
    <p:sldMasterId id="2147483763" r:id="rId4"/>
    <p:sldMasterId id="2147483798" r:id="rId5"/>
  </p:sldMasterIdLst>
  <p:notesMasterIdLst>
    <p:notesMasterId r:id="rId147"/>
  </p:notesMasterIdLst>
  <p:sldIdLst>
    <p:sldId id="290" r:id="rId6"/>
    <p:sldId id="721" r:id="rId7"/>
    <p:sldId id="2147375924" r:id="rId8"/>
    <p:sldId id="2147375930" r:id="rId9"/>
    <p:sldId id="2147375929" r:id="rId10"/>
    <p:sldId id="2147375942" r:id="rId11"/>
    <p:sldId id="2147375941" r:id="rId12"/>
    <p:sldId id="2147375940" r:id="rId13"/>
    <p:sldId id="2147376091" r:id="rId14"/>
    <p:sldId id="2147376092" r:id="rId15"/>
    <p:sldId id="2147376093" r:id="rId16"/>
    <p:sldId id="2147376054" r:id="rId17"/>
    <p:sldId id="2147376064" r:id="rId18"/>
    <p:sldId id="2147376063" r:id="rId19"/>
    <p:sldId id="2147376055" r:id="rId20"/>
    <p:sldId id="2147376066" r:id="rId21"/>
    <p:sldId id="2147376065" r:id="rId22"/>
    <p:sldId id="2147375990" r:id="rId23"/>
    <p:sldId id="2147376015" r:id="rId24"/>
    <p:sldId id="2147376069" r:id="rId25"/>
    <p:sldId id="2147376068" r:id="rId26"/>
    <p:sldId id="2147376067" r:id="rId27"/>
    <p:sldId id="2147376000" r:id="rId28"/>
    <p:sldId id="2147376087" r:id="rId29"/>
    <p:sldId id="2147376086" r:id="rId30"/>
    <p:sldId id="2147376070" r:id="rId31"/>
    <p:sldId id="2147376071" r:id="rId32"/>
    <p:sldId id="2147375735" r:id="rId33"/>
    <p:sldId id="2147376080" r:id="rId34"/>
    <p:sldId id="2147376079" r:id="rId35"/>
    <p:sldId id="2147376078" r:id="rId36"/>
    <p:sldId id="2147376077" r:id="rId37"/>
    <p:sldId id="2147376076" r:id="rId38"/>
    <p:sldId id="2147376075" r:id="rId39"/>
    <p:sldId id="2147376074" r:id="rId40"/>
    <p:sldId id="2147376073" r:id="rId41"/>
    <p:sldId id="2147376072" r:id="rId42"/>
    <p:sldId id="2147376081" r:id="rId43"/>
    <p:sldId id="2147376083" r:id="rId44"/>
    <p:sldId id="2147376082" r:id="rId45"/>
    <p:sldId id="2147376018" r:id="rId46"/>
    <p:sldId id="2147376019" r:id="rId47"/>
    <p:sldId id="2147376020" r:id="rId48"/>
    <p:sldId id="2147376021" r:id="rId49"/>
    <p:sldId id="2147376022" r:id="rId50"/>
    <p:sldId id="2147376023" r:id="rId51"/>
    <p:sldId id="2147376024" r:id="rId52"/>
    <p:sldId id="2147376003" r:id="rId53"/>
    <p:sldId id="2713" r:id="rId54"/>
    <p:sldId id="2147376094" r:id="rId55"/>
    <p:sldId id="2147375862" r:id="rId56"/>
    <p:sldId id="2147375688" r:id="rId57"/>
    <p:sldId id="4868" r:id="rId58"/>
    <p:sldId id="2147375709" r:id="rId59"/>
    <p:sldId id="2147375717" r:id="rId60"/>
    <p:sldId id="2147375708" r:id="rId61"/>
    <p:sldId id="2147376095" r:id="rId62"/>
    <p:sldId id="2147375707" r:id="rId63"/>
    <p:sldId id="2147375706" r:id="rId64"/>
    <p:sldId id="576" r:id="rId65"/>
    <p:sldId id="2147375705" r:id="rId66"/>
    <p:sldId id="2147375704" r:id="rId67"/>
    <p:sldId id="2147375703" r:id="rId68"/>
    <p:sldId id="2147375945" r:id="rId69"/>
    <p:sldId id="2147375702" r:id="rId70"/>
    <p:sldId id="2147376096" r:id="rId71"/>
    <p:sldId id="2147376025" r:id="rId72"/>
    <p:sldId id="2147375727" r:id="rId73"/>
    <p:sldId id="2147375701" r:id="rId74"/>
    <p:sldId id="2147375700" r:id="rId75"/>
    <p:sldId id="2147375756" r:id="rId76"/>
    <p:sldId id="2147375741" r:id="rId77"/>
    <p:sldId id="2147375740" r:id="rId78"/>
    <p:sldId id="2147376049" r:id="rId79"/>
    <p:sldId id="2147375699" r:id="rId80"/>
    <p:sldId id="2147375733" r:id="rId81"/>
    <p:sldId id="2147375698" r:id="rId82"/>
    <p:sldId id="2147375849" r:id="rId83"/>
    <p:sldId id="2147376027" r:id="rId84"/>
    <p:sldId id="2147376026" r:id="rId85"/>
    <p:sldId id="2147375697" r:id="rId86"/>
    <p:sldId id="2147375696" r:id="rId87"/>
    <p:sldId id="2147376048" r:id="rId88"/>
    <p:sldId id="2147376051" r:id="rId89"/>
    <p:sldId id="2147376050" r:id="rId90"/>
    <p:sldId id="2147375695" r:id="rId91"/>
    <p:sldId id="2147375918" r:id="rId92"/>
    <p:sldId id="2147376035" r:id="rId93"/>
    <p:sldId id="2147376034" r:id="rId94"/>
    <p:sldId id="2147376033" r:id="rId95"/>
    <p:sldId id="2147376032" r:id="rId96"/>
    <p:sldId id="2147376031" r:id="rId97"/>
    <p:sldId id="2147376030" r:id="rId98"/>
    <p:sldId id="2147376029" r:id="rId99"/>
    <p:sldId id="2147375694" r:id="rId100"/>
    <p:sldId id="2147375693" r:id="rId101"/>
    <p:sldId id="2147375749" r:id="rId102"/>
    <p:sldId id="2147375748" r:id="rId103"/>
    <p:sldId id="2147375747" r:id="rId104"/>
    <p:sldId id="2147375692" r:id="rId105"/>
    <p:sldId id="2147375691" r:id="rId106"/>
    <p:sldId id="2147375690" r:id="rId107"/>
    <p:sldId id="2147375949" r:id="rId108"/>
    <p:sldId id="2147376008" r:id="rId109"/>
    <p:sldId id="2147376009" r:id="rId110"/>
    <p:sldId id="2147376007" r:id="rId111"/>
    <p:sldId id="2147376006" r:id="rId112"/>
    <p:sldId id="2147376005" r:id="rId113"/>
    <p:sldId id="2147376004" r:id="rId114"/>
    <p:sldId id="2147375689" r:id="rId115"/>
    <p:sldId id="332" r:id="rId116"/>
    <p:sldId id="2147375880" r:id="rId117"/>
    <p:sldId id="2147375881" r:id="rId118"/>
    <p:sldId id="2147375882" r:id="rId119"/>
    <p:sldId id="2147375883" r:id="rId120"/>
    <p:sldId id="2147375884" r:id="rId121"/>
    <p:sldId id="2147376036" r:id="rId122"/>
    <p:sldId id="2147376037" r:id="rId123"/>
    <p:sldId id="2147376038" r:id="rId124"/>
    <p:sldId id="2147376039" r:id="rId125"/>
    <p:sldId id="2147376040" r:id="rId126"/>
    <p:sldId id="2147376041" r:id="rId127"/>
    <p:sldId id="259" r:id="rId128"/>
    <p:sldId id="260" r:id="rId129"/>
    <p:sldId id="2147376045" r:id="rId130"/>
    <p:sldId id="564" r:id="rId131"/>
    <p:sldId id="565" r:id="rId132"/>
    <p:sldId id="566" r:id="rId133"/>
    <p:sldId id="567" r:id="rId134"/>
    <p:sldId id="568" r:id="rId135"/>
    <p:sldId id="569" r:id="rId136"/>
    <p:sldId id="570" r:id="rId137"/>
    <p:sldId id="571" r:id="rId138"/>
    <p:sldId id="2147375968" r:id="rId139"/>
    <p:sldId id="2147376062" r:id="rId140"/>
    <p:sldId id="2147376061" r:id="rId141"/>
    <p:sldId id="2147376060" r:id="rId142"/>
    <p:sldId id="2147376059" r:id="rId143"/>
    <p:sldId id="2147376058" r:id="rId144"/>
    <p:sldId id="2147376057" r:id="rId145"/>
    <p:sldId id="2147376056" r:id="rId1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90"/>
            <p14:sldId id="721"/>
            <p14:sldId id="2147375924"/>
            <p14:sldId id="2147375930"/>
            <p14:sldId id="2147375929"/>
            <p14:sldId id="2147375942"/>
            <p14:sldId id="2147375941"/>
            <p14:sldId id="2147375940"/>
            <p14:sldId id="2147376091"/>
            <p14:sldId id="2147376092"/>
            <p14:sldId id="2147376093"/>
            <p14:sldId id="2147376054"/>
            <p14:sldId id="2147376064"/>
            <p14:sldId id="2147376063"/>
            <p14:sldId id="2147376055"/>
            <p14:sldId id="2147376066"/>
            <p14:sldId id="2147376065"/>
            <p14:sldId id="2147375990"/>
            <p14:sldId id="2147376015"/>
            <p14:sldId id="2147376069"/>
            <p14:sldId id="2147376068"/>
            <p14:sldId id="2147376067"/>
            <p14:sldId id="2147376000"/>
            <p14:sldId id="2147376087"/>
            <p14:sldId id="2147376086"/>
            <p14:sldId id="2147376070"/>
            <p14:sldId id="2147376071"/>
            <p14:sldId id="2147375735"/>
            <p14:sldId id="2147376080"/>
            <p14:sldId id="2147376079"/>
            <p14:sldId id="2147376078"/>
            <p14:sldId id="2147376077"/>
            <p14:sldId id="2147376076"/>
            <p14:sldId id="2147376075"/>
            <p14:sldId id="2147376074"/>
            <p14:sldId id="2147376073"/>
            <p14:sldId id="2147376072"/>
            <p14:sldId id="2147376081"/>
            <p14:sldId id="2147376083"/>
            <p14:sldId id="2147376082"/>
            <p14:sldId id="2147376018"/>
            <p14:sldId id="2147376019"/>
            <p14:sldId id="2147376020"/>
            <p14:sldId id="2147376021"/>
            <p14:sldId id="2147376022"/>
            <p14:sldId id="2147376023"/>
            <p14:sldId id="2147376024"/>
            <p14:sldId id="2147376003"/>
            <p14:sldId id="2713"/>
            <p14:sldId id="2147376094"/>
            <p14:sldId id="2147375862"/>
            <p14:sldId id="2147375688"/>
            <p14:sldId id="4868"/>
            <p14:sldId id="2147375709"/>
            <p14:sldId id="2147375717"/>
            <p14:sldId id="2147375708"/>
            <p14:sldId id="2147376095"/>
            <p14:sldId id="2147375707"/>
            <p14:sldId id="2147375706"/>
            <p14:sldId id="576"/>
            <p14:sldId id="2147375705"/>
            <p14:sldId id="2147375704"/>
            <p14:sldId id="2147375703"/>
            <p14:sldId id="2147375945"/>
            <p14:sldId id="2147375702"/>
            <p14:sldId id="2147376096"/>
            <p14:sldId id="2147376025"/>
            <p14:sldId id="2147375727"/>
            <p14:sldId id="2147375701"/>
            <p14:sldId id="2147375700"/>
            <p14:sldId id="2147375756"/>
            <p14:sldId id="2147375741"/>
            <p14:sldId id="2147375740"/>
            <p14:sldId id="2147376049"/>
            <p14:sldId id="2147375699"/>
            <p14:sldId id="2147375733"/>
            <p14:sldId id="2147375698"/>
            <p14:sldId id="2147375849"/>
            <p14:sldId id="2147376027"/>
            <p14:sldId id="2147376026"/>
            <p14:sldId id="2147375697"/>
            <p14:sldId id="2147375696"/>
            <p14:sldId id="2147376048"/>
            <p14:sldId id="2147376051"/>
            <p14:sldId id="2147376050"/>
            <p14:sldId id="2147375695"/>
            <p14:sldId id="2147375918"/>
            <p14:sldId id="2147376035"/>
            <p14:sldId id="2147376034"/>
            <p14:sldId id="2147376033"/>
            <p14:sldId id="2147376032"/>
            <p14:sldId id="2147376031"/>
            <p14:sldId id="2147376030"/>
            <p14:sldId id="2147376029"/>
            <p14:sldId id="2147375694"/>
            <p14:sldId id="2147375693"/>
            <p14:sldId id="2147375749"/>
            <p14:sldId id="2147375748"/>
            <p14:sldId id="2147375747"/>
            <p14:sldId id="2147375692"/>
            <p14:sldId id="2147375691"/>
            <p14:sldId id="2147375690"/>
            <p14:sldId id="2147375949"/>
            <p14:sldId id="2147376008"/>
            <p14:sldId id="2147376009"/>
            <p14:sldId id="2147376007"/>
            <p14:sldId id="2147376006"/>
            <p14:sldId id="2147376005"/>
            <p14:sldId id="2147376004"/>
            <p14:sldId id="2147375689"/>
            <p14:sldId id="332"/>
            <p14:sldId id="2147375880"/>
            <p14:sldId id="2147375881"/>
            <p14:sldId id="2147375882"/>
            <p14:sldId id="2147375883"/>
            <p14:sldId id="2147375884"/>
            <p14:sldId id="2147376036"/>
            <p14:sldId id="2147376037"/>
            <p14:sldId id="2147376038"/>
            <p14:sldId id="2147376039"/>
            <p14:sldId id="2147376040"/>
            <p14:sldId id="2147376041"/>
            <p14:sldId id="259"/>
            <p14:sldId id="260"/>
            <p14:sldId id="2147376045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2147375968"/>
            <p14:sldId id="2147376062"/>
            <p14:sldId id="2147376061"/>
            <p14:sldId id="2147376060"/>
            <p14:sldId id="2147376059"/>
            <p14:sldId id="2147376058"/>
            <p14:sldId id="2147376057"/>
            <p14:sldId id="21473760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/>
    <p:restoredTop sz="96790"/>
  </p:normalViewPr>
  <p:slideViewPr>
    <p:cSldViewPr snapToGrid="0" snapToObjects="1" showGuides="1">
      <p:cViewPr varScale="1">
        <p:scale>
          <a:sx n="104" d="100"/>
          <a:sy n="104" d="100"/>
        </p:scale>
        <p:origin x="114" y="534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theme" Target="theme/theme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8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9.xlsm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0.xlsm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Macro-Enabled_Worksheet21.xlsm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Macro-Enabled_Worksheet22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Macro-Enabled_Worksheet23.xlsm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Macro-Enabled_Worksheet24.xlsm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Macro-Enabled_Worksheet25.xlsm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Sheet1!$B$1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Sheet1!$C$2:$C$200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Money Accounts Growth Rate</a:t>
            </a:r>
          </a:p>
        </c:rich>
      </c:tx>
      <c:layout>
        <c:manualLayout>
          <c:xMode val="edge"/>
          <c:yMode val="edge"/>
          <c:x val="0.37008818296731716"/>
          <c:y val="5.0235478806907381E-2"/>
        </c:manualLayout>
      </c:layout>
      <c:overlay val="0"/>
      <c:spPr>
        <a:noFill/>
        <a:ln w="165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605321507760533E-2"/>
          <c:y val="0.13207547169811321"/>
          <c:w val="0.84922394678492241"/>
          <c:h val="0.77479309591795531"/>
        </c:manualLayout>
      </c:layout>
      <c:areaChart>
        <c:grouping val="standar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275">
              <a:noFill/>
              <a:prstDash val="solid"/>
            </a:ln>
          </c:spP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Sheet1!$B$2:$B$280</c:f>
              <c:numCache>
                <c:formatCode>General</c:formatCode>
                <c:ptCount val="279"/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9-4627-9662-0537C4A589A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Money Acct Growth</c:v>
                </c:pt>
              </c:strCache>
            </c:strRef>
          </c:tx>
          <c:spPr>
            <a:solidFill>
              <a:srgbClr val="66CC99">
                <a:lumMod val="50000"/>
              </a:srgbClr>
            </a:solidFill>
            <a:ln w="8275">
              <a:solidFill>
                <a:srgbClr val="103E2E">
                  <a:lumMod val="90000"/>
                  <a:lumOff val="10000"/>
                </a:srgbClr>
              </a:solidFill>
              <a:prstDash val="solid"/>
            </a:ln>
          </c:spP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Sheet1!$C$2:$C$280</c:f>
              <c:numCache>
                <c:formatCode>0.00%</c:formatCode>
                <c:ptCount val="279"/>
                <c:pt idx="0">
                  <c:v>0.20100000000000001</c:v>
                </c:pt>
                <c:pt idx="1">
                  <c:v>0.186</c:v>
                </c:pt>
                <c:pt idx="2">
                  <c:v>0.17699999999999999</c:v>
                </c:pt>
                <c:pt idx="3">
                  <c:v>0.189</c:v>
                </c:pt>
                <c:pt idx="4">
                  <c:v>0.18099999999999999</c:v>
                </c:pt>
                <c:pt idx="5">
                  <c:v>0.16200000000000001</c:v>
                </c:pt>
                <c:pt idx="6">
                  <c:v>0.17699999999999999</c:v>
                </c:pt>
                <c:pt idx="7">
                  <c:v>0.17</c:v>
                </c:pt>
                <c:pt idx="8">
                  <c:v>0.13400000000000001</c:v>
                </c:pt>
                <c:pt idx="9">
                  <c:v>0.13400000000000001</c:v>
                </c:pt>
                <c:pt idx="10">
                  <c:v>0.13400000000000001</c:v>
                </c:pt>
                <c:pt idx="11">
                  <c:v>0.13</c:v>
                </c:pt>
                <c:pt idx="12">
                  <c:v>0.14499999999999999</c:v>
                </c:pt>
                <c:pt idx="13">
                  <c:v>0.14599999999999999</c:v>
                </c:pt>
                <c:pt idx="14">
                  <c:v>0.13800000000000001</c:v>
                </c:pt>
                <c:pt idx="15">
                  <c:v>0.14799999999999999</c:v>
                </c:pt>
                <c:pt idx="16">
                  <c:v>0.124</c:v>
                </c:pt>
                <c:pt idx="17">
                  <c:v>0.125</c:v>
                </c:pt>
                <c:pt idx="18">
                  <c:v>0.111</c:v>
                </c:pt>
                <c:pt idx="19">
                  <c:v>9.4E-2</c:v>
                </c:pt>
                <c:pt idx="20">
                  <c:v>8.7999999999999995E-2</c:v>
                </c:pt>
                <c:pt idx="21">
                  <c:v>0.105</c:v>
                </c:pt>
                <c:pt idx="22">
                  <c:v>8.3000000000000004E-2</c:v>
                </c:pt>
                <c:pt idx="23">
                  <c:v>7.6999999999999999E-2</c:v>
                </c:pt>
                <c:pt idx="24">
                  <c:v>8.7999999999999995E-2</c:v>
                </c:pt>
                <c:pt idx="25">
                  <c:v>4.8000000000000001E-2</c:v>
                </c:pt>
                <c:pt idx="26">
                  <c:v>5.7000000000000002E-2</c:v>
                </c:pt>
                <c:pt idx="27">
                  <c:v>5.0999999999999997E-2</c:v>
                </c:pt>
                <c:pt idx="28">
                  <c:v>4.2999999999999997E-2</c:v>
                </c:pt>
                <c:pt idx="29">
                  <c:v>5.2999999999999999E-2</c:v>
                </c:pt>
                <c:pt idx="30">
                  <c:v>0.04</c:v>
                </c:pt>
                <c:pt idx="31">
                  <c:v>4.1000000000000002E-2</c:v>
                </c:pt>
                <c:pt idx="32">
                  <c:v>0.04</c:v>
                </c:pt>
                <c:pt idx="33">
                  <c:v>3.3000000000000002E-2</c:v>
                </c:pt>
                <c:pt idx="34">
                  <c:v>1.4E-2</c:v>
                </c:pt>
                <c:pt idx="35">
                  <c:v>0.01</c:v>
                </c:pt>
                <c:pt idx="36">
                  <c:v>-5.0000000000000001E-3</c:v>
                </c:pt>
                <c:pt idx="37">
                  <c:v>-7.0000000000000001E-3</c:v>
                </c:pt>
                <c:pt idx="38">
                  <c:v>3.0000000000000001E-3</c:v>
                </c:pt>
                <c:pt idx="39">
                  <c:v>-1.6E-2</c:v>
                </c:pt>
                <c:pt idx="40">
                  <c:v>-2.4E-2</c:v>
                </c:pt>
                <c:pt idx="41">
                  <c:v>-1.7000000000000001E-2</c:v>
                </c:pt>
                <c:pt idx="42">
                  <c:v>-3.3000000000000002E-2</c:v>
                </c:pt>
                <c:pt idx="43">
                  <c:v>-3.5000000000000003E-2</c:v>
                </c:pt>
                <c:pt idx="44">
                  <c:v>-1.7000000000000001E-2</c:v>
                </c:pt>
                <c:pt idx="45">
                  <c:v>-3.7999999999999999E-2</c:v>
                </c:pt>
                <c:pt idx="46">
                  <c:v>-4.5999999999999999E-2</c:v>
                </c:pt>
                <c:pt idx="47">
                  <c:v>-2.5999999999999999E-2</c:v>
                </c:pt>
                <c:pt idx="48">
                  <c:v>-4.3999999999999997E-2</c:v>
                </c:pt>
                <c:pt idx="49">
                  <c:v>-0.04</c:v>
                </c:pt>
                <c:pt idx="50">
                  <c:v>-2.1000000000000001E-2</c:v>
                </c:pt>
                <c:pt idx="51">
                  <c:v>-5.3999999999999999E-2</c:v>
                </c:pt>
                <c:pt idx="52">
                  <c:v>-3.9E-2</c:v>
                </c:pt>
                <c:pt idx="53">
                  <c:v>-4.2000000000000003E-2</c:v>
                </c:pt>
                <c:pt idx="54">
                  <c:v>-4.2999999999999997E-2</c:v>
                </c:pt>
                <c:pt idx="55">
                  <c:v>-3.4000000000000002E-2</c:v>
                </c:pt>
                <c:pt idx="56">
                  <c:v>-2.8000000000000001E-2</c:v>
                </c:pt>
                <c:pt idx="57">
                  <c:v>-0.03</c:v>
                </c:pt>
                <c:pt idx="58">
                  <c:v>-8.9999999999999993E-3</c:v>
                </c:pt>
                <c:pt idx="59">
                  <c:v>-8.0000000000000002E-3</c:v>
                </c:pt>
                <c:pt idx="60">
                  <c:v>-1.2E-2</c:v>
                </c:pt>
                <c:pt idx="61">
                  <c:v>1.2999999999999999E-2</c:v>
                </c:pt>
                <c:pt idx="62">
                  <c:v>-0.03</c:v>
                </c:pt>
                <c:pt idx="63">
                  <c:v>-3.0000000000000001E-3</c:v>
                </c:pt>
                <c:pt idx="64">
                  <c:v>1.6E-2</c:v>
                </c:pt>
                <c:pt idx="65">
                  <c:v>-2E-3</c:v>
                </c:pt>
                <c:pt idx="66">
                  <c:v>1.2999999999999999E-2</c:v>
                </c:pt>
                <c:pt idx="67">
                  <c:v>0.04</c:v>
                </c:pt>
                <c:pt idx="68">
                  <c:v>1.7999999999999999E-2</c:v>
                </c:pt>
                <c:pt idx="69">
                  <c:v>3.2000000000000001E-2</c:v>
                </c:pt>
                <c:pt idx="70">
                  <c:v>6.7000000000000004E-2</c:v>
                </c:pt>
                <c:pt idx="71">
                  <c:v>5.1999999999999998E-2</c:v>
                </c:pt>
                <c:pt idx="72">
                  <c:v>7.2999999999999995E-2</c:v>
                </c:pt>
                <c:pt idx="73">
                  <c:v>6.9000000000000006E-2</c:v>
                </c:pt>
                <c:pt idx="74">
                  <c:v>6.3E-2</c:v>
                </c:pt>
                <c:pt idx="75">
                  <c:v>9.6000000000000002E-2</c:v>
                </c:pt>
                <c:pt idx="76">
                  <c:v>7.1999999999999995E-2</c:v>
                </c:pt>
                <c:pt idx="77">
                  <c:v>8.1000000000000003E-2</c:v>
                </c:pt>
                <c:pt idx="78">
                  <c:v>0.106</c:v>
                </c:pt>
                <c:pt idx="79">
                  <c:v>9.4E-2</c:v>
                </c:pt>
                <c:pt idx="80">
                  <c:v>9.7000000000000003E-2</c:v>
                </c:pt>
                <c:pt idx="81">
                  <c:v>0.112</c:v>
                </c:pt>
                <c:pt idx="82">
                  <c:v>9.1999999999999998E-2</c:v>
                </c:pt>
                <c:pt idx="83">
                  <c:v>9.7000000000000003E-2</c:v>
                </c:pt>
                <c:pt idx="84">
                  <c:v>0.11899999999999999</c:v>
                </c:pt>
                <c:pt idx="85">
                  <c:v>0.105</c:v>
                </c:pt>
                <c:pt idx="86">
                  <c:v>0.127</c:v>
                </c:pt>
                <c:pt idx="87">
                  <c:v>0.13900000000000001</c:v>
                </c:pt>
                <c:pt idx="88">
                  <c:v>0.14199999999999999</c:v>
                </c:pt>
                <c:pt idx="89">
                  <c:v>0.16</c:v>
                </c:pt>
                <c:pt idx="90">
                  <c:v>0.14000000000000001</c:v>
                </c:pt>
                <c:pt idx="91">
                  <c:v>0.13600000000000001</c:v>
                </c:pt>
                <c:pt idx="92">
                  <c:v>0.13400000000000001</c:v>
                </c:pt>
                <c:pt idx="93">
                  <c:v>0.14299999999999999</c:v>
                </c:pt>
                <c:pt idx="94">
                  <c:v>0.123</c:v>
                </c:pt>
                <c:pt idx="95">
                  <c:v>0.11799999999999999</c:v>
                </c:pt>
                <c:pt idx="96">
                  <c:v>0.11600000000000001</c:v>
                </c:pt>
                <c:pt idx="97">
                  <c:v>0.111</c:v>
                </c:pt>
                <c:pt idx="98">
                  <c:v>0.115</c:v>
                </c:pt>
                <c:pt idx="99">
                  <c:v>0.10199999999999999</c:v>
                </c:pt>
                <c:pt idx="100">
                  <c:v>9.8000000000000004E-2</c:v>
                </c:pt>
                <c:pt idx="101">
                  <c:v>9.5000000000000001E-2</c:v>
                </c:pt>
                <c:pt idx="102">
                  <c:v>9.4E-2</c:v>
                </c:pt>
                <c:pt idx="103">
                  <c:v>0.09</c:v>
                </c:pt>
                <c:pt idx="104">
                  <c:v>8.4000000000000005E-2</c:v>
                </c:pt>
                <c:pt idx="105">
                  <c:v>8.8999999999999996E-2</c:v>
                </c:pt>
                <c:pt idx="106">
                  <c:v>8.5999999999999993E-2</c:v>
                </c:pt>
                <c:pt idx="107">
                  <c:v>8.6999999999999994E-2</c:v>
                </c:pt>
                <c:pt idx="108">
                  <c:v>8.4000000000000005E-2</c:v>
                </c:pt>
                <c:pt idx="109">
                  <c:v>7.3999999999999996E-2</c:v>
                </c:pt>
                <c:pt idx="110">
                  <c:v>0.105</c:v>
                </c:pt>
                <c:pt idx="111">
                  <c:v>8.5000000000000006E-2</c:v>
                </c:pt>
                <c:pt idx="112">
                  <c:v>9.2999999999999999E-2</c:v>
                </c:pt>
                <c:pt idx="113">
                  <c:v>9.9000000000000005E-2</c:v>
                </c:pt>
                <c:pt idx="114">
                  <c:v>9.4E-2</c:v>
                </c:pt>
                <c:pt idx="115">
                  <c:v>9.5000000000000001E-2</c:v>
                </c:pt>
                <c:pt idx="116">
                  <c:v>0.13</c:v>
                </c:pt>
                <c:pt idx="117">
                  <c:v>9.4E-2</c:v>
                </c:pt>
                <c:pt idx="118">
                  <c:v>0.10100000000000001</c:v>
                </c:pt>
                <c:pt idx="119">
                  <c:v>0.11799999999999999</c:v>
                </c:pt>
                <c:pt idx="120">
                  <c:v>9.6000000000000002E-2</c:v>
                </c:pt>
                <c:pt idx="121">
                  <c:v>0.14000000000000001</c:v>
                </c:pt>
                <c:pt idx="122">
                  <c:v>9.7000000000000003E-2</c:v>
                </c:pt>
                <c:pt idx="123">
                  <c:v>0.10199999999999999</c:v>
                </c:pt>
                <c:pt idx="124">
                  <c:v>0.11799999999999999</c:v>
                </c:pt>
                <c:pt idx="125">
                  <c:v>0.10199999999999999</c:v>
                </c:pt>
                <c:pt idx="126">
                  <c:v>0.106</c:v>
                </c:pt>
                <c:pt idx="127">
                  <c:v>0.104</c:v>
                </c:pt>
                <c:pt idx="128">
                  <c:v>8.5000000000000006E-2</c:v>
                </c:pt>
                <c:pt idx="129">
                  <c:v>8.5000000000000006E-2</c:v>
                </c:pt>
                <c:pt idx="130">
                  <c:v>9.8000000000000004E-2</c:v>
                </c:pt>
                <c:pt idx="131">
                  <c:v>8.1000000000000003E-2</c:v>
                </c:pt>
                <c:pt idx="132">
                  <c:v>8.5000000000000006E-2</c:v>
                </c:pt>
                <c:pt idx="133">
                  <c:v>7.6999999999999999E-2</c:v>
                </c:pt>
                <c:pt idx="134">
                  <c:v>7.3999999999999996E-2</c:v>
                </c:pt>
                <c:pt idx="135">
                  <c:v>7.8E-2</c:v>
                </c:pt>
                <c:pt idx="136">
                  <c:v>7.0999999999999994E-2</c:v>
                </c:pt>
                <c:pt idx="137">
                  <c:v>6.5000000000000002E-2</c:v>
                </c:pt>
                <c:pt idx="138">
                  <c:v>7.6999999999999999E-2</c:v>
                </c:pt>
                <c:pt idx="139">
                  <c:v>7.9000000000000001E-2</c:v>
                </c:pt>
                <c:pt idx="140">
                  <c:v>6.2E-2</c:v>
                </c:pt>
                <c:pt idx="141">
                  <c:v>6.3E-2</c:v>
                </c:pt>
                <c:pt idx="142">
                  <c:v>6.2E-2</c:v>
                </c:pt>
                <c:pt idx="143">
                  <c:v>5.8999999999999997E-2</c:v>
                </c:pt>
                <c:pt idx="144">
                  <c:v>6.3E-2</c:v>
                </c:pt>
                <c:pt idx="145">
                  <c:v>6.3E-2</c:v>
                </c:pt>
                <c:pt idx="146">
                  <c:v>6.0999999999999999E-2</c:v>
                </c:pt>
                <c:pt idx="147">
                  <c:v>7.6999999999999999E-2</c:v>
                </c:pt>
                <c:pt idx="148">
                  <c:v>6.2E-2</c:v>
                </c:pt>
                <c:pt idx="149">
                  <c:v>6.9000000000000006E-2</c:v>
                </c:pt>
                <c:pt idx="150">
                  <c:v>7.0000000000000007E-2</c:v>
                </c:pt>
                <c:pt idx="151">
                  <c:v>6.7000000000000004E-2</c:v>
                </c:pt>
                <c:pt idx="152">
                  <c:v>6.6000000000000003E-2</c:v>
                </c:pt>
                <c:pt idx="153">
                  <c:v>7.3999999999999996E-2</c:v>
                </c:pt>
                <c:pt idx="154">
                  <c:v>6.4000000000000001E-2</c:v>
                </c:pt>
                <c:pt idx="155">
                  <c:v>7.0000000000000007E-2</c:v>
                </c:pt>
                <c:pt idx="156">
                  <c:v>9.0999999999999998E-2</c:v>
                </c:pt>
                <c:pt idx="157">
                  <c:v>7.1999999999999995E-2</c:v>
                </c:pt>
                <c:pt idx="158">
                  <c:v>8.7999999999999995E-2</c:v>
                </c:pt>
                <c:pt idx="159">
                  <c:v>8.5999999999999993E-2</c:v>
                </c:pt>
                <c:pt idx="160">
                  <c:v>8.1000000000000003E-2</c:v>
                </c:pt>
                <c:pt idx="161">
                  <c:v>9.2999999999999999E-2</c:v>
                </c:pt>
                <c:pt idx="162">
                  <c:v>7.2999999999999995E-2</c:v>
                </c:pt>
                <c:pt idx="163">
                  <c:v>6.9000000000000006E-2</c:v>
                </c:pt>
                <c:pt idx="164">
                  <c:v>8.4000000000000005E-2</c:v>
                </c:pt>
                <c:pt idx="165">
                  <c:v>9.4E-2</c:v>
                </c:pt>
                <c:pt idx="166">
                  <c:v>0.08</c:v>
                </c:pt>
                <c:pt idx="167">
                  <c:v>8.7999999999999995E-2</c:v>
                </c:pt>
                <c:pt idx="168">
                  <c:v>7.3999999999999996E-2</c:v>
                </c:pt>
                <c:pt idx="169">
                  <c:v>7.6999999999999999E-2</c:v>
                </c:pt>
                <c:pt idx="170">
                  <c:v>9.1999999999999998E-2</c:v>
                </c:pt>
                <c:pt idx="171">
                  <c:v>7.0000000000000007E-2</c:v>
                </c:pt>
                <c:pt idx="172">
                  <c:v>8.2000000000000003E-2</c:v>
                </c:pt>
                <c:pt idx="173">
                  <c:v>8.6999999999999994E-2</c:v>
                </c:pt>
                <c:pt idx="174">
                  <c:v>8.4000000000000005E-2</c:v>
                </c:pt>
                <c:pt idx="175">
                  <c:v>8.6999999999999994E-2</c:v>
                </c:pt>
                <c:pt idx="176">
                  <c:v>9.9000000000000005E-2</c:v>
                </c:pt>
                <c:pt idx="177">
                  <c:v>8.5000000000000006E-2</c:v>
                </c:pt>
                <c:pt idx="178">
                  <c:v>8.7999999999999995E-2</c:v>
                </c:pt>
                <c:pt idx="179">
                  <c:v>9.7000000000000003E-2</c:v>
                </c:pt>
                <c:pt idx="180">
                  <c:v>0.08</c:v>
                </c:pt>
                <c:pt idx="181">
                  <c:v>8.2000000000000003E-2</c:v>
                </c:pt>
                <c:pt idx="182">
                  <c:v>7.6999999999999999E-2</c:v>
                </c:pt>
                <c:pt idx="183">
                  <c:v>7.0999999999999994E-2</c:v>
                </c:pt>
                <c:pt idx="184">
                  <c:v>7.2999999999999995E-2</c:v>
                </c:pt>
                <c:pt idx="185">
                  <c:v>6.6000000000000003E-2</c:v>
                </c:pt>
                <c:pt idx="186">
                  <c:v>6.2E-2</c:v>
                </c:pt>
                <c:pt idx="187">
                  <c:v>6.3E-2</c:v>
                </c:pt>
                <c:pt idx="188">
                  <c:v>0.06</c:v>
                </c:pt>
                <c:pt idx="189">
                  <c:v>5.2999999999999999E-2</c:v>
                </c:pt>
                <c:pt idx="190">
                  <c:v>5.8999999999999997E-2</c:v>
                </c:pt>
                <c:pt idx="191">
                  <c:v>5.5E-2</c:v>
                </c:pt>
                <c:pt idx="192">
                  <c:v>5.1999999999999998E-2</c:v>
                </c:pt>
                <c:pt idx="193">
                  <c:v>6.7000000000000004E-2</c:v>
                </c:pt>
                <c:pt idx="194">
                  <c:v>4.5999999999999999E-2</c:v>
                </c:pt>
                <c:pt idx="195">
                  <c:v>4.8000000000000001E-2</c:v>
                </c:pt>
                <c:pt idx="196">
                  <c:v>5.8000000000000003E-2</c:v>
                </c:pt>
                <c:pt idx="197">
                  <c:v>0.04</c:v>
                </c:pt>
                <c:pt idx="198">
                  <c:v>4.4999999999999998E-2</c:v>
                </c:pt>
                <c:pt idx="199">
                  <c:v>4.3999999999999997E-2</c:v>
                </c:pt>
                <c:pt idx="200">
                  <c:v>3.2000000000000001E-2</c:v>
                </c:pt>
                <c:pt idx="201">
                  <c:v>2.9000000000000001E-2</c:v>
                </c:pt>
                <c:pt idx="202">
                  <c:v>4.3999999999999997E-2</c:v>
                </c:pt>
                <c:pt idx="203">
                  <c:v>2.7E-2</c:v>
                </c:pt>
                <c:pt idx="204">
                  <c:v>3.4000000000000002E-2</c:v>
                </c:pt>
                <c:pt idx="205">
                  <c:v>3.5999999999999997E-2</c:v>
                </c:pt>
                <c:pt idx="206">
                  <c:v>3.3000000000000002E-2</c:v>
                </c:pt>
                <c:pt idx="207">
                  <c:v>4.5999999999999999E-2</c:v>
                </c:pt>
                <c:pt idx="208">
                  <c:v>0.05</c:v>
                </c:pt>
                <c:pt idx="209">
                  <c:v>5.1999999999999998E-2</c:v>
                </c:pt>
                <c:pt idx="210">
                  <c:v>7.0999999999999994E-2</c:v>
                </c:pt>
                <c:pt idx="211">
                  <c:v>7.0999999999999994E-2</c:v>
                </c:pt>
                <c:pt idx="212">
                  <c:v>6.2E-2</c:v>
                </c:pt>
                <c:pt idx="213">
                  <c:v>0.14699999999999999</c:v>
                </c:pt>
                <c:pt idx="214">
                  <c:v>0.17199999999999999</c:v>
                </c:pt>
                <c:pt idx="215">
                  <c:v>0.19700000000000001</c:v>
                </c:pt>
                <c:pt idx="216">
                  <c:v>0.22800000000000001</c:v>
                </c:pt>
                <c:pt idx="217">
                  <c:v>0.22500000000000001</c:v>
                </c:pt>
                <c:pt idx="218">
                  <c:v>0.24399999999999999</c:v>
                </c:pt>
                <c:pt idx="219">
                  <c:v>0.26900000000000002</c:v>
                </c:pt>
                <c:pt idx="220">
                  <c:v>0.253</c:v>
                </c:pt>
                <c:pt idx="221">
                  <c:v>0.28999999999999998</c:v>
                </c:pt>
                <c:pt idx="222">
                  <c:v>0.29199999999999998</c:v>
                </c:pt>
                <c:pt idx="223">
                  <c:v>0.28499999999999998</c:v>
                </c:pt>
                <c:pt idx="224">
                  <c:v>0.34300000000000003</c:v>
                </c:pt>
                <c:pt idx="225">
                  <c:v>0.29199999999999998</c:v>
                </c:pt>
                <c:pt idx="226">
                  <c:v>0.24199999999999999</c:v>
                </c:pt>
                <c:pt idx="227">
                  <c:v>0.22600000000000001</c:v>
                </c:pt>
                <c:pt idx="228">
                  <c:v>0.224</c:v>
                </c:pt>
                <c:pt idx="229">
                  <c:v>0.21099999999999999</c:v>
                </c:pt>
                <c:pt idx="230">
                  <c:v>0.215</c:v>
                </c:pt>
                <c:pt idx="231">
                  <c:v>0.2</c:v>
                </c:pt>
                <c:pt idx="232">
                  <c:v>0.19700000000000001</c:v>
                </c:pt>
                <c:pt idx="233">
                  <c:v>0.187</c:v>
                </c:pt>
                <c:pt idx="234">
                  <c:v>0.17299999999999999</c:v>
                </c:pt>
                <c:pt idx="235">
                  <c:v>0.17199999999999999</c:v>
                </c:pt>
                <c:pt idx="236">
                  <c:v>0.13600000000000001</c:v>
                </c:pt>
                <c:pt idx="237">
                  <c:v>0.11899999999999999</c:v>
                </c:pt>
                <c:pt idx="238">
                  <c:v>0.11600000000000001</c:v>
                </c:pt>
                <c:pt idx="239">
                  <c:v>0.115</c:v>
                </c:pt>
                <c:pt idx="240">
                  <c:v>9.8000000000000004E-2</c:v>
                </c:pt>
                <c:pt idx="241">
                  <c:v>8.3000000000000004E-2</c:v>
                </c:pt>
                <c:pt idx="242">
                  <c:v>7.2999999999999995E-2</c:v>
                </c:pt>
                <c:pt idx="243">
                  <c:v>4.3999999999999997E-2</c:v>
                </c:pt>
                <c:pt idx="244">
                  <c:v>3.1E-2</c:v>
                </c:pt>
                <c:pt idx="245">
                  <c:v>8.0000000000000002E-3</c:v>
                </c:pt>
                <c:pt idx="246">
                  <c:v>-1.6E-2</c:v>
                </c:pt>
                <c:pt idx="247">
                  <c:v>-3.6999999999999998E-2</c:v>
                </c:pt>
                <c:pt idx="248">
                  <c:v>-5.5E-2</c:v>
                </c:pt>
                <c:pt idx="249">
                  <c:v>-8.1000000000000003E-2</c:v>
                </c:pt>
                <c:pt idx="250">
                  <c:v>-0.09</c:v>
                </c:pt>
                <c:pt idx="251">
                  <c:v>-9.2999999999999999E-2</c:v>
                </c:pt>
                <c:pt idx="252">
                  <c:v>-0.112</c:v>
                </c:pt>
                <c:pt idx="253">
                  <c:v>-0.11</c:v>
                </c:pt>
                <c:pt idx="254">
                  <c:v>-0.113</c:v>
                </c:pt>
                <c:pt idx="255">
                  <c:v>-0.12</c:v>
                </c:pt>
                <c:pt idx="256">
                  <c:v>-0.113</c:v>
                </c:pt>
                <c:pt idx="257">
                  <c:v>-0.108</c:v>
                </c:pt>
                <c:pt idx="258">
                  <c:v>-0.10299999999999999</c:v>
                </c:pt>
                <c:pt idx="259">
                  <c:v>-9.0999999999999998E-2</c:v>
                </c:pt>
                <c:pt idx="260">
                  <c:v>-8.6999999999999994E-2</c:v>
                </c:pt>
                <c:pt idx="261">
                  <c:v>-8.1000000000000003E-2</c:v>
                </c:pt>
                <c:pt idx="262">
                  <c:v>-6.7000000000000004E-2</c:v>
                </c:pt>
                <c:pt idx="263">
                  <c:v>-7.6999999999999999E-2</c:v>
                </c:pt>
                <c:pt idx="264">
                  <c:v>-6.9000000000000006E-2</c:v>
                </c:pt>
                <c:pt idx="265">
                  <c:v>-7.4999999999999997E-2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9-4627-9662-0537C4A5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8883519"/>
        <c:axId val="1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Fed Funds Rate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Sheet1!$D$2:$D$280</c:f>
              <c:numCache>
                <c:formatCode>General</c:formatCode>
                <c:ptCount val="279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1.25</c:v>
                </c:pt>
                <c:pt idx="11">
                  <c:v>1.25</c:v>
                </c:pt>
                <c:pt idx="12">
                  <c:v>1.25</c:v>
                </c:pt>
                <c:pt idx="13">
                  <c:v>1.25</c:v>
                </c:pt>
                <c:pt idx="14">
                  <c:v>1.25</c:v>
                </c:pt>
                <c:pt idx="15">
                  <c:v>1.25</c:v>
                </c:pt>
                <c:pt idx="16">
                  <c:v>1.25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1.01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1.03</c:v>
                </c:pt>
                <c:pt idx="30">
                  <c:v>1.26</c:v>
                </c:pt>
                <c:pt idx="31">
                  <c:v>1.43</c:v>
                </c:pt>
                <c:pt idx="32">
                  <c:v>1.6</c:v>
                </c:pt>
                <c:pt idx="33">
                  <c:v>1.75</c:v>
                </c:pt>
                <c:pt idx="34">
                  <c:v>1.93</c:v>
                </c:pt>
                <c:pt idx="35">
                  <c:v>2.16</c:v>
                </c:pt>
                <c:pt idx="36">
                  <c:v>2.2799999999999998</c:v>
                </c:pt>
                <c:pt idx="37">
                  <c:v>2.5</c:v>
                </c:pt>
                <c:pt idx="38">
                  <c:v>2.63</c:v>
                </c:pt>
                <c:pt idx="39">
                  <c:v>2.79</c:v>
                </c:pt>
                <c:pt idx="40">
                  <c:v>3</c:v>
                </c:pt>
                <c:pt idx="41">
                  <c:v>3.04</c:v>
                </c:pt>
                <c:pt idx="42">
                  <c:v>3.26</c:v>
                </c:pt>
                <c:pt idx="43">
                  <c:v>3.5</c:v>
                </c:pt>
                <c:pt idx="44">
                  <c:v>3.62</c:v>
                </c:pt>
                <c:pt idx="45">
                  <c:v>3.78</c:v>
                </c:pt>
                <c:pt idx="46">
                  <c:v>4</c:v>
                </c:pt>
                <c:pt idx="47">
                  <c:v>4.16</c:v>
                </c:pt>
                <c:pt idx="48">
                  <c:v>4.29</c:v>
                </c:pt>
                <c:pt idx="49">
                  <c:v>4.49</c:v>
                </c:pt>
                <c:pt idx="50">
                  <c:v>4.59</c:v>
                </c:pt>
                <c:pt idx="51">
                  <c:v>4.79</c:v>
                </c:pt>
                <c:pt idx="52">
                  <c:v>5</c:v>
                </c:pt>
                <c:pt idx="53">
                  <c:v>5.25</c:v>
                </c:pt>
                <c:pt idx="54">
                  <c:v>5.25</c:v>
                </c:pt>
                <c:pt idx="55">
                  <c:v>5.25</c:v>
                </c:pt>
                <c:pt idx="56">
                  <c:v>5.25</c:v>
                </c:pt>
                <c:pt idx="57">
                  <c:v>5.25</c:v>
                </c:pt>
                <c:pt idx="58">
                  <c:v>5.25</c:v>
                </c:pt>
                <c:pt idx="59">
                  <c:v>5.25</c:v>
                </c:pt>
                <c:pt idx="60">
                  <c:v>5.25</c:v>
                </c:pt>
                <c:pt idx="61">
                  <c:v>5.26</c:v>
                </c:pt>
                <c:pt idx="62">
                  <c:v>5.26</c:v>
                </c:pt>
                <c:pt idx="63">
                  <c:v>5.25</c:v>
                </c:pt>
                <c:pt idx="64">
                  <c:v>5.25</c:v>
                </c:pt>
                <c:pt idx="65">
                  <c:v>5.25</c:v>
                </c:pt>
                <c:pt idx="66">
                  <c:v>5.26</c:v>
                </c:pt>
                <c:pt idx="67">
                  <c:v>5.0199999999999996</c:v>
                </c:pt>
                <c:pt idx="68">
                  <c:v>4.9400000000000004</c:v>
                </c:pt>
                <c:pt idx="69">
                  <c:v>4.76</c:v>
                </c:pt>
                <c:pt idx="70">
                  <c:v>4.49</c:v>
                </c:pt>
                <c:pt idx="71">
                  <c:v>4.24</c:v>
                </c:pt>
                <c:pt idx="72">
                  <c:v>3.9400000999999998</c:v>
                </c:pt>
                <c:pt idx="73">
                  <c:v>2.98</c:v>
                </c:pt>
                <c:pt idx="74">
                  <c:v>2.6099999</c:v>
                </c:pt>
                <c:pt idx="75">
                  <c:v>2.2799999999999998</c:v>
                </c:pt>
                <c:pt idx="76">
                  <c:v>1.98</c:v>
                </c:pt>
                <c:pt idx="77">
                  <c:v>2</c:v>
                </c:pt>
                <c:pt idx="78">
                  <c:v>2.0099999999999998</c:v>
                </c:pt>
                <c:pt idx="79">
                  <c:v>2</c:v>
                </c:pt>
                <c:pt idx="80">
                  <c:v>1.8099999</c:v>
                </c:pt>
                <c:pt idx="81">
                  <c:v>0.97</c:v>
                </c:pt>
                <c:pt idx="82">
                  <c:v>0.39</c:v>
                </c:pt>
                <c:pt idx="83">
                  <c:v>0.16</c:v>
                </c:pt>
                <c:pt idx="84">
                  <c:v>0.15</c:v>
                </c:pt>
                <c:pt idx="85">
                  <c:v>0.22</c:v>
                </c:pt>
                <c:pt idx="86">
                  <c:v>0.18</c:v>
                </c:pt>
                <c:pt idx="87">
                  <c:v>0.15</c:v>
                </c:pt>
                <c:pt idx="88">
                  <c:v>0.18</c:v>
                </c:pt>
                <c:pt idx="89">
                  <c:v>0.21</c:v>
                </c:pt>
                <c:pt idx="90">
                  <c:v>0.16</c:v>
                </c:pt>
                <c:pt idx="91">
                  <c:v>0.16</c:v>
                </c:pt>
                <c:pt idx="92">
                  <c:v>0.15</c:v>
                </c:pt>
                <c:pt idx="93">
                  <c:v>0.12</c:v>
                </c:pt>
                <c:pt idx="94">
                  <c:v>0.12</c:v>
                </c:pt>
                <c:pt idx="95">
                  <c:v>0.12</c:v>
                </c:pt>
                <c:pt idx="96">
                  <c:v>0.11</c:v>
                </c:pt>
                <c:pt idx="97">
                  <c:v>0.13</c:v>
                </c:pt>
                <c:pt idx="98">
                  <c:v>0.16</c:v>
                </c:pt>
                <c:pt idx="99">
                  <c:v>0.2</c:v>
                </c:pt>
                <c:pt idx="100">
                  <c:v>0.2</c:v>
                </c:pt>
                <c:pt idx="101">
                  <c:v>0.18</c:v>
                </c:pt>
                <c:pt idx="102">
                  <c:v>0.18</c:v>
                </c:pt>
                <c:pt idx="103">
                  <c:v>0.19</c:v>
                </c:pt>
                <c:pt idx="104">
                  <c:v>0.19</c:v>
                </c:pt>
                <c:pt idx="105">
                  <c:v>0.19</c:v>
                </c:pt>
                <c:pt idx="106">
                  <c:v>0.19</c:v>
                </c:pt>
                <c:pt idx="107">
                  <c:v>0.18</c:v>
                </c:pt>
                <c:pt idx="108">
                  <c:v>0.17</c:v>
                </c:pt>
                <c:pt idx="109">
                  <c:v>0.16</c:v>
                </c:pt>
                <c:pt idx="110">
                  <c:v>0.14000000000000001</c:v>
                </c:pt>
                <c:pt idx="111">
                  <c:v>0.1</c:v>
                </c:pt>
                <c:pt idx="112">
                  <c:v>0.09</c:v>
                </c:pt>
                <c:pt idx="113">
                  <c:v>0.09</c:v>
                </c:pt>
                <c:pt idx="114">
                  <c:v>7.0000000000000007E-2</c:v>
                </c:pt>
                <c:pt idx="115">
                  <c:v>0.1</c:v>
                </c:pt>
                <c:pt idx="116">
                  <c:v>0.08</c:v>
                </c:pt>
                <c:pt idx="117">
                  <c:v>7.0000000000000007E-2</c:v>
                </c:pt>
                <c:pt idx="118">
                  <c:v>0.08</c:v>
                </c:pt>
                <c:pt idx="119">
                  <c:v>7.0000000000000007E-2</c:v>
                </c:pt>
                <c:pt idx="120">
                  <c:v>0.08</c:v>
                </c:pt>
                <c:pt idx="121">
                  <c:v>0.1</c:v>
                </c:pt>
                <c:pt idx="122">
                  <c:v>0.13</c:v>
                </c:pt>
                <c:pt idx="123">
                  <c:v>0.14000000000000001</c:v>
                </c:pt>
                <c:pt idx="124">
                  <c:v>0.16</c:v>
                </c:pt>
                <c:pt idx="125">
                  <c:v>0.16</c:v>
                </c:pt>
                <c:pt idx="126">
                  <c:v>0.16</c:v>
                </c:pt>
                <c:pt idx="127">
                  <c:v>0.13</c:v>
                </c:pt>
                <c:pt idx="128">
                  <c:v>0.14000000000000001</c:v>
                </c:pt>
                <c:pt idx="129">
                  <c:v>0.16</c:v>
                </c:pt>
                <c:pt idx="130">
                  <c:v>0.16</c:v>
                </c:pt>
                <c:pt idx="131">
                  <c:v>0.16</c:v>
                </c:pt>
                <c:pt idx="132">
                  <c:v>0.14000000000000001</c:v>
                </c:pt>
                <c:pt idx="133">
                  <c:v>0.15</c:v>
                </c:pt>
                <c:pt idx="134">
                  <c:v>0.14000000000000001</c:v>
                </c:pt>
                <c:pt idx="135">
                  <c:v>0.15</c:v>
                </c:pt>
                <c:pt idx="136">
                  <c:v>0.11</c:v>
                </c:pt>
                <c:pt idx="137">
                  <c:v>0.09</c:v>
                </c:pt>
                <c:pt idx="138">
                  <c:v>0.09</c:v>
                </c:pt>
                <c:pt idx="139">
                  <c:v>0.08</c:v>
                </c:pt>
                <c:pt idx="140">
                  <c:v>0.08</c:v>
                </c:pt>
                <c:pt idx="141">
                  <c:v>0.09</c:v>
                </c:pt>
                <c:pt idx="142">
                  <c:v>0.08</c:v>
                </c:pt>
                <c:pt idx="143">
                  <c:v>0.09</c:v>
                </c:pt>
                <c:pt idx="144">
                  <c:v>7.0000000000000007E-2</c:v>
                </c:pt>
                <c:pt idx="145">
                  <c:v>7.0000000000000007E-2</c:v>
                </c:pt>
                <c:pt idx="146">
                  <c:v>0.08</c:v>
                </c:pt>
                <c:pt idx="147">
                  <c:v>0.09</c:v>
                </c:pt>
                <c:pt idx="148">
                  <c:v>0.09</c:v>
                </c:pt>
                <c:pt idx="149">
                  <c:v>0.1</c:v>
                </c:pt>
                <c:pt idx="150">
                  <c:v>0.09</c:v>
                </c:pt>
                <c:pt idx="151">
                  <c:v>0.09</c:v>
                </c:pt>
                <c:pt idx="152">
                  <c:v>0.09</c:v>
                </c:pt>
                <c:pt idx="153">
                  <c:v>0.09</c:v>
                </c:pt>
                <c:pt idx="154">
                  <c:v>0.09</c:v>
                </c:pt>
                <c:pt idx="155">
                  <c:v>0.12</c:v>
                </c:pt>
                <c:pt idx="156">
                  <c:v>0.11</c:v>
                </c:pt>
                <c:pt idx="157">
                  <c:v>0.11</c:v>
                </c:pt>
                <c:pt idx="158">
                  <c:v>0.11</c:v>
                </c:pt>
                <c:pt idx="159">
                  <c:v>0.12</c:v>
                </c:pt>
                <c:pt idx="160">
                  <c:v>0.12</c:v>
                </c:pt>
                <c:pt idx="161">
                  <c:v>0.13</c:v>
                </c:pt>
                <c:pt idx="162">
                  <c:v>0.13</c:v>
                </c:pt>
                <c:pt idx="163">
                  <c:v>0.14000000000000001</c:v>
                </c:pt>
                <c:pt idx="164">
                  <c:v>0.14000000000000001</c:v>
                </c:pt>
                <c:pt idx="165">
                  <c:v>0.12</c:v>
                </c:pt>
                <c:pt idx="166">
                  <c:v>0.12</c:v>
                </c:pt>
                <c:pt idx="167">
                  <c:v>0.24</c:v>
                </c:pt>
                <c:pt idx="168">
                  <c:v>0.34</c:v>
                </c:pt>
                <c:pt idx="169">
                  <c:v>0.38</c:v>
                </c:pt>
                <c:pt idx="170">
                  <c:v>0.36</c:v>
                </c:pt>
                <c:pt idx="171">
                  <c:v>0.37</c:v>
                </c:pt>
                <c:pt idx="172">
                  <c:v>0.37</c:v>
                </c:pt>
                <c:pt idx="173">
                  <c:v>0.38</c:v>
                </c:pt>
                <c:pt idx="174">
                  <c:v>0.39</c:v>
                </c:pt>
                <c:pt idx="175">
                  <c:v>0.4</c:v>
                </c:pt>
                <c:pt idx="176">
                  <c:v>0.4</c:v>
                </c:pt>
                <c:pt idx="177">
                  <c:v>0.4</c:v>
                </c:pt>
                <c:pt idx="178">
                  <c:v>0.41</c:v>
                </c:pt>
                <c:pt idx="179">
                  <c:v>0.54</c:v>
                </c:pt>
                <c:pt idx="180">
                  <c:v>0.65</c:v>
                </c:pt>
                <c:pt idx="181">
                  <c:v>0.66</c:v>
                </c:pt>
                <c:pt idx="182">
                  <c:v>0.79</c:v>
                </c:pt>
                <c:pt idx="183">
                  <c:v>0.9</c:v>
                </c:pt>
                <c:pt idx="184">
                  <c:v>0.91</c:v>
                </c:pt>
                <c:pt idx="185">
                  <c:v>1.04</c:v>
                </c:pt>
                <c:pt idx="186">
                  <c:v>1.1499999999999999</c:v>
                </c:pt>
                <c:pt idx="187">
                  <c:v>1.1599999999999999</c:v>
                </c:pt>
                <c:pt idx="188">
                  <c:v>1.1499999999999999</c:v>
                </c:pt>
                <c:pt idx="189">
                  <c:v>1.1499999999999999</c:v>
                </c:pt>
                <c:pt idx="190">
                  <c:v>1.1599999999999999</c:v>
                </c:pt>
                <c:pt idx="191">
                  <c:v>1.3</c:v>
                </c:pt>
                <c:pt idx="192">
                  <c:v>1.4145160999999999</c:v>
                </c:pt>
                <c:pt idx="193">
                  <c:v>1.4175</c:v>
                </c:pt>
                <c:pt idx="194">
                  <c:v>1.5061290000000001</c:v>
                </c:pt>
                <c:pt idx="195">
                  <c:v>1.6923333</c:v>
                </c:pt>
                <c:pt idx="196">
                  <c:v>1.7</c:v>
                </c:pt>
                <c:pt idx="197">
                  <c:v>1.8196667</c:v>
                </c:pt>
                <c:pt idx="198">
                  <c:v>1.91</c:v>
                </c:pt>
                <c:pt idx="199">
                  <c:v>1.9148387</c:v>
                </c:pt>
                <c:pt idx="200">
                  <c:v>1.9546667</c:v>
                </c:pt>
                <c:pt idx="201">
                  <c:v>2.1877418999999998</c:v>
                </c:pt>
                <c:pt idx="202">
                  <c:v>2.1976667000000001</c:v>
                </c:pt>
                <c:pt idx="203">
                  <c:v>2.2741935</c:v>
                </c:pt>
                <c:pt idx="204">
                  <c:v>2.4</c:v>
                </c:pt>
                <c:pt idx="205">
                  <c:v>2.4</c:v>
                </c:pt>
                <c:pt idx="206">
                  <c:v>2.4051613000000001</c:v>
                </c:pt>
                <c:pt idx="207">
                  <c:v>2.4236667000000001</c:v>
                </c:pt>
                <c:pt idx="208">
                  <c:v>2.3909677</c:v>
                </c:pt>
                <c:pt idx="209">
                  <c:v>2.3776666999999998</c:v>
                </c:pt>
                <c:pt idx="210">
                  <c:v>2.4029031999999999</c:v>
                </c:pt>
                <c:pt idx="211">
                  <c:v>2.1258064999999999</c:v>
                </c:pt>
                <c:pt idx="212">
                  <c:v>2.0430000000000001</c:v>
                </c:pt>
                <c:pt idx="213">
                  <c:v>1.8296774</c:v>
                </c:pt>
                <c:pt idx="214">
                  <c:v>1.5533333</c:v>
                </c:pt>
                <c:pt idx="215">
                  <c:v>1.5509676999999999</c:v>
                </c:pt>
                <c:pt idx="216">
                  <c:v>1.5506451999999999</c:v>
                </c:pt>
                <c:pt idx="217">
                  <c:v>1.5831033999999999</c:v>
                </c:pt>
                <c:pt idx="218">
                  <c:v>0.65225809999999995</c:v>
                </c:pt>
                <c:pt idx="219">
                  <c:v>4.9000000000000002E-2</c:v>
                </c:pt>
                <c:pt idx="220">
                  <c:v>0.05</c:v>
                </c:pt>
                <c:pt idx="221">
                  <c:v>7.7666700000000005E-2</c:v>
                </c:pt>
                <c:pt idx="222">
                  <c:v>9.2580599999999999E-2</c:v>
                </c:pt>
                <c:pt idx="223">
                  <c:v>9.5161300000000004E-2</c:v>
                </c:pt>
                <c:pt idx="224">
                  <c:v>0.09</c:v>
                </c:pt>
                <c:pt idx="225">
                  <c:v>0.09</c:v>
                </c:pt>
                <c:pt idx="226">
                  <c:v>8.6333300000000002E-2</c:v>
                </c:pt>
                <c:pt idx="227">
                  <c:v>0.09</c:v>
                </c:pt>
                <c:pt idx="228">
                  <c:v>8.5161299999999995E-2</c:v>
                </c:pt>
                <c:pt idx="229">
                  <c:v>7.5714299999999998E-2</c:v>
                </c:pt>
                <c:pt idx="230">
                  <c:v>6.96774E-2</c:v>
                </c:pt>
                <c:pt idx="231">
                  <c:v>6.9000000000000006E-2</c:v>
                </c:pt>
                <c:pt idx="232">
                  <c:v>5.8064499999999998E-2</c:v>
                </c:pt>
                <c:pt idx="233">
                  <c:v>7.8E-2</c:v>
                </c:pt>
                <c:pt idx="234">
                  <c:v>9.8064499999999999E-2</c:v>
                </c:pt>
                <c:pt idx="235">
                  <c:v>9.2258099999999996E-2</c:v>
                </c:pt>
                <c:pt idx="236">
                  <c:v>7.9333299999999995E-2</c:v>
                </c:pt>
                <c:pt idx="237">
                  <c:v>7.90323E-2</c:v>
                </c:pt>
                <c:pt idx="238">
                  <c:v>7.9666699999999993E-2</c:v>
                </c:pt>
                <c:pt idx="239">
                  <c:v>7.9677399999999995E-2</c:v>
                </c:pt>
                <c:pt idx="240">
                  <c:v>7.9354800000000003E-2</c:v>
                </c:pt>
                <c:pt idx="241">
                  <c:v>0.08</c:v>
                </c:pt>
                <c:pt idx="242">
                  <c:v>0.2009677</c:v>
                </c:pt>
                <c:pt idx="243">
                  <c:v>0.33</c:v>
                </c:pt>
                <c:pt idx="244">
                  <c:v>0.76548389999999999</c:v>
                </c:pt>
                <c:pt idx="245">
                  <c:v>1.2050000000000001</c:v>
                </c:pt>
                <c:pt idx="246">
                  <c:v>1.6758065</c:v>
                </c:pt>
                <c:pt idx="247">
                  <c:v>2.33</c:v>
                </c:pt>
                <c:pt idx="248">
                  <c:v>2.5550000000000002</c:v>
                </c:pt>
                <c:pt idx="249">
                  <c:v>3.08</c:v>
                </c:pt>
                <c:pt idx="250">
                  <c:v>3.78</c:v>
                </c:pt>
                <c:pt idx="251">
                  <c:v>4.1041935</c:v>
                </c:pt>
                <c:pt idx="252">
                  <c:v>4.33</c:v>
                </c:pt>
                <c:pt idx="253">
                  <c:v>4.57</c:v>
                </c:pt>
                <c:pt idx="254">
                  <c:v>4.6500000000000004</c:v>
                </c:pt>
                <c:pt idx="255">
                  <c:v>4.83</c:v>
                </c:pt>
                <c:pt idx="256">
                  <c:v>5.0599999999999996</c:v>
                </c:pt>
                <c:pt idx="257">
                  <c:v>5.08</c:v>
                </c:pt>
                <c:pt idx="258">
                  <c:v>5.12</c:v>
                </c:pt>
                <c:pt idx="259">
                  <c:v>5.33</c:v>
                </c:pt>
                <c:pt idx="260">
                  <c:v>5.33</c:v>
                </c:pt>
                <c:pt idx="261">
                  <c:v>5.33</c:v>
                </c:pt>
                <c:pt idx="262">
                  <c:v>5.33</c:v>
                </c:pt>
                <c:pt idx="263">
                  <c:v>5.33</c:v>
                </c:pt>
                <c:pt idx="264">
                  <c:v>5.33</c:v>
                </c:pt>
                <c:pt idx="265">
                  <c:v>5.33</c:v>
                </c:pt>
                <c:pt idx="266">
                  <c:v>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29-4627-9662-0537C4A5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758883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"/>
        <c:scaling>
          <c:orientation val="minMax"/>
          <c:max val="0.4"/>
          <c:min val="-0.15"/>
        </c:scaling>
        <c:delete val="0"/>
        <c:axPos val="l"/>
        <c:majorGridlines>
          <c:spPr>
            <a:ln w="2069">
              <a:solidFill>
                <a:srgbClr val="E8E8E8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65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Annual Growth</a:t>
                </a:r>
              </a:p>
            </c:rich>
          </c:tx>
          <c:layout>
            <c:manualLayout>
              <c:xMode val="edge"/>
              <c:yMode val="edge"/>
              <c:x val="2.2672064777327937E-2"/>
              <c:y val="7.3859488494170775E-2"/>
            </c:manualLayout>
          </c:layout>
          <c:overlay val="0"/>
          <c:spPr>
            <a:noFill/>
            <a:ln w="1655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758883519"/>
        <c:crosses val="autoZero"/>
        <c:crossBetween val="midCat"/>
        <c:majorUnit val="0.05"/>
        <c:minorUnit val="0.0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"/>
          <c:min val="-3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Interest Rate</a:t>
                </a:r>
              </a:p>
            </c:rich>
          </c:tx>
          <c:layout>
            <c:manualLayout>
              <c:xMode val="edge"/>
              <c:yMode val="edge"/>
              <c:x val="0.88712966480171174"/>
              <c:y val="7.5936496948870405E-2"/>
            </c:manualLayout>
          </c:layout>
          <c:overlay val="0"/>
          <c:spPr>
            <a:noFill/>
            <a:ln w="1655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"/>
        <c:crosses val="max"/>
        <c:crossBetween val="midCat"/>
        <c:majorUnit val="1"/>
      </c:valAx>
      <c:spPr>
        <a:noFill/>
        <a:ln w="2286">
          <a:solidFill>
            <a:srgbClr val="E8E8E8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5909651605799073"/>
          <c:y val="0.18378546867688053"/>
          <c:w val="0.15864012995173038"/>
          <c:h val="0.20040464709353192"/>
        </c:manualLayout>
      </c:layout>
      <c:overlay val="0"/>
      <c:spPr>
        <a:solidFill>
          <a:srgbClr val="FFFFFF"/>
        </a:solidFill>
        <a:ln w="2069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652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2423682080431793"/>
          <c:y val="3.8239497882996805E-2"/>
          <c:w val="0.15206619407224309"/>
          <c:h val="6.489184183955829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Sheet1!$C$1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805498084395507"/>
          <c:y val="3.8239497882996805E-2"/>
          <c:w val="0.20824803403260611"/>
          <c:h val="0.1109563959764817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0.87527</cdr:x>
      <cdr:y>0.12683</cdr:y>
    </cdr:from>
    <cdr:to>
      <cdr:x>0.93162</cdr:x>
      <cdr:y>0.18321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2A8DB819-B233-1D85-7E13-0CBA525AEAD6}"/>
            </a:ext>
          </a:extLst>
        </cdr:cNvPr>
        <cdr:cNvSpPr txBox="1"/>
      </cdr:nvSpPr>
      <cdr:spPr>
        <a:xfrm xmlns:a="http://schemas.openxmlformats.org/drawingml/2006/main">
          <a:off x="9515169" y="761704"/>
          <a:ext cx="612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121917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Tx/>
            <a:buFontTx/>
            <a:buNone/>
            <a:tabLst/>
            <a:defRPr/>
          </a:pPr>
          <a:r>
            <a: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rPr>
            <a:t>5.35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84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3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5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1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36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9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45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6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16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12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72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19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352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62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92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6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9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427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9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3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4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747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57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84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68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65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2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01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35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67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5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02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946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134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196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1428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660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855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100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752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7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0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564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18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33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9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7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30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30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www.cunamutual.com/googleplus" TargetMode="Externa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3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4251581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19150111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9435509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7/9/2024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782755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7/9/2024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63607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21156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2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8BC3F386-5DF0-3FD5-3242-4FF517512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1005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5" descr="culogo">
            <a:extLst>
              <a:ext uri="{FF2B5EF4-FFF2-40B4-BE49-F238E27FC236}">
                <a16:creationId xmlns:a16="http://schemas.microsoft.com/office/drawing/2014/main" id="{38E67116-4A07-DDAC-51C5-58845A5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151" y="-12806363"/>
            <a:ext cx="10295467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609600"/>
            <a:ext cx="10363200" cy="838200"/>
          </a:xfrm>
          <a:prstGeom prst="rect">
            <a:avLst/>
          </a:prstGeom>
          <a:noFill/>
        </p:spPr>
        <p:txBody>
          <a:bodyPr bIns="45720" anchor="ctr"/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828800"/>
            <a:ext cx="10363200" cy="434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670213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5477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24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2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7/9/2024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7/9/2024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226192"/>
            <a:ext cx="1097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2"/>
            <a:ext cx="5552859" cy="5030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7" y="1647371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5"/>
            <a:ext cx="5347911" cy="512444"/>
          </a:xfrm>
          <a:prstGeom prst="rect">
            <a:avLst/>
          </a:prstGeom>
        </p:spPr>
        <p:txBody>
          <a:bodyPr anchor="ctr"/>
          <a:lstStyle>
            <a:lvl1pPr marL="0" indent="0" algn="ctr" defTabSz="761892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359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2018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6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9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0" y="1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58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3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3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0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2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0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099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7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0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2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5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6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2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393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7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4" y="1634642"/>
            <a:ext cx="4379725" cy="2544286"/>
            <a:chOff x="2242690" y="1898895"/>
            <a:chExt cx="3649770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70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5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3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5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5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2" y="4148746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7" y="3691545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7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92823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8858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253985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324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602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6008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82544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82874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5441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27336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5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7/9/2024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7/9/2024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99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914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93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40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1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282971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716" r:id="rId33"/>
    <p:sldLayoutId id="2147483807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7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3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585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0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6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301" y="2028422"/>
            <a:ext cx="7636189" cy="2387600"/>
          </a:xfrm>
        </p:spPr>
        <p:txBody>
          <a:bodyPr/>
          <a:lstStyle/>
          <a:p>
            <a:pPr algn="ctr"/>
            <a:r>
              <a:rPr lang="en-US" dirty="0"/>
              <a:t>Economic and </a:t>
            </a:r>
            <a:br>
              <a:rPr lang="en-US" dirty="0"/>
            </a:br>
            <a:r>
              <a:rPr lang="en-US" dirty="0"/>
              <a:t>Credit Union</a:t>
            </a:r>
            <a:br>
              <a:rPr lang="en-US" dirty="0"/>
            </a:br>
            <a:r>
              <a:rPr lang="en-US" dirty="0"/>
              <a:t> Update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0801" y="4773312"/>
            <a:ext cx="2772788" cy="470879"/>
          </a:xfrm>
        </p:spPr>
        <p:txBody>
          <a:bodyPr/>
          <a:lstStyle/>
          <a:p>
            <a:pPr algn="ctr"/>
            <a:r>
              <a:rPr lang="en-US" sz="2400"/>
              <a:t>June </a:t>
            </a:r>
            <a:r>
              <a:rPr lang="en-US" sz="2400" dirty="0"/>
              <a:t>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If you have any questions or comments, please contact: </a:t>
            </a:r>
          </a:p>
          <a:p>
            <a:pPr>
              <a:defRPr/>
            </a:pPr>
            <a:r>
              <a:rPr lang="en-US" sz="1200" b="1" dirty="0">
                <a:solidFill>
                  <a:srgbClr val="292934"/>
                </a:solidFill>
              </a:rPr>
              <a:t>Steven Rick, Chief Economist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TruStage - Economics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  <a:hlinkClick r:id="rId3"/>
              </a:rPr>
              <a:t>Steve.rick@TruStage.com</a:t>
            </a:r>
            <a:r>
              <a:rPr lang="en-US" sz="12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33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CA81E3-BD0B-61F7-C5BE-97B851AEC93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511E3-6464-AF92-1D66-0CF9E64B596F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FE21E05-9990-29FD-1730-073EEC4D7E78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33C7041-79C6-2241-DA31-1D236039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9A144A-0298-75E7-74D5-37B648EA8EF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016954" y="354562"/>
            <a:ext cx="830886" cy="38899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CA3E6167-F0E9-E163-0105-453D44E4DB8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2371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3E4FA-B0D4-3971-A92A-FFB47B312C75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CA72911-A6F8-5FA5-C8FC-BFD9935A9582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FB29544-9D20-0217-7DD6-53A7DD27A65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6FCC6B67-3915-9A40-04E9-F9F7E7A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9F706-E2FC-A303-4B58-4B3AF624AA6D}"/>
              </a:ext>
            </a:extLst>
          </p:cNvPr>
          <p:cNvCxnSpPr>
            <a:cxnSpLocks/>
          </p:cNvCxnSpPr>
          <p:nvPr/>
        </p:nvCxnSpPr>
        <p:spPr>
          <a:xfrm flipV="1">
            <a:off x="228600" y="4152900"/>
            <a:ext cx="976029" cy="647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EAF86-F362-9D3F-CE46-1161F62C34F9}"/>
              </a:ext>
            </a:extLst>
          </p:cNvPr>
          <p:cNvCxnSpPr>
            <a:cxnSpLocks/>
          </p:cNvCxnSpPr>
          <p:nvPr/>
        </p:nvCxnSpPr>
        <p:spPr>
          <a:xfrm flipV="1">
            <a:off x="8416219" y="232219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19C2CD-4962-D75A-10F3-3F9E5B96ED53}"/>
              </a:ext>
            </a:extLst>
          </p:cNvPr>
          <p:cNvCxnSpPr>
            <a:cxnSpLocks/>
          </p:cNvCxnSpPr>
          <p:nvPr/>
        </p:nvCxnSpPr>
        <p:spPr>
          <a:xfrm flipV="1">
            <a:off x="2726878" y="4078183"/>
            <a:ext cx="666750" cy="584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761E27B-73F2-4416-3623-8225344F64FF}"/>
              </a:ext>
            </a:extLst>
          </p:cNvPr>
          <p:cNvSpPr txBox="1"/>
          <p:nvPr/>
        </p:nvSpPr>
        <p:spPr>
          <a:xfrm>
            <a:off x="3065976" y="4409105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BD415FA-9D80-4DC7-D416-537081A874E8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AC9D57-AE21-7454-12EA-BB6C7C89D4A2}"/>
              </a:ext>
            </a:extLst>
          </p:cNvPr>
          <p:cNvCxnSpPr>
            <a:cxnSpLocks/>
          </p:cNvCxnSpPr>
          <p:nvPr/>
        </p:nvCxnSpPr>
        <p:spPr>
          <a:xfrm flipV="1">
            <a:off x="1382787" y="4345513"/>
            <a:ext cx="577663" cy="40329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58342-24D2-6B8A-2934-728975105E07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F8FCE0-9AF8-DA1B-7683-9CD40AF12AF9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D954D03-3DA9-4FA3-C333-A0C1E17DF39E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2A59C64-2E34-8DCB-C0A6-1725F8AF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CF55ED-01F1-4F81-7737-7A9B554822CA}"/>
              </a:ext>
            </a:extLst>
          </p:cNvPr>
          <p:cNvCxnSpPr>
            <a:cxnSpLocks/>
          </p:cNvCxnSpPr>
          <p:nvPr/>
        </p:nvCxnSpPr>
        <p:spPr>
          <a:xfrm flipH="1" flipV="1">
            <a:off x="10622832" y="2883399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39DA9662-FC7F-A9C2-D40D-EA0EA9CB1082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0F727F-94C4-6163-A2DF-FF97F2473E40}"/>
              </a:ext>
            </a:extLst>
          </p:cNvPr>
          <p:cNvCxnSpPr>
            <a:cxnSpLocks/>
          </p:cNvCxnSpPr>
          <p:nvPr/>
        </p:nvCxnSpPr>
        <p:spPr>
          <a:xfrm flipH="1" flipV="1">
            <a:off x="9895359" y="2941851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609522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rate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374478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2790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93061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0.57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1077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C81E9BA-26BD-E01E-F5FA-6EF836ED88FB}"/>
              </a:ext>
            </a:extLst>
          </p:cNvPr>
          <p:cNvSpPr txBox="1"/>
          <p:nvPr/>
        </p:nvSpPr>
        <p:spPr>
          <a:xfrm>
            <a:off x="9068344" y="4996804"/>
            <a:ext cx="1946402" cy="565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Monetary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2009FF-F865-7449-35C8-EB1010F84D6F}"/>
              </a:ext>
            </a:extLst>
          </p:cNvPr>
          <p:cNvCxnSpPr>
            <a:cxnSpLocks/>
          </p:cNvCxnSpPr>
          <p:nvPr/>
        </p:nvCxnSpPr>
        <p:spPr>
          <a:xfrm flipV="1">
            <a:off x="9890620" y="4555222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93BC5-7912-B4FC-695E-A862F4A2CB79}"/>
              </a:ext>
            </a:extLst>
          </p:cNvPr>
          <p:cNvCxnSpPr>
            <a:cxnSpLocks/>
          </p:cNvCxnSpPr>
          <p:nvPr/>
        </p:nvCxnSpPr>
        <p:spPr>
          <a:xfrm flipV="1">
            <a:off x="10152077" y="4548231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CE9A53E1-39F0-43E6-B27F-46AEF77C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F5415A7A-1566-16B1-E5B5-77B7E782C225}"/>
              </a:ext>
            </a:extLst>
          </p:cNvPr>
          <p:cNvSpPr txBox="1"/>
          <p:nvPr/>
        </p:nvSpPr>
        <p:spPr>
          <a:xfrm>
            <a:off x="9387539" y="3347441"/>
            <a:ext cx="263727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Rely on wholesale borrowings to maintain sufficient liquidity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564E-6D1D-0266-A497-9107E269E5B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F8E145-2A89-CC88-E596-8CBE3D4BF1EB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4D62330-2765-C06D-54FC-CCCDEC42C3BB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71E232-59B4-4B7B-8E68-11FB6C94A8CD}"/>
              </a:ext>
            </a:extLst>
          </p:cNvPr>
          <p:cNvCxnSpPr>
            <a:cxnSpLocks/>
          </p:cNvCxnSpPr>
          <p:nvPr/>
        </p:nvCxnSpPr>
        <p:spPr>
          <a:xfrm flipH="1" flipV="1">
            <a:off x="10390027" y="3904965"/>
            <a:ext cx="1465784" cy="129802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D291C-D6F2-20AE-DC9C-D71C307B51F6}"/>
              </a:ext>
            </a:extLst>
          </p:cNvPr>
          <p:cNvCxnSpPr>
            <a:cxnSpLocks/>
          </p:cNvCxnSpPr>
          <p:nvPr/>
        </p:nvCxnSpPr>
        <p:spPr>
          <a:xfrm flipH="1" flipV="1">
            <a:off x="9084838" y="4253473"/>
            <a:ext cx="2761285" cy="94951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C7EEC-7B10-075E-A4C6-B00DF08178B2}"/>
              </a:ext>
            </a:extLst>
          </p:cNvPr>
          <p:cNvCxnSpPr>
            <a:cxnSpLocks/>
          </p:cNvCxnSpPr>
          <p:nvPr/>
        </p:nvCxnSpPr>
        <p:spPr>
          <a:xfrm flipV="1">
            <a:off x="8444614" y="226277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4B9CEF-41DF-9DE1-9EBC-0B29B5280725}"/>
              </a:ext>
            </a:extLst>
          </p:cNvPr>
          <p:cNvCxnSpPr>
            <a:cxnSpLocks/>
          </p:cNvCxnSpPr>
          <p:nvPr/>
        </p:nvCxnSpPr>
        <p:spPr>
          <a:xfrm flipH="1" flipV="1">
            <a:off x="8964766" y="3857088"/>
            <a:ext cx="845546" cy="2221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35DF3735-D94B-8BDA-1F31-529F0B832621}"/>
              </a:ext>
            </a:extLst>
          </p:cNvPr>
          <p:cNvSpPr txBox="1"/>
          <p:nvPr/>
        </p:nvSpPr>
        <p:spPr>
          <a:xfrm>
            <a:off x="9801003" y="3966291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DDD04DF-5763-AD51-C658-C90A299431A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263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5475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Resurgent Borrowings</a:t>
            </a:r>
          </a:p>
        </p:txBody>
      </p:sp>
      <p:graphicFrame>
        <p:nvGraphicFramePr>
          <p:cNvPr id="665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8741"/>
              </p:ext>
            </p:extLst>
          </p:nvPr>
        </p:nvGraphicFramePr>
        <p:xfrm>
          <a:off x="495301" y="652463"/>
          <a:ext cx="11458574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665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652463"/>
                        <a:ext cx="11458574" cy="571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112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069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113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78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114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085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324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managed to keep their head above the despair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6831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60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97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1170480"/>
              </p:ext>
            </p:extLst>
          </p:nvPr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1157358" y="4482014"/>
            <a:ext cx="503339" cy="35843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1385356" y="4167208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4.0%</a:t>
            </a:r>
          </a:p>
        </p:txBody>
      </p:sp>
    </p:spTree>
    <p:extLst>
      <p:ext uri="{BB962C8B-B14F-4D97-AF65-F5344CB8AC3E}">
        <p14:creationId xmlns:p14="http://schemas.microsoft.com/office/powerpoint/2010/main" val="3652100359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758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29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Mortgage originations rising 15% as interest rates fall 1 percentage point</a:t>
            </a:r>
          </a:p>
        </p:txBody>
      </p:sp>
    </p:spTree>
    <p:extLst>
      <p:ext uri="{BB962C8B-B14F-4D97-AF65-F5344CB8AC3E}">
        <p14:creationId xmlns:p14="http://schemas.microsoft.com/office/powerpoint/2010/main" val="11499527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April 2024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225119"/>
          <a:ext cx="10377996" cy="4545365"/>
        </p:xfrm>
        <a:graphic>
          <a:graphicData uri="http://schemas.openxmlformats.org/drawingml/2006/table">
            <a:tbl>
              <a:tblPr/>
              <a:tblGrid>
                <a:gridCol w="270556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888528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3527260411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90105619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79968">
                  <a:extLst>
                    <a:ext uri="{9D8B030D-6E8A-4147-A177-3AD203B41FA5}">
                      <a16:colId xmlns:a16="http://schemas.microsoft.com/office/drawing/2014/main" val="1576477822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119951">
                  <a:extLst>
                    <a:ext uri="{9D8B030D-6E8A-4147-A177-3AD203B41FA5}">
                      <a16:colId xmlns:a16="http://schemas.microsoft.com/office/drawing/2014/main" val="3063471034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133279">
                  <a:extLst>
                    <a:ext uri="{9D8B030D-6E8A-4147-A177-3AD203B41FA5}">
                      <a16:colId xmlns:a16="http://schemas.microsoft.com/office/drawing/2014/main" val="2075387063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159935">
                  <a:extLst>
                    <a:ext uri="{9D8B030D-6E8A-4147-A177-3AD203B41FA5}">
                      <a16:colId xmlns:a16="http://schemas.microsoft.com/office/drawing/2014/main" val="386741227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1763946407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 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mth % chg)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-1.13%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5FD03-0101-082A-7AAB-BBB75B6D2B83}"/>
              </a:ext>
            </a:extLst>
          </p:cNvPr>
          <p:cNvCxnSpPr/>
          <p:nvPr/>
        </p:nvCxnSpPr>
        <p:spPr>
          <a:xfrm>
            <a:off x="5317724" y="2032986"/>
            <a:ext cx="0" cy="3737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D7B1D-7B89-0D23-2539-2B0F826D51CD}"/>
              </a:ext>
            </a:extLst>
          </p:cNvPr>
          <p:cNvCxnSpPr/>
          <p:nvPr/>
        </p:nvCxnSpPr>
        <p:spPr>
          <a:xfrm flipH="1">
            <a:off x="763480" y="2512380"/>
            <a:ext cx="2716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763481" y="5922688"/>
            <a:ext cx="971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annualized rate for quarterly and average for annual .  All other numbers are end-of-period values.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51C20F-7DF2-309F-41A6-A1821B072474}"/>
              </a:ext>
            </a:extLst>
          </p:cNvPr>
          <p:cNvCxnSpPr>
            <a:cxnSpLocks/>
          </p:cNvCxnSpPr>
          <p:nvPr/>
        </p:nvCxnSpPr>
        <p:spPr>
          <a:xfrm>
            <a:off x="5317724" y="1651247"/>
            <a:ext cx="0" cy="3817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633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000" dirty="0"/>
              <a:t>April 2024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90599" y="1287262"/>
          <a:ext cx="9982199" cy="4891978"/>
        </p:xfrm>
        <a:graphic>
          <a:graphicData uri="http://schemas.openxmlformats.org/drawingml/2006/table">
            <a:tbl>
              <a:tblPr/>
              <a:tblGrid>
                <a:gridCol w="2826799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51865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154232">
                  <a:extLst>
                    <a:ext uri="{9D8B030D-6E8A-4147-A177-3AD203B41FA5}">
                      <a16:colId xmlns:a16="http://schemas.microsoft.com/office/drawing/2014/main" val="361504419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119959">
                  <a:extLst>
                    <a:ext uri="{9D8B030D-6E8A-4147-A177-3AD203B41FA5}">
                      <a16:colId xmlns:a16="http://schemas.microsoft.com/office/drawing/2014/main" val="3307905263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171368">
                  <a:extLst>
                    <a:ext uri="{9D8B030D-6E8A-4147-A177-3AD203B41FA5}">
                      <a16:colId xmlns:a16="http://schemas.microsoft.com/office/drawing/2014/main" val="200996615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091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360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79.7%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85.1%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84.8%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86.4%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02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2144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1345722" y="6393587"/>
            <a:ext cx="9319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 Net worth forecast does not account for CECL Provision</a:t>
            </a:r>
          </a:p>
        </p:txBody>
      </p:sp>
    </p:spTree>
    <p:extLst>
      <p:ext uri="{BB962C8B-B14F-4D97-AF65-F5344CB8AC3E}">
        <p14:creationId xmlns:p14="http://schemas.microsoft.com/office/powerpoint/2010/main" val="16133831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86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491241068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19211425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518656966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41904404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276514" y="4244829"/>
            <a:ext cx="360726" cy="51172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9942449" y="394070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</p:spTree>
    <p:extLst>
      <p:ext uri="{BB962C8B-B14F-4D97-AF65-F5344CB8AC3E}">
        <p14:creationId xmlns:p14="http://schemas.microsoft.com/office/powerpoint/2010/main" val="543705898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776005639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68590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2823452123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0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</p:spTree>
    <p:extLst>
      <p:ext uri="{BB962C8B-B14F-4D97-AF65-F5344CB8AC3E}">
        <p14:creationId xmlns:p14="http://schemas.microsoft.com/office/powerpoint/2010/main" val="939003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</p:spTree>
    <p:extLst>
      <p:ext uri="{BB962C8B-B14F-4D97-AF65-F5344CB8AC3E}">
        <p14:creationId xmlns:p14="http://schemas.microsoft.com/office/powerpoint/2010/main" val="6976962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</p:spTree>
    <p:extLst>
      <p:ext uri="{BB962C8B-B14F-4D97-AF65-F5344CB8AC3E}">
        <p14:creationId xmlns:p14="http://schemas.microsoft.com/office/powerpoint/2010/main" val="42015246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51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169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140" y="2000713"/>
            <a:ext cx="1365635" cy="221807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076407" y="4239084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276514" y="4244829"/>
            <a:ext cx="360726" cy="51172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9942449" y="394070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/>
                </a:solidFill>
                <a:latin typeface="Arial"/>
              </a:rPr>
              <a:t>Natural Delinquency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28256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140" y="2000713"/>
            <a:ext cx="1365635" cy="221807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0579BE1-45CF-5E46-0A73-EDA171D4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3881" y="1662114"/>
            <a:ext cx="1946061" cy="16351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076407" y="4239084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5FBB72-FA60-C209-922B-7688C3B50729}"/>
              </a:ext>
            </a:extLst>
          </p:cNvPr>
          <p:cNvSpPr/>
          <p:nvPr/>
        </p:nvSpPr>
        <p:spPr>
          <a:xfrm>
            <a:off x="9127223" y="2827296"/>
            <a:ext cx="688292" cy="12144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10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140" y="2000713"/>
            <a:ext cx="1365635" cy="221807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0579BE1-45CF-5E46-0A73-EDA171D4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3881" y="1662114"/>
            <a:ext cx="1946061" cy="16351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076407" y="4239084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5FBB72-FA60-C209-922B-7688C3B50729}"/>
              </a:ext>
            </a:extLst>
          </p:cNvPr>
          <p:cNvSpPr/>
          <p:nvPr/>
        </p:nvSpPr>
        <p:spPr>
          <a:xfrm>
            <a:off x="9127223" y="2827296"/>
            <a:ext cx="688292" cy="12144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EB22A5-E3DF-0FC3-DBC6-4A33B85E45D8}"/>
              </a:ext>
            </a:extLst>
          </p:cNvPr>
          <p:cNvSpPr txBox="1">
            <a:spLocks/>
          </p:cNvSpPr>
          <p:nvPr/>
        </p:nvSpPr>
        <p:spPr bwMode="auto">
          <a:xfrm>
            <a:off x="3541711" y="716207"/>
            <a:ext cx="6219825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200" dirty="0">
                <a:solidFill>
                  <a:srgbClr val="8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 Yield Curves Herald Recessions in 9 Months</a:t>
            </a:r>
          </a:p>
        </p:txBody>
      </p:sp>
    </p:spTree>
    <p:extLst>
      <p:ext uri="{BB962C8B-B14F-4D97-AF65-F5344CB8AC3E}">
        <p14:creationId xmlns:p14="http://schemas.microsoft.com/office/powerpoint/2010/main" val="194816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2370070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424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9873842" y="2888936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179051" y="273153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0.77%</a:t>
            </a:r>
          </a:p>
        </p:txBody>
      </p:sp>
    </p:spTree>
    <p:extLst>
      <p:ext uri="{BB962C8B-B14F-4D97-AF65-F5344CB8AC3E}">
        <p14:creationId xmlns:p14="http://schemas.microsoft.com/office/powerpoint/2010/main" val="33663244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8331591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9873842" y="2888936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179051" y="273153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2CD1E-D5B2-07E8-761D-ABA86A5C0EB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Natural Charge-off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3523A7-EF6E-CA3F-5616-4CC55B4FD157}"/>
              </a:ext>
            </a:extLst>
          </p:cNvPr>
          <p:cNvCxnSpPr>
            <a:cxnSpLocks/>
          </p:cNvCxnSpPr>
          <p:nvPr/>
        </p:nvCxnSpPr>
        <p:spPr>
          <a:xfrm flipV="1">
            <a:off x="6737758" y="4353886"/>
            <a:ext cx="0" cy="967482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932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83D07BBD-1009-493D-9397-B28FB60F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51334"/>
              </p:ext>
            </p:extLst>
          </p:nvPr>
        </p:nvGraphicFramePr>
        <p:xfrm>
          <a:off x="1651000" y="57150"/>
          <a:ext cx="89408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83D07BBD-1009-493D-9397-B28FB60F0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150"/>
                        <a:ext cx="8940800" cy="633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TextBox 1">
            <a:extLst>
              <a:ext uri="{FF2B5EF4-FFF2-40B4-BE49-F238E27FC236}">
                <a16:creationId xmlns:a16="http://schemas.microsoft.com/office/drawing/2014/main" id="{DF12F2C3-3E54-49DF-AD52-5453CD6C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98" y="1262704"/>
            <a:ext cx="28956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AACA8-2122-45FB-A6C3-09B53B14D5E1}"/>
              </a:ext>
            </a:extLst>
          </p:cNvPr>
          <p:cNvSpPr txBox="1"/>
          <p:nvPr/>
        </p:nvSpPr>
        <p:spPr>
          <a:xfrm>
            <a:off x="9772602" y="2860588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2D0-1DDA-4D0D-BFE8-91F39544A35D}"/>
              </a:ext>
            </a:extLst>
          </p:cNvPr>
          <p:cNvSpPr txBox="1"/>
          <p:nvPr/>
        </p:nvSpPr>
        <p:spPr>
          <a:xfrm>
            <a:off x="9772600" y="2395665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5.6%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E3D5C-03D6-2E73-3C1F-F1690DBB4519}"/>
              </a:ext>
            </a:extLst>
          </p:cNvPr>
          <p:cNvCxnSpPr>
            <a:cxnSpLocks/>
          </p:cNvCxnSpPr>
          <p:nvPr/>
        </p:nvCxnSpPr>
        <p:spPr>
          <a:xfrm>
            <a:off x="2419398" y="372041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0CE3486-134B-0053-443E-9F6B0DB16813}"/>
              </a:ext>
            </a:extLst>
          </p:cNvPr>
          <p:cNvSpPr txBox="1"/>
          <p:nvPr/>
        </p:nvSpPr>
        <p:spPr>
          <a:xfrm>
            <a:off x="6096000" y="3720413"/>
            <a:ext cx="2211976" cy="67061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3.5% Long Run Average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0083319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14950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21273D-4B76-6C6E-0856-1568B4DAB0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2337" y="1084483"/>
            <a:ext cx="11694253" cy="539181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E2651A-50A5-4D00-ABBE-5979A764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50" y="70027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17441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sz="3177" b="1" kern="0" dirty="0">
                <a:solidFill>
                  <a:srgbClr val="000000"/>
                </a:solidFill>
                <a:latin typeface="Arial" charset="0"/>
              </a:rPr>
              <a:t>Annual Contraction Rate in CU Marketplace</a:t>
            </a:r>
            <a:endParaRPr lang="en-US" b="1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F19B6-74C9-370E-9A7A-EED757E929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50875" y="1286122"/>
            <a:ext cx="1943100" cy="3013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016ECB-28BF-4DB2-8EDD-9B3587B3FCB7}"/>
              </a:ext>
            </a:extLst>
          </p:cNvPr>
          <p:cNvCxnSpPr/>
          <p:nvPr/>
        </p:nvCxnSpPr>
        <p:spPr>
          <a:xfrm>
            <a:off x="8205919" y="1587499"/>
            <a:ext cx="0" cy="52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C55AA14-8131-C504-AF20-F35F8B081E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5375" y="507534"/>
            <a:ext cx="2095500" cy="349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ABFD5-0735-6ADB-E776-07A4CE6181E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06875" y="906684"/>
            <a:ext cx="3613150" cy="17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BBF24F-4A6A-D8B7-838B-F45B9403E2AE}"/>
              </a:ext>
            </a:extLst>
          </p:cNvPr>
          <p:cNvCxnSpPr>
            <a:cxnSpLocks/>
          </p:cNvCxnSpPr>
          <p:nvPr/>
        </p:nvCxnSpPr>
        <p:spPr>
          <a:xfrm flipV="1">
            <a:off x="8022425" y="1850610"/>
            <a:ext cx="1583129" cy="912147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93958641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3860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7638990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5E106EE-0552-1007-0778-B418704A5CF4}"/>
              </a:ext>
            </a:extLst>
          </p:cNvPr>
          <p:cNvSpPr txBox="1"/>
          <p:nvPr/>
        </p:nvSpPr>
        <p:spPr>
          <a:xfrm>
            <a:off x="2500789" y="3593215"/>
            <a:ext cx="675431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shortage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Bargaining power shifted towards employees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turnover/churning/quits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wages and training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labor productivity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40249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3655344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358592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358592" y="1900021"/>
            <a:ext cx="514916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2.05             =      5.35%                      -     3.3</a:t>
            </a:r>
          </a:p>
        </p:txBody>
      </p:sp>
    </p:spTree>
    <p:extLst>
      <p:ext uri="{BB962C8B-B14F-4D97-AF65-F5344CB8AC3E}">
        <p14:creationId xmlns:p14="http://schemas.microsoft.com/office/powerpoint/2010/main" val="34865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5405305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62705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62705" y="403324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</p:spTree>
    <p:extLst>
      <p:ext uri="{BB962C8B-B14F-4D97-AF65-F5344CB8AC3E}">
        <p14:creationId xmlns:p14="http://schemas.microsoft.com/office/powerpoint/2010/main" val="22547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23051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46168" y="3973109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C80BC-54C4-528C-9A9A-A90C3E61DBA4}"/>
              </a:ext>
            </a:extLst>
          </p:cNvPr>
          <p:cNvSpPr txBox="1"/>
          <p:nvPr/>
        </p:nvSpPr>
        <p:spPr>
          <a:xfrm>
            <a:off x="2545832" y="3682412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27048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79044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32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5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414952" y="5754442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1080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6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            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44129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04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1427340" y="4978258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48A1B-BC7A-8A32-379A-FA2E8803BC8B}"/>
              </a:ext>
            </a:extLst>
          </p:cNvPr>
          <p:cNvSpPr txBox="1"/>
          <p:nvPr/>
        </p:nvSpPr>
        <p:spPr>
          <a:xfrm>
            <a:off x="2459266" y="3622743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736807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DBE9B-0378-D0AE-1B4C-41DB7A3765C6}"/>
              </a:ext>
            </a:extLst>
          </p:cNvPr>
          <p:cNvSpPr txBox="1"/>
          <p:nvPr/>
        </p:nvSpPr>
        <p:spPr>
          <a:xfrm>
            <a:off x="1427340" y="4978258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99523-5081-9223-F4BB-71D872E741F5}"/>
              </a:ext>
            </a:extLst>
          </p:cNvPr>
          <p:cNvSpPr txBox="1"/>
          <p:nvPr/>
        </p:nvSpPr>
        <p:spPr>
          <a:xfrm>
            <a:off x="2459266" y="3622743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3085113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C0508-0507-15F8-1EB1-A6D875773BA1}"/>
              </a:ext>
            </a:extLst>
          </p:cNvPr>
          <p:cNvSpPr txBox="1"/>
          <p:nvPr/>
        </p:nvSpPr>
        <p:spPr>
          <a:xfrm>
            <a:off x="1427340" y="4978258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8A530-B545-9BEE-1DE9-B5B4F2ABE3F4}"/>
              </a:ext>
            </a:extLst>
          </p:cNvPr>
          <p:cNvSpPr txBox="1"/>
          <p:nvPr/>
        </p:nvSpPr>
        <p:spPr>
          <a:xfrm>
            <a:off x="2459266" y="3622743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3490274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DCEB7-F447-1961-2BC8-BEC6A94D3967}"/>
              </a:ext>
            </a:extLst>
          </p:cNvPr>
          <p:cNvSpPr txBox="1"/>
          <p:nvPr/>
        </p:nvSpPr>
        <p:spPr>
          <a:xfrm>
            <a:off x="1427340" y="4978258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4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19352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 (carry trade, liquidity risk, credit contraction)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2790A-34B3-2791-35E7-B65C79E79EAB}"/>
              </a:ext>
            </a:extLst>
          </p:cNvPr>
          <p:cNvSpPr txBox="1"/>
          <p:nvPr/>
        </p:nvSpPr>
        <p:spPr>
          <a:xfrm>
            <a:off x="1427340" y="4978258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21F34-B145-B638-D1D2-F65DE362FCF1}"/>
              </a:ext>
            </a:extLst>
          </p:cNvPr>
          <p:cNvSpPr txBox="1"/>
          <p:nvPr/>
        </p:nvSpPr>
        <p:spPr>
          <a:xfrm>
            <a:off x="2459266" y="3622743"/>
            <a:ext cx="120995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647673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10423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43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88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B15ACDF7-2117-392D-0917-20F5603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910DA1F-9798-A770-695B-C172FE699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43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1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D2D17714-72F6-2BF7-BBF8-E9498DCF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667455"/>
            <a:ext cx="280987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 Decreasing Balance Sheet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“Quantitative Tightening”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QT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3C85561-64A9-973E-46E2-6886311FE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90862"/>
            <a:ext cx="0" cy="1384184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15ACDF7-2117-392D-0917-20F5603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910DA1F-9798-A770-695B-C172FE699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43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61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4097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</p:spTree>
    <p:extLst>
      <p:ext uri="{BB962C8B-B14F-4D97-AF65-F5344CB8AC3E}">
        <p14:creationId xmlns:p14="http://schemas.microsoft.com/office/powerpoint/2010/main" val="286902996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4348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41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5028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391261624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3FE74DE-3CC5-CB21-4CD6-90B16C11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812" y="5930485"/>
            <a:ext cx="107753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January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76798833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BBA60CA-CE14-0337-522C-CF2A66E0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5973693"/>
            <a:ext cx="55755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“When the tide goes out you can see who is swimming naked”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Warren Buffet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A84FA73-4146-CEBE-A5DC-AE966481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812" y="5930485"/>
            <a:ext cx="107753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January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11098733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>
            <a:extLst>
              <a:ext uri="{FF2B5EF4-FFF2-40B4-BE49-F238E27FC236}">
                <a16:creationId xmlns:a16="http://schemas.microsoft.com/office/drawing/2014/main" id="{A02FB8B8-728F-F040-DEE5-2320EE104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55459"/>
              </p:ext>
            </p:extLst>
          </p:nvPr>
        </p:nvGraphicFramePr>
        <p:xfrm>
          <a:off x="1600200" y="152400"/>
          <a:ext cx="8915400" cy="61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22530" name="Object 1">
                        <a:extLst>
                          <a:ext uri="{FF2B5EF4-FFF2-40B4-BE49-F238E27FC236}">
                            <a16:creationId xmlns:a16="http://schemas.microsoft.com/office/drawing/2014/main" id="{A02FB8B8-728F-F040-DEE5-2320EE104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16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0AACE337-DE66-55EB-7CE5-60DF4EE2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1281114"/>
            <a:ext cx="1219200" cy="1662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9900"/>
                </a:solidFill>
              </a:rPr>
              <a:t>M1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Currency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Checking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Savings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MMDA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CD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MMMF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41317AFC-AD87-4F13-F45E-714837A7F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762000"/>
            <a:ext cx="2667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7AE99BA-68E5-D32B-187C-FEDABBEB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4962469"/>
            <a:ext cx="11455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January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-8%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D649BAD-BFE9-5963-27C4-A9C0C0E4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071527"/>
            <a:ext cx="114551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January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-2%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4DC8B86-BDAB-717E-2AA6-2D1F4A338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60712" y="4302359"/>
            <a:ext cx="454687" cy="22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7414454-C419-ECEF-DFFD-1E0D4F3E4C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60712" y="5103551"/>
            <a:ext cx="3213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1ED3A35-5F05-6172-EB04-192B90BBE7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" y="190500"/>
          <a:ext cx="11896725" cy="614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033C33BF-398B-3F36-2720-FA191252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4323" y="4811913"/>
            <a:ext cx="5501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B050"/>
                </a:solidFill>
              </a:rPr>
              <a:t>-7.5</a:t>
            </a:r>
            <a:endParaRPr lang="en-US" alt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30335"/>
              </p:ext>
            </p:extLst>
          </p:nvPr>
        </p:nvGraphicFramePr>
        <p:xfrm>
          <a:off x="1658939" y="217488"/>
          <a:ext cx="8739187" cy="615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76914" imgH="4771986" progId="MSGraph.Chart.8">
                  <p:embed followColorScheme="full"/>
                </p:oleObj>
              </mc:Choice>
              <mc:Fallback>
                <p:oleObj name="Chart" r:id="rId2" imgW="6276914" imgH="4771986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217488"/>
                        <a:ext cx="8739187" cy="6152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FBFDA-0690-4EB9-A191-83F775F75427}"/>
              </a:ext>
            </a:extLst>
          </p:cNvPr>
          <p:cNvCxnSpPr>
            <a:cxnSpLocks/>
          </p:cNvCxnSpPr>
          <p:nvPr/>
        </p:nvCxnSpPr>
        <p:spPr>
          <a:xfrm>
            <a:off x="2212465" y="4442045"/>
            <a:ext cx="7568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58C9C5-D630-4DFC-923D-9302397F2291}"/>
              </a:ext>
            </a:extLst>
          </p:cNvPr>
          <p:cNvSpPr txBox="1"/>
          <p:nvPr/>
        </p:nvSpPr>
        <p:spPr>
          <a:xfrm>
            <a:off x="7042454" y="3918825"/>
            <a:ext cx="15001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4.2% =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8721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BD3AE0F6-26EA-C887-64EE-0E54D5D0199B}"/>
              </a:ext>
            </a:extLst>
          </p:cNvPr>
          <p:cNvSpPr txBox="1"/>
          <p:nvPr/>
        </p:nvSpPr>
        <p:spPr>
          <a:xfrm>
            <a:off x="3143253" y="2384678"/>
            <a:ext cx="6886572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11 Rapid Interest Rate Increase Topics: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Below par market value of investments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equity-to-asset ratios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Sufficient liquidity to hold Treasuries to maturity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investment durations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Members’ deposit runoff/disintermediation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withdraws &gt; Loan repayments (Liquidity Risk)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Margin path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compliance with ALM policy risk tolerances of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Investigate market pricing for potential asset sales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pricing in a rapidly rising interest rate environment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Rely on wholesale borrowings to maintain sufficient liquidity</a:t>
            </a:r>
          </a:p>
        </p:txBody>
      </p:sp>
    </p:spTree>
    <p:extLst>
      <p:ext uri="{BB962C8B-B14F-4D97-AF65-F5344CB8AC3E}">
        <p14:creationId xmlns:p14="http://schemas.microsoft.com/office/powerpoint/2010/main" val="4111853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437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37323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53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99" y="817261"/>
          <a:ext cx="11912238" cy="54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62514" imgH="4876942" progId="MSGraph.Chart.8">
                  <p:embed followColorScheme="full"/>
                </p:oleObj>
              </mc:Choice>
              <mc:Fallback>
                <p:oleObj name="Chart" r:id="rId3" imgW="5362514" imgH="4876942" progId="MSGraph.Chart.8">
                  <p:embed followColorScheme="full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F0CA79-0D61-39E5-E639-1C5096035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" y="817261"/>
                        <a:ext cx="11912238" cy="5435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Savings Growth</a:t>
            </a:r>
          </a:p>
        </p:txBody>
      </p:sp>
    </p:spTree>
    <p:extLst>
      <p:ext uri="{BB962C8B-B14F-4D97-AF65-F5344CB8AC3E}">
        <p14:creationId xmlns:p14="http://schemas.microsoft.com/office/powerpoint/2010/main" val="28003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E675EC5-A58D-C02B-1813-9ED6D39C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43596C-CE87-07CC-08E6-BBDC05A8EFC2}"/>
              </a:ext>
            </a:extLst>
          </p:cNvPr>
          <p:cNvCxnSpPr>
            <a:cxnSpLocks/>
          </p:cNvCxnSpPr>
          <p:nvPr/>
        </p:nvCxnSpPr>
        <p:spPr>
          <a:xfrm flipH="1">
            <a:off x="9060110" y="3429000"/>
            <a:ext cx="1451295" cy="84099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891CCE7-5856-4092-C3F4-238BBF6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3D06E-6426-C02B-4632-E76052B2C6B1}"/>
              </a:ext>
            </a:extLst>
          </p:cNvPr>
          <p:cNvCxnSpPr>
            <a:cxnSpLocks/>
          </p:cNvCxnSpPr>
          <p:nvPr/>
        </p:nvCxnSpPr>
        <p:spPr>
          <a:xfrm flipH="1">
            <a:off x="9070590" y="4974672"/>
            <a:ext cx="1482760" cy="83051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46170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FECB33-2E37-72BB-89DF-EB6F3FB9EC9B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D7F67-6DC6-256E-AFE4-05A8EEE50E41}"/>
              </a:ext>
            </a:extLst>
          </p:cNvPr>
          <p:cNvSpPr txBox="1"/>
          <p:nvPr/>
        </p:nvSpPr>
        <p:spPr>
          <a:xfrm>
            <a:off x="11565352" y="1724543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3726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4261088"/>
              </p:ext>
            </p:extLst>
          </p:nvPr>
        </p:nvGraphicFramePr>
        <p:xfrm>
          <a:off x="1782764" y="152400"/>
          <a:ext cx="8732837" cy="62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24686" imgH="5486516" progId="MSGraph.Chart.8">
                  <p:embed followColorScheme="full"/>
                </p:oleObj>
              </mc:Choice>
              <mc:Fallback>
                <p:oleObj name="Chart" r:id="rId2" imgW="6524686" imgH="5486516" progId="MSGraph.Chart.8">
                  <p:embed followColorScheme="full"/>
                  <p:pic>
                    <p:nvPicPr>
                      <p:cNvPr id="67586" name="Object 1">
                        <a:extLst>
                          <a:ext uri="{FF2B5EF4-FFF2-40B4-BE49-F238E27FC236}">
                            <a16:creationId xmlns:a16="http://schemas.microsoft.com/office/drawing/2014/main" id="{BD7A0BA3-F1CB-02ED-8E3D-68E6CA9B8E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4" y="152400"/>
                        <a:ext cx="8732837" cy="621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824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4A14E9C-9A84-7646-0D3C-A407DF3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14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B09EA97-6E99-6411-5286-A9B8B43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99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894855" y="5009943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458071" y="2792105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1462" y="5167617"/>
            <a:ext cx="123391" cy="276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782870" y="396072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299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05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87" y="652462"/>
          <a:ext cx="11863115" cy="573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72230" imgH="4876942" progId="MSGraph.Chart.8">
                  <p:embed followColorScheme="full"/>
                </p:oleObj>
              </mc:Choice>
              <mc:Fallback>
                <p:oleObj name="Chart" r:id="rId3" imgW="5372230" imgH="4876942" progId="MSGraph.Chart.8">
                  <p:embed followColorScheme="full"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7260160-25C5-ACE8-F664-C30D6638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" y="652462"/>
                        <a:ext cx="11863115" cy="573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14091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0D892-2EB1-B252-7693-4FFEE56C66D0}"/>
              </a:ext>
            </a:extLst>
          </p:cNvPr>
          <p:cNvSpPr txBox="1"/>
          <p:nvPr/>
        </p:nvSpPr>
        <p:spPr>
          <a:xfrm>
            <a:off x="11020171" y="2010248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F780E-1DCF-20D4-687A-E7C65C459D5F}"/>
              </a:ext>
            </a:extLst>
          </p:cNvPr>
          <p:cNvSpPr txBox="1"/>
          <p:nvPr/>
        </p:nvSpPr>
        <p:spPr>
          <a:xfrm>
            <a:off x="9029446" y="200281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72.0%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78252-372B-3D36-F66B-AA48E4879DCE}"/>
              </a:ext>
            </a:extLst>
          </p:cNvPr>
          <p:cNvSpPr txBox="1"/>
          <p:nvPr/>
        </p:nvSpPr>
        <p:spPr>
          <a:xfrm>
            <a:off x="6419595" y="3603010"/>
            <a:ext cx="79082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64.0%</a:t>
            </a:r>
          </a:p>
        </p:txBody>
      </p:sp>
    </p:spTree>
    <p:extLst>
      <p:ext uri="{BB962C8B-B14F-4D97-AF65-F5344CB8AC3E}">
        <p14:creationId xmlns:p14="http://schemas.microsoft.com/office/powerpoint/2010/main" val="4256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693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120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03734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295018" y="2403491"/>
            <a:ext cx="834074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Half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EBEB9-B65F-1CDE-221C-A8DFDFF3225A}"/>
              </a:ext>
            </a:extLst>
          </p:cNvPr>
          <p:cNvSpPr txBox="1"/>
          <p:nvPr/>
        </p:nvSpPr>
        <p:spPr>
          <a:xfrm>
            <a:off x="11565352" y="1599730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B2C3B1-CA82-3D72-7C24-46240B146E01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60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growing, you’re dying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94056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BAFF76A7-1462-A1EA-4747-AE7B3D8955A2}"/>
              </a:ext>
            </a:extLst>
          </p:cNvPr>
          <p:cNvSpPr txBox="1"/>
          <p:nvPr/>
        </p:nvSpPr>
        <p:spPr>
          <a:xfrm>
            <a:off x="3078875" y="2493741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V="1">
            <a:off x="3302901" y="2070530"/>
            <a:ext cx="0" cy="436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BF935-86B8-89BA-8022-17F1BABFE691}"/>
              </a:ext>
            </a:extLst>
          </p:cNvPr>
          <p:cNvCxnSpPr>
            <a:cxnSpLocks/>
          </p:cNvCxnSpPr>
          <p:nvPr/>
        </p:nvCxnSpPr>
        <p:spPr>
          <a:xfrm flipH="1">
            <a:off x="5097718" y="1789012"/>
            <a:ext cx="89" cy="474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9103B6E3-7C95-236A-6330-30A6532E78B3}"/>
              </a:ext>
            </a:extLst>
          </p:cNvPr>
          <p:cNvSpPr txBox="1"/>
          <p:nvPr/>
        </p:nvSpPr>
        <p:spPr>
          <a:xfrm>
            <a:off x="4806612" y="134732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H="1">
            <a:off x="3000640" y="1123428"/>
            <a:ext cx="181862" cy="259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1DA9F4-8CB0-EA3C-9EC7-F216B99C0C52}"/>
              </a:ext>
            </a:extLst>
          </p:cNvPr>
          <p:cNvSpPr txBox="1"/>
          <p:nvPr/>
        </p:nvSpPr>
        <p:spPr>
          <a:xfrm>
            <a:off x="2891397" y="693597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7AB23-EBD7-1ECD-0703-C2CD51FEB02C}"/>
              </a:ext>
            </a:extLst>
          </p:cNvPr>
          <p:cNvSpPr txBox="1"/>
          <p:nvPr/>
        </p:nvSpPr>
        <p:spPr>
          <a:xfrm>
            <a:off x="5642331" y="2423937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5A5994A4-A5E3-0217-F878-E7491847D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06660"/>
            <a:ext cx="0" cy="1268385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408C3BD4-CA16-BE29-C41B-89D2E31E5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5727" y="1436337"/>
            <a:ext cx="62563" cy="3437667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945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EF8E540-50B5-1BBF-C29B-E2B7503AE482}"/>
              </a:ext>
            </a:extLst>
          </p:cNvPr>
          <p:cNvSpPr txBox="1"/>
          <p:nvPr/>
        </p:nvSpPr>
        <p:spPr>
          <a:xfrm>
            <a:off x="323511" y="2050196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2729F2-18B9-7F1D-9ED1-7A8787F814E4}"/>
              </a:ext>
            </a:extLst>
          </p:cNvPr>
          <p:cNvCxnSpPr>
            <a:cxnSpLocks/>
          </p:cNvCxnSpPr>
          <p:nvPr/>
        </p:nvCxnSpPr>
        <p:spPr>
          <a:xfrm>
            <a:off x="1219292" y="2080419"/>
            <a:ext cx="409917" cy="99400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1C8F6A9A-5843-A006-D325-38407491A11D}"/>
              </a:ext>
            </a:extLst>
          </p:cNvPr>
          <p:cNvSpPr txBox="1"/>
          <p:nvPr/>
        </p:nvSpPr>
        <p:spPr>
          <a:xfrm>
            <a:off x="305105" y="1718464"/>
            <a:ext cx="29388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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rates =&gt; </a:t>
            </a: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Prices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06B5D13-3320-0D1F-E73A-895B0E24E82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F01CFB-2F92-CA84-B4A0-D633D0ED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EBE7A-2C3A-EF78-0CA9-38A1F3340533}"/>
              </a:ext>
            </a:extLst>
          </p:cNvPr>
          <p:cNvCxnSpPr>
            <a:cxnSpLocks/>
          </p:cNvCxnSpPr>
          <p:nvPr/>
        </p:nvCxnSpPr>
        <p:spPr>
          <a:xfrm>
            <a:off x="10744200" y="4076362"/>
            <a:ext cx="219509" cy="150048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56592E-ABBE-1527-3F4F-8860B3778776}"/>
              </a:ext>
            </a:extLst>
          </p:cNvPr>
          <p:cNvCxnSpPr>
            <a:cxnSpLocks/>
          </p:cNvCxnSpPr>
          <p:nvPr/>
        </p:nvCxnSpPr>
        <p:spPr>
          <a:xfrm flipH="1">
            <a:off x="9219501" y="4076362"/>
            <a:ext cx="1524699" cy="139326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90286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</p:spTree>
    <p:extLst>
      <p:ext uri="{BB962C8B-B14F-4D97-AF65-F5344CB8AC3E}">
        <p14:creationId xmlns:p14="http://schemas.microsoft.com/office/powerpoint/2010/main" val="6569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42338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28D7E-ABF9-4B77-92F6-B0A4FAD39511}"/>
              </a:ext>
            </a:extLst>
          </p:cNvPr>
          <p:cNvCxnSpPr>
            <a:cxnSpLocks/>
          </p:cNvCxnSpPr>
          <p:nvPr/>
        </p:nvCxnSpPr>
        <p:spPr>
          <a:xfrm flipV="1">
            <a:off x="1119113" y="4160939"/>
            <a:ext cx="11009978" cy="803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0A6073-100F-AF8C-0BC1-EBBEC4E1B51E}"/>
              </a:ext>
            </a:extLst>
          </p:cNvPr>
          <p:cNvSpPr txBox="1"/>
          <p:nvPr/>
        </p:nvSpPr>
        <p:spPr>
          <a:xfrm>
            <a:off x="11042121" y="4205847"/>
            <a:ext cx="108697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2.5%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Long Run Target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D1A5-A866-45D0-A7C0-6A5BA8205C74}"/>
              </a:ext>
            </a:extLst>
          </p:cNvPr>
          <p:cNvSpPr txBox="1"/>
          <p:nvPr/>
        </p:nvSpPr>
        <p:spPr>
          <a:xfrm>
            <a:off x="11295018" y="2403491"/>
            <a:ext cx="834074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Half 2024</a:t>
            </a:r>
          </a:p>
        </p:txBody>
      </p:sp>
    </p:spTree>
    <p:extLst>
      <p:ext uri="{BB962C8B-B14F-4D97-AF65-F5344CB8AC3E}">
        <p14:creationId xmlns:p14="http://schemas.microsoft.com/office/powerpoint/2010/main" val="18686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19A0F9-9412-ACFF-12BA-20ECFE4B45BC}"/>
              </a:ext>
            </a:extLst>
          </p:cNvPr>
          <p:cNvCxnSpPr>
            <a:cxnSpLocks/>
          </p:cNvCxnSpPr>
          <p:nvPr/>
        </p:nvCxnSpPr>
        <p:spPr>
          <a:xfrm>
            <a:off x="10264279" y="3407755"/>
            <a:ext cx="546596" cy="79277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54CB0-9CB9-06A2-B356-FE8D11B47768}"/>
              </a:ext>
            </a:extLst>
          </p:cNvPr>
          <p:cNvSpPr txBox="1"/>
          <p:nvPr/>
        </p:nvSpPr>
        <p:spPr>
          <a:xfrm>
            <a:off x="10537577" y="3190875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17139" y="3603509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93171-39B9-A89B-9A6C-909230874AE3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2DDED97-A824-7398-086A-7310BD1D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5D03DF-7074-2944-B883-D71A66556B08}"/>
              </a:ext>
            </a:extLst>
          </p:cNvPr>
          <p:cNvCxnSpPr>
            <a:cxnSpLocks/>
          </p:cNvCxnSpPr>
          <p:nvPr/>
        </p:nvCxnSpPr>
        <p:spPr>
          <a:xfrm>
            <a:off x="2279256" y="1583023"/>
            <a:ext cx="1202625" cy="1661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B38799-90BB-13D2-4766-59418FAED42E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E9EC6624-DDFE-DCB2-7C1F-CBA6E9DA449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78236-A76B-E509-F194-7F3400AA2AC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69676" y="1357727"/>
            <a:ext cx="573624" cy="16850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2D9CD4-CB84-828A-28B3-3979D376530E}"/>
              </a:ext>
            </a:extLst>
          </p:cNvPr>
          <p:cNvCxnSpPr>
            <a:cxnSpLocks/>
          </p:cNvCxnSpPr>
          <p:nvPr/>
        </p:nvCxnSpPr>
        <p:spPr>
          <a:xfrm>
            <a:off x="2969676" y="1143665"/>
            <a:ext cx="5831424" cy="61697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C21F7-AC9F-22B0-E18C-6C6FAD81249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A455EC-86E1-A177-2CB4-7AFD6002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C4397A-0E34-0EEF-864D-51BC74E15C1D}"/>
              </a:ext>
            </a:extLst>
          </p:cNvPr>
          <p:cNvCxnSpPr>
            <a:cxnSpLocks/>
          </p:cNvCxnSpPr>
          <p:nvPr/>
        </p:nvCxnSpPr>
        <p:spPr>
          <a:xfrm flipV="1">
            <a:off x="771525" y="3817005"/>
            <a:ext cx="648134" cy="120230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5D352672-22E0-CEEB-AC78-11CD3A4803D9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2732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55049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797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H="1">
            <a:off x="2875302" y="1785823"/>
            <a:ext cx="3816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3529858" y="1089432"/>
            <a:ext cx="0" cy="42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4D7C2E-935E-058F-140B-91633F70E74B}"/>
              </a:ext>
            </a:extLst>
          </p:cNvPr>
          <p:cNvSpPr txBox="1"/>
          <p:nvPr/>
        </p:nvSpPr>
        <p:spPr>
          <a:xfrm>
            <a:off x="3256948" y="1496180"/>
            <a:ext cx="118333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rise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short term</a:t>
            </a:r>
          </a:p>
        </p:txBody>
      </p:sp>
    </p:spTree>
    <p:extLst>
      <p:ext uri="{BB962C8B-B14F-4D97-AF65-F5344CB8AC3E}">
        <p14:creationId xmlns:p14="http://schemas.microsoft.com/office/powerpoint/2010/main" val="25172872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H="1">
            <a:off x="2875302" y="1785823"/>
            <a:ext cx="3816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3529858" y="1089432"/>
            <a:ext cx="0" cy="42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4D7C2E-935E-058F-140B-91633F70E74B}"/>
              </a:ext>
            </a:extLst>
          </p:cNvPr>
          <p:cNvSpPr txBox="1"/>
          <p:nvPr/>
        </p:nvSpPr>
        <p:spPr>
          <a:xfrm>
            <a:off x="3256948" y="1496180"/>
            <a:ext cx="118333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rise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short term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3C36F3-0586-2136-C4BE-2112B146567C}"/>
              </a:ext>
            </a:extLst>
          </p:cNvPr>
          <p:cNvSpPr txBox="1"/>
          <p:nvPr/>
        </p:nvSpPr>
        <p:spPr>
          <a:xfrm>
            <a:off x="2810541" y="2426893"/>
            <a:ext cx="115288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fall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longer term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87B768-EAB5-E560-2820-A5D03CB52E25}"/>
              </a:ext>
            </a:extLst>
          </p:cNvPr>
          <p:cNvCxnSpPr>
            <a:cxnSpLocks/>
          </p:cNvCxnSpPr>
          <p:nvPr/>
        </p:nvCxnSpPr>
        <p:spPr>
          <a:xfrm>
            <a:off x="3378616" y="2827003"/>
            <a:ext cx="0" cy="343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43EBC7-7EE8-462A-CA9A-28FFACA0AD8D}"/>
              </a:ext>
            </a:extLst>
          </p:cNvPr>
          <p:cNvCxnSpPr>
            <a:cxnSpLocks/>
          </p:cNvCxnSpPr>
          <p:nvPr/>
        </p:nvCxnSpPr>
        <p:spPr>
          <a:xfrm>
            <a:off x="3963421" y="2640709"/>
            <a:ext cx="3928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408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48DAF-DFDC-B022-93BA-BE1339024031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8C4C89A-39AE-6AF1-0568-C2F6A408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FA5509-FD90-7E4F-6487-40986758BA26}"/>
              </a:ext>
            </a:extLst>
          </p:cNvPr>
          <p:cNvCxnSpPr>
            <a:cxnSpLocks/>
          </p:cNvCxnSpPr>
          <p:nvPr/>
        </p:nvCxnSpPr>
        <p:spPr>
          <a:xfrm flipH="1" flipV="1">
            <a:off x="10197156" y="2388287"/>
            <a:ext cx="889944" cy="182176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5C18A92E-1A4A-83D9-92EF-A4C8F7B3B34F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7F121-2740-43F0-47F9-0A7F3FE200ED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F0C536E4-BEDA-2A32-C49D-9965E41D9E1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558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3958401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37283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011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9881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002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39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8766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7069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43898426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001209-E981-F9B7-C2FA-A1745C56C5D1}"/>
              </a:ext>
            </a:extLst>
          </p:cNvPr>
          <p:cNvCxnSpPr>
            <a:cxnSpLocks/>
          </p:cNvCxnSpPr>
          <p:nvPr/>
        </p:nvCxnSpPr>
        <p:spPr>
          <a:xfrm flipV="1">
            <a:off x="7223123" y="2358790"/>
            <a:ext cx="3810004" cy="2050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464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A112D-EEBB-C344-0BF3-5C2BC205073C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099825B-58D8-F75D-F320-41452771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EFD3D0-7A54-086E-66A7-8F814D7B582D}"/>
              </a:ext>
            </a:extLst>
          </p:cNvPr>
          <p:cNvCxnSpPr>
            <a:cxnSpLocks/>
          </p:cNvCxnSpPr>
          <p:nvPr/>
        </p:nvCxnSpPr>
        <p:spPr>
          <a:xfrm flipV="1">
            <a:off x="1711131" y="4194165"/>
            <a:ext cx="1822807" cy="69964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D0B07-2D17-3236-8B78-A59DEB41FFFE}"/>
              </a:ext>
            </a:extLst>
          </p:cNvPr>
          <p:cNvCxnSpPr>
            <a:cxnSpLocks/>
          </p:cNvCxnSpPr>
          <p:nvPr/>
        </p:nvCxnSpPr>
        <p:spPr>
          <a:xfrm>
            <a:off x="2944789" y="5281676"/>
            <a:ext cx="936119" cy="77376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DA18FE-766F-5252-87C4-5379330945AF}"/>
              </a:ext>
            </a:extLst>
          </p:cNvPr>
          <p:cNvCxnSpPr>
            <a:cxnSpLocks/>
          </p:cNvCxnSpPr>
          <p:nvPr/>
        </p:nvCxnSpPr>
        <p:spPr>
          <a:xfrm flipV="1">
            <a:off x="1103510" y="2011964"/>
            <a:ext cx="7334004" cy="290113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5F356-8B82-59C8-6176-E40562FD9F84}"/>
              </a:ext>
            </a:extLst>
          </p:cNvPr>
          <p:cNvCxnSpPr>
            <a:cxnSpLocks/>
          </p:cNvCxnSpPr>
          <p:nvPr/>
        </p:nvCxnSpPr>
        <p:spPr>
          <a:xfrm flipV="1">
            <a:off x="8437514" y="255113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9D60861-4808-C0BD-6A19-39D7CD78166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1923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8B0FD3AF-6DE2-2A8E-899B-968A072A93E8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326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9A4CED1-BA42-82B8-A309-36965CB17EBD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4160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5ADC885-D67F-852B-B353-62BC8E4C0BE0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5321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it takes for financial instrument interest rates to reprice to current market rates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E1EB42A-100F-A132-0752-1BB710883D2F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4231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4.xml><?xml version="1.0" encoding="utf-8"?>
<a:theme xmlns:a="http://schemas.openxmlformats.org/drawingml/2006/main" name="1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72827"/>
    </a:dk2>
    <a:lt2>
      <a:srgbClr val="E8E7E4"/>
    </a:lt2>
    <a:accent1>
      <a:srgbClr val="871535"/>
    </a:accent1>
    <a:accent2>
      <a:srgbClr val="D23D26"/>
    </a:accent2>
    <a:accent3>
      <a:srgbClr val="F9B500"/>
    </a:accent3>
    <a:accent4>
      <a:srgbClr val="386374"/>
    </a:accent4>
    <a:accent5>
      <a:srgbClr val="272827"/>
    </a:accent5>
    <a:accent6>
      <a:srgbClr val="588293"/>
    </a:accent6>
    <a:hlink>
      <a:srgbClr val="871535"/>
    </a:hlink>
    <a:folHlink>
      <a:srgbClr val="27282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eadlines">
    <a:fillStyleLst>
      <a:solidFill>
        <a:schemeClr val="phClr"/>
      </a:solidFill>
      <a:solidFill>
        <a:schemeClr val="phClr">
          <a:tint val="67000"/>
          <a:satMod val="105000"/>
        </a:schemeClr>
      </a:solidFill>
      <a:gradFill rotWithShape="1">
        <a:gsLst>
          <a:gs pos="0">
            <a:schemeClr val="phClr">
              <a:tint val="100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0000"/>
              <a:satMod val="120000"/>
              <a:lumMod val="99000"/>
            </a:schemeClr>
          </a:gs>
        </a:gsLst>
        <a:path path="circle">
          <a:fillToRect l="100000" t="100000" r="100000" b="100000"/>
        </a:path>
      </a:gradFill>
    </a:fillStyleLst>
    <a:lnStyleLst>
      <a:ln w="6350" cap="flat" cmpd="sng" algn="in">
        <a:solidFill>
          <a:schemeClr val="phClr"/>
        </a:solidFill>
        <a:prstDash val="solid"/>
      </a:ln>
      <a:ln w="12700" cap="flat" cmpd="sng" algn="in">
        <a:solidFill>
          <a:schemeClr val="phClr"/>
        </a:solidFill>
        <a:prstDash val="solid"/>
      </a:ln>
      <a:ln w="19050" cap="flat" cmpd="sng" algn="in">
        <a:solidFill>
          <a:schemeClr val="phClr"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3805</TotalTime>
  <Words>5925</Words>
  <Application>Microsoft Office PowerPoint</Application>
  <PresentationFormat>Widescreen</PresentationFormat>
  <Paragraphs>2002</Paragraphs>
  <Slides>141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8" baseType="lpstr">
      <vt:lpstr>Arial</vt:lpstr>
      <vt:lpstr>Arial Narrow</vt:lpstr>
      <vt:lpstr>Calibri</vt:lpstr>
      <vt:lpstr>Century Gothic</vt:lpstr>
      <vt:lpstr>Georgia</vt:lpstr>
      <vt:lpstr>Quattrocento Sans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CORP-Std-0617</vt:lpstr>
      <vt:lpstr>1_Office Theme</vt:lpstr>
      <vt:lpstr>2_Office Theme</vt:lpstr>
      <vt:lpstr>Chart</vt:lpstr>
      <vt:lpstr>Economic and  Credit Union 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Slower Economic Growth for Next 2 Years</vt:lpstr>
      <vt:lpstr>Slower Economic Growth for Next 2 Years</vt:lpstr>
      <vt:lpstr>Slower Economic Growth for Next 2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High Inflation for the Next Year</vt:lpstr>
      <vt:lpstr>High Inflation for the Next Year</vt:lpstr>
      <vt:lpstr>High Inflation for the Next Year</vt:lpstr>
      <vt:lpstr>High Inflation for the Next Year</vt:lpstr>
      <vt:lpstr>High Inflation for the Next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PowerPoint Presentation</vt:lpstr>
      <vt:lpstr>PowerPoint Presentation</vt:lpstr>
      <vt:lpstr>Limerick of the Day</vt:lpstr>
      <vt:lpstr>Limerick of the Day</vt:lpstr>
      <vt:lpstr>Limerick of the Day</vt:lpstr>
      <vt:lpstr>Limerick of the Day</vt:lpstr>
      <vt:lpstr>Limerick of the Day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Forecast April 2024</vt:lpstr>
      <vt:lpstr>Credit Union Forecast April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Larson, Karen I.</cp:lastModifiedBy>
  <cp:revision>23</cp:revision>
  <dcterms:created xsi:type="dcterms:W3CDTF">2023-05-22T17:11:53Z</dcterms:created>
  <dcterms:modified xsi:type="dcterms:W3CDTF">2024-07-09T14:26:54Z</dcterms:modified>
</cp:coreProperties>
</file>