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xml" ContentType="application/vnd.openxmlformats-officedocument.presentationml.notesSlide+xml"/>
  <Override PartName="/ppt/charts/chart10.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11.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12.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13.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charts/chart14.xml" ContentType="application/vnd.openxmlformats-officedocument.drawingml.chart+xml"/>
  <Override PartName="/ppt/drawings/drawing5.xml" ContentType="application/vnd.openxmlformats-officedocument.drawingml.chartshapes+xml"/>
  <Override PartName="/ppt/notesSlides/notesSlide7.xml" ContentType="application/vnd.openxmlformats-officedocument.presentationml.notesSlide+xml"/>
  <Override PartName="/ppt/charts/chart15.xml" ContentType="application/vnd.openxmlformats-officedocument.drawingml.chart+xml"/>
  <Override PartName="/ppt/drawings/drawing6.xml" ContentType="application/vnd.openxmlformats-officedocument.drawingml.chartshapes+xml"/>
  <Override PartName="/ppt/notesSlides/notesSlide8.xml" ContentType="application/vnd.openxmlformats-officedocument.presentationml.notesSlide+xml"/>
  <Override PartName="/ppt/charts/chart16.xml" ContentType="application/vnd.openxmlformats-officedocument.drawingml.chart+xml"/>
  <Override PartName="/ppt/drawings/drawing7.xml" ContentType="application/vnd.openxmlformats-officedocument.drawingml.chartshapes+xml"/>
  <Override PartName="/ppt/notesSlides/notesSlide9.xml" ContentType="application/vnd.openxmlformats-officedocument.presentationml.notesSlide+xml"/>
  <Override PartName="/ppt/charts/chart17.xml" ContentType="application/vnd.openxmlformats-officedocument.drawingml.chart+xml"/>
  <Override PartName="/ppt/drawings/drawing8.xml" ContentType="application/vnd.openxmlformats-officedocument.drawingml.chartshapes+xml"/>
  <Override PartName="/ppt/notesSlides/notesSlide10.xml" ContentType="application/vnd.openxmlformats-officedocument.presentationml.notesSlide+xml"/>
  <Override PartName="/ppt/charts/chart18.xml" ContentType="application/vnd.openxmlformats-officedocument.drawingml.chart+xml"/>
  <Override PartName="/ppt/drawings/drawing9.xml" ContentType="application/vnd.openxmlformats-officedocument.drawingml.chartshapes+xml"/>
  <Override PartName="/ppt/notesSlides/notesSlide11.xml" ContentType="application/vnd.openxmlformats-officedocument.presentationml.notesSlide+xml"/>
  <Override PartName="/ppt/charts/chart19.xml" ContentType="application/vnd.openxmlformats-officedocument.drawingml.chart+xml"/>
  <Override PartName="/ppt/drawings/drawing10.xml" ContentType="application/vnd.openxmlformats-officedocument.drawingml.chartshapes+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12.xml" ContentType="application/vnd.openxmlformats-officedocument.presentationml.notesSlide+xml"/>
  <Override PartName="/ppt/charts/chart23.xml" ContentType="application/vnd.openxmlformats-officedocument.drawingml.chart+xml"/>
  <Override PartName="/ppt/drawings/drawing11.xml" ContentType="application/vnd.openxmlformats-officedocument.drawingml.chartshapes+xml"/>
  <Override PartName="/ppt/notesSlides/notesSlide13.xml" ContentType="application/vnd.openxmlformats-officedocument.presentationml.notesSlide+xml"/>
  <Override PartName="/ppt/charts/chart24.xml" ContentType="application/vnd.openxmlformats-officedocument.drawingml.chart+xml"/>
  <Override PartName="/ppt/drawings/drawing12.xml" ContentType="application/vnd.openxmlformats-officedocument.drawingml.chartshapes+xml"/>
  <Override PartName="/ppt/notesSlides/notesSlide14.xml" ContentType="application/vnd.openxmlformats-officedocument.presentationml.notesSlide+xml"/>
  <Override PartName="/ppt/charts/chart25.xml" ContentType="application/vnd.openxmlformats-officedocument.drawingml.chart+xml"/>
  <Override PartName="/ppt/drawings/drawing13.xml" ContentType="application/vnd.openxmlformats-officedocument.drawingml.chartshapes+xml"/>
  <Override PartName="/ppt/notesSlides/notesSlide15.xml" ContentType="application/vnd.openxmlformats-officedocument.presentationml.notesSlide+xml"/>
  <Override PartName="/ppt/charts/chart26.xml" ContentType="application/vnd.openxmlformats-officedocument.drawingml.chart+xml"/>
  <Override PartName="/ppt/drawings/drawing14.xml" ContentType="application/vnd.openxmlformats-officedocument.drawingml.chartshapes+xml"/>
  <Override PartName="/ppt/notesSlides/notesSlide16.xml" ContentType="application/vnd.openxmlformats-officedocument.presentationml.notesSlide+xml"/>
  <Override PartName="/ppt/charts/chart27.xml" ContentType="application/vnd.openxmlformats-officedocument.drawingml.chart+xml"/>
  <Override PartName="/ppt/notesSlides/notesSlide17.xml" ContentType="application/vnd.openxmlformats-officedocument.presentationml.notesSlide+xml"/>
  <Override PartName="/ppt/charts/chart28.xml" ContentType="application/vnd.openxmlformats-officedocument.drawingml.chart+xml"/>
  <Override PartName="/ppt/notesSlides/notesSlide18.xml" ContentType="application/vnd.openxmlformats-officedocument.presentationml.notesSlide+xml"/>
  <Override PartName="/ppt/charts/chart29.xml" ContentType="application/vnd.openxmlformats-officedocument.drawingml.chart+xml"/>
  <Override PartName="/ppt/notesSlides/notesSlide19.xml" ContentType="application/vnd.openxmlformats-officedocument.presentationml.notesSlide+xml"/>
  <Override PartName="/ppt/charts/chart30.xml" ContentType="application/vnd.openxmlformats-officedocument.drawingml.chart+xml"/>
  <Override PartName="/ppt/notesSlides/notesSlide20.xml" ContentType="application/vnd.openxmlformats-officedocument.presentationml.notesSlide+xml"/>
  <Override PartName="/ppt/charts/chart31.xml" ContentType="application/vnd.openxmlformats-officedocument.drawingml.chart+xml"/>
  <Override PartName="/ppt/notesSlides/notesSlide21.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4.xml" ContentType="application/vnd.openxmlformats-officedocument.drawingml.chart+xml"/>
  <Override PartName="/ppt/theme/themeOverride1.xml" ContentType="application/vnd.openxmlformats-officedocument.themeOverride+xml"/>
  <Override PartName="/ppt/notesSlides/notesSlide35.xml" ContentType="application/vnd.openxmlformats-officedocument.presentationml.notesSlide+xml"/>
  <Override PartName="/ppt/charts/chart35.xml" ContentType="application/vnd.openxmlformats-officedocument.drawingml.chart+xml"/>
  <Override PartName="/ppt/notesSlides/notesSlide36.xml" ContentType="application/vnd.openxmlformats-officedocument.presentationml.notesSlide+xml"/>
  <Override PartName="/ppt/charts/chart36.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19" r:id="rId2"/>
    <p:sldMasterId id="2147483763" r:id="rId3"/>
    <p:sldMasterId id="2147483808" r:id="rId4"/>
    <p:sldMasterId id="2147483817" r:id="rId5"/>
  </p:sldMasterIdLst>
  <p:notesMasterIdLst>
    <p:notesMasterId r:id="rId124"/>
  </p:notesMasterIdLst>
  <p:sldIdLst>
    <p:sldId id="2147376097" r:id="rId6"/>
    <p:sldId id="2147376319" r:id="rId7"/>
    <p:sldId id="2147376320" r:id="rId8"/>
    <p:sldId id="2147376321" r:id="rId9"/>
    <p:sldId id="2147376322" r:id="rId10"/>
    <p:sldId id="2147376402" r:id="rId11"/>
    <p:sldId id="2147376403" r:id="rId12"/>
    <p:sldId id="2147376356" r:id="rId13"/>
    <p:sldId id="2147376327" r:id="rId14"/>
    <p:sldId id="2147376371" r:id="rId15"/>
    <p:sldId id="2147376206" r:id="rId16"/>
    <p:sldId id="2147376405" r:id="rId17"/>
    <p:sldId id="2147376404" r:id="rId18"/>
    <p:sldId id="2147376357" r:id="rId19"/>
    <p:sldId id="2147376370" r:id="rId20"/>
    <p:sldId id="2147376369" r:id="rId21"/>
    <p:sldId id="2147376368" r:id="rId22"/>
    <p:sldId id="2147376367" r:id="rId23"/>
    <p:sldId id="2147376366" r:id="rId24"/>
    <p:sldId id="2147376365" r:id="rId25"/>
    <p:sldId id="2147376054" r:id="rId26"/>
    <p:sldId id="2147376064" r:id="rId27"/>
    <p:sldId id="2147376063" r:id="rId28"/>
    <p:sldId id="2147376372" r:id="rId29"/>
    <p:sldId id="2147376354" r:id="rId30"/>
    <p:sldId id="2147376378" r:id="rId31"/>
    <p:sldId id="2147376377" r:id="rId32"/>
    <p:sldId id="2147376376" r:id="rId33"/>
    <p:sldId id="2147376375" r:id="rId34"/>
    <p:sldId id="2147376374" r:id="rId35"/>
    <p:sldId id="2147376373" r:id="rId36"/>
    <p:sldId id="2147375990" r:id="rId37"/>
    <p:sldId id="2147376379" r:id="rId38"/>
    <p:sldId id="2147376380" r:id="rId39"/>
    <p:sldId id="2147376381" r:id="rId40"/>
    <p:sldId id="2147376382" r:id="rId41"/>
    <p:sldId id="2147376383" r:id="rId42"/>
    <p:sldId id="2147376384" r:id="rId43"/>
    <p:sldId id="2147376385" r:id="rId44"/>
    <p:sldId id="2147376386" r:id="rId45"/>
    <p:sldId id="2147376387" r:id="rId46"/>
    <p:sldId id="2147376388" r:id="rId47"/>
    <p:sldId id="2147376355" r:id="rId48"/>
    <p:sldId id="2147376389" r:id="rId49"/>
    <p:sldId id="2147376392" r:id="rId50"/>
    <p:sldId id="2147376391" r:id="rId51"/>
    <p:sldId id="2147376390" r:id="rId52"/>
    <p:sldId id="2147376393" r:id="rId53"/>
    <p:sldId id="2147376394" r:id="rId54"/>
    <p:sldId id="2147376395" r:id="rId55"/>
    <p:sldId id="2147376396" r:id="rId56"/>
    <p:sldId id="2147376397" r:id="rId57"/>
    <p:sldId id="2147376398" r:id="rId58"/>
    <p:sldId id="2147376399" r:id="rId59"/>
    <p:sldId id="2147376400" r:id="rId60"/>
    <p:sldId id="2147376401" r:id="rId61"/>
    <p:sldId id="2147376022" r:id="rId62"/>
    <p:sldId id="2147376156" r:id="rId63"/>
    <p:sldId id="2147376155" r:id="rId64"/>
    <p:sldId id="2147376154" r:id="rId65"/>
    <p:sldId id="2147376153" r:id="rId66"/>
    <p:sldId id="2147376152" r:id="rId67"/>
    <p:sldId id="2147376151" r:id="rId68"/>
    <p:sldId id="2147376150" r:id="rId69"/>
    <p:sldId id="2147376149" r:id="rId70"/>
    <p:sldId id="2147376094" r:id="rId71"/>
    <p:sldId id="2147376170" r:id="rId72"/>
    <p:sldId id="4868" r:id="rId73"/>
    <p:sldId id="2147375709" r:id="rId74"/>
    <p:sldId id="2147375717" r:id="rId75"/>
    <p:sldId id="2147375708" r:id="rId76"/>
    <p:sldId id="2147376095" r:id="rId77"/>
    <p:sldId id="2147375707" r:id="rId78"/>
    <p:sldId id="2147376157" r:id="rId79"/>
    <p:sldId id="2147376333" r:id="rId80"/>
    <p:sldId id="2147375880" r:id="rId81"/>
    <p:sldId id="2147375881" r:id="rId82"/>
    <p:sldId id="2147375882" r:id="rId83"/>
    <p:sldId id="2147375883" r:id="rId84"/>
    <p:sldId id="2147375884" r:id="rId85"/>
    <p:sldId id="2147376185" r:id="rId86"/>
    <p:sldId id="2147376100" r:id="rId87"/>
    <p:sldId id="2147376158" r:id="rId88"/>
    <p:sldId id="2147376159" r:id="rId89"/>
    <p:sldId id="2147375705" r:id="rId90"/>
    <p:sldId id="2147375704" r:id="rId91"/>
    <p:sldId id="2147375703" r:id="rId92"/>
    <p:sldId id="2147376160" r:id="rId93"/>
    <p:sldId id="2147375702" r:id="rId94"/>
    <p:sldId id="2147376283" r:id="rId95"/>
    <p:sldId id="2147376284" r:id="rId96"/>
    <p:sldId id="2147376187" r:id="rId97"/>
    <p:sldId id="2147376289" r:id="rId98"/>
    <p:sldId id="2147376290" r:id="rId99"/>
    <p:sldId id="2147376188" r:id="rId100"/>
    <p:sldId id="2147376189" r:id="rId101"/>
    <p:sldId id="2147376190" r:id="rId102"/>
    <p:sldId id="2147375727" r:id="rId103"/>
    <p:sldId id="2147375701" r:id="rId104"/>
    <p:sldId id="2147376163" r:id="rId105"/>
    <p:sldId id="2147376178" r:id="rId106"/>
    <p:sldId id="2147375700" r:id="rId107"/>
    <p:sldId id="2147375756" r:id="rId108"/>
    <p:sldId id="2147375741" r:id="rId109"/>
    <p:sldId id="2147375740" r:id="rId110"/>
    <p:sldId id="564" r:id="rId111"/>
    <p:sldId id="565" r:id="rId112"/>
    <p:sldId id="566" r:id="rId113"/>
    <p:sldId id="567" r:id="rId114"/>
    <p:sldId id="568" r:id="rId115"/>
    <p:sldId id="570" r:id="rId116"/>
    <p:sldId id="2147375914" r:id="rId117"/>
    <p:sldId id="2147376406" r:id="rId118"/>
    <p:sldId id="2147376407" r:id="rId119"/>
    <p:sldId id="2147376408" r:id="rId120"/>
    <p:sldId id="2147376409" r:id="rId121"/>
    <p:sldId id="2147376410" r:id="rId122"/>
    <p:sldId id="2147376179" r:id="rId1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al Pages" id="{10133AD9-48AC-D94B-8426-E446F14ACCA1}">
          <p14:sldIdLst>
            <p14:sldId id="2147376097"/>
            <p14:sldId id="2147376319"/>
            <p14:sldId id="2147376320"/>
            <p14:sldId id="2147376321"/>
            <p14:sldId id="2147376322"/>
            <p14:sldId id="2147376402"/>
            <p14:sldId id="2147376403"/>
            <p14:sldId id="2147376356"/>
            <p14:sldId id="2147376327"/>
            <p14:sldId id="2147376371"/>
            <p14:sldId id="2147376206"/>
            <p14:sldId id="2147376405"/>
            <p14:sldId id="2147376404"/>
            <p14:sldId id="2147376357"/>
            <p14:sldId id="2147376370"/>
            <p14:sldId id="2147376369"/>
            <p14:sldId id="2147376368"/>
            <p14:sldId id="2147376367"/>
            <p14:sldId id="2147376366"/>
            <p14:sldId id="2147376365"/>
            <p14:sldId id="2147376054"/>
            <p14:sldId id="2147376064"/>
            <p14:sldId id="2147376063"/>
            <p14:sldId id="2147376372"/>
            <p14:sldId id="2147376354"/>
            <p14:sldId id="2147376378"/>
            <p14:sldId id="2147376377"/>
            <p14:sldId id="2147376376"/>
            <p14:sldId id="2147376375"/>
            <p14:sldId id="2147376374"/>
            <p14:sldId id="2147376373"/>
            <p14:sldId id="2147375990"/>
            <p14:sldId id="2147376379"/>
            <p14:sldId id="2147376380"/>
            <p14:sldId id="2147376381"/>
            <p14:sldId id="2147376382"/>
            <p14:sldId id="2147376383"/>
            <p14:sldId id="2147376384"/>
            <p14:sldId id="2147376385"/>
            <p14:sldId id="2147376386"/>
            <p14:sldId id="2147376387"/>
            <p14:sldId id="2147376388"/>
            <p14:sldId id="2147376355"/>
            <p14:sldId id="2147376389"/>
            <p14:sldId id="2147376392"/>
            <p14:sldId id="2147376391"/>
            <p14:sldId id="2147376390"/>
            <p14:sldId id="2147376393"/>
            <p14:sldId id="2147376394"/>
            <p14:sldId id="2147376395"/>
            <p14:sldId id="2147376396"/>
            <p14:sldId id="2147376397"/>
            <p14:sldId id="2147376398"/>
            <p14:sldId id="2147376399"/>
            <p14:sldId id="2147376400"/>
            <p14:sldId id="2147376401"/>
            <p14:sldId id="2147376022"/>
            <p14:sldId id="2147376156"/>
            <p14:sldId id="2147376155"/>
            <p14:sldId id="2147376154"/>
            <p14:sldId id="2147376153"/>
            <p14:sldId id="2147376152"/>
            <p14:sldId id="2147376151"/>
            <p14:sldId id="2147376150"/>
            <p14:sldId id="2147376149"/>
            <p14:sldId id="2147376094"/>
            <p14:sldId id="2147376170"/>
            <p14:sldId id="4868"/>
            <p14:sldId id="2147375709"/>
            <p14:sldId id="2147375717"/>
            <p14:sldId id="2147375708"/>
            <p14:sldId id="2147376095"/>
            <p14:sldId id="2147375707"/>
            <p14:sldId id="2147376157"/>
            <p14:sldId id="2147376333"/>
            <p14:sldId id="2147375880"/>
            <p14:sldId id="2147375881"/>
            <p14:sldId id="2147375882"/>
            <p14:sldId id="2147375883"/>
            <p14:sldId id="2147375884"/>
            <p14:sldId id="2147376185"/>
            <p14:sldId id="2147376100"/>
            <p14:sldId id="2147376158"/>
            <p14:sldId id="2147376159"/>
            <p14:sldId id="2147375705"/>
            <p14:sldId id="2147375704"/>
            <p14:sldId id="2147375703"/>
            <p14:sldId id="2147376160"/>
            <p14:sldId id="2147375702"/>
            <p14:sldId id="2147376283"/>
            <p14:sldId id="2147376284"/>
            <p14:sldId id="2147376187"/>
            <p14:sldId id="2147376289"/>
            <p14:sldId id="2147376290"/>
            <p14:sldId id="2147376188"/>
            <p14:sldId id="2147376189"/>
            <p14:sldId id="2147376190"/>
            <p14:sldId id="2147375727"/>
            <p14:sldId id="2147375701"/>
            <p14:sldId id="2147376163"/>
            <p14:sldId id="2147376178"/>
            <p14:sldId id="2147375700"/>
            <p14:sldId id="2147375756"/>
            <p14:sldId id="2147375741"/>
            <p14:sldId id="2147375740"/>
            <p14:sldId id="564"/>
            <p14:sldId id="565"/>
            <p14:sldId id="566"/>
            <p14:sldId id="567"/>
            <p14:sldId id="568"/>
            <p14:sldId id="570"/>
            <p14:sldId id="2147375914"/>
            <p14:sldId id="2147376406"/>
            <p14:sldId id="2147376407"/>
            <p14:sldId id="2147376408"/>
            <p14:sldId id="2147376409"/>
            <p14:sldId id="2147376410"/>
            <p14:sldId id="2147376179"/>
          </p14:sldIdLst>
        </p14:section>
      </p14:sectionLst>
    </p:ext>
    <p:ext uri="{EFAFB233-063F-42B5-8137-9DF3F51BA10A}">
      <p15:sldGuideLst xmlns:p15="http://schemas.microsoft.com/office/powerpoint/2012/main">
        <p15:guide id="1" orient="horz" pos="240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C3F710-45CF-4C67-A01B-9BEC0D7EBBF0}" v="39" dt="2024-10-21T16:30:54.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296"/>
    <p:restoredTop sz="96790"/>
  </p:normalViewPr>
  <p:slideViewPr>
    <p:cSldViewPr snapToGrid="0" snapToObjects="1" showGuides="1">
      <p:cViewPr varScale="1">
        <p:scale>
          <a:sx n="114" d="100"/>
          <a:sy n="114" d="100"/>
        </p:scale>
        <p:origin x="630" y="102"/>
      </p:cViewPr>
      <p:guideLst>
        <p:guide orient="horz" pos="240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notesMaster" Target="notesMasters/notesMaster1.xml"/><Relationship Id="rId12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Macro-Enabled_Worksheet.xlsm"/><Relationship Id="rId1" Type="http://schemas.openxmlformats.org/officeDocument/2006/relationships/themeOverride" Target="../theme/themeOverride1.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2.8%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2.8</c:v>
                </c:pt>
                <c:pt idx="1">
                  <c:v>2.8</c:v>
                </c:pt>
                <c:pt idx="2">
                  <c:v>2.8</c:v>
                </c:pt>
                <c:pt idx="3">
                  <c:v>2.8</c:v>
                </c:pt>
                <c:pt idx="4">
                  <c:v>2.8</c:v>
                </c:pt>
                <c:pt idx="5">
                  <c:v>2.8</c:v>
                </c:pt>
                <c:pt idx="6">
                  <c:v>2.8</c:v>
                </c:pt>
                <c:pt idx="7">
                  <c:v>2.8</c:v>
                </c:pt>
                <c:pt idx="8">
                  <c:v>2.8</c:v>
                </c:pt>
                <c:pt idx="9">
                  <c:v>2.8</c:v>
                </c:pt>
                <c:pt idx="10">
                  <c:v>2.8</c:v>
                </c:pt>
                <c:pt idx="11">
                  <c:v>2.8</c:v>
                </c:pt>
                <c:pt idx="12">
                  <c:v>2.8</c:v>
                </c:pt>
                <c:pt idx="13">
                  <c:v>2.8</c:v>
                </c:pt>
                <c:pt idx="14">
                  <c:v>2.8</c:v>
                </c:pt>
                <c:pt idx="15">
                  <c:v>2.8</c:v>
                </c:pt>
                <c:pt idx="16">
                  <c:v>2.8</c:v>
                </c:pt>
                <c:pt idx="17">
                  <c:v>2.8</c:v>
                </c:pt>
                <c:pt idx="18">
                  <c:v>2.8</c:v>
                </c:pt>
                <c:pt idx="19">
                  <c:v>2.8</c:v>
                </c:pt>
                <c:pt idx="20">
                  <c:v>2.8</c:v>
                </c:pt>
                <c:pt idx="21">
                  <c:v>2.8</c:v>
                </c:pt>
                <c:pt idx="22">
                  <c:v>2.8</c:v>
                </c:pt>
                <c:pt idx="23">
                  <c:v>2.8</c:v>
                </c:pt>
                <c:pt idx="24">
                  <c:v>2.8</c:v>
                </c:pt>
                <c:pt idx="25">
                  <c:v>2.8</c:v>
                </c:pt>
                <c:pt idx="26">
                  <c:v>2.8</c:v>
                </c:pt>
                <c:pt idx="27">
                  <c:v>2.8</c:v>
                </c:pt>
                <c:pt idx="28">
                  <c:v>2.8</c:v>
                </c:pt>
                <c:pt idx="29">
                  <c:v>2.8</c:v>
                </c:pt>
                <c:pt idx="30">
                  <c:v>2.8</c:v>
                </c:pt>
                <c:pt idx="31">
                  <c:v>2.8</c:v>
                </c:pt>
                <c:pt idx="32">
                  <c:v>2.8</c:v>
                </c:pt>
                <c:pt idx="33">
                  <c:v>2.8</c:v>
                </c:pt>
                <c:pt idx="34">
                  <c:v>2.8</c:v>
                </c:pt>
                <c:pt idx="35">
                  <c:v>2.8</c:v>
                </c:pt>
                <c:pt idx="36">
                  <c:v>2.8</c:v>
                </c:pt>
                <c:pt idx="37">
                  <c:v>2.8</c:v>
                </c:pt>
                <c:pt idx="38">
                  <c:v>2.8</c:v>
                </c:pt>
                <c:pt idx="39">
                  <c:v>2.8</c:v>
                </c:pt>
                <c:pt idx="40">
                  <c:v>2.8</c:v>
                </c:pt>
                <c:pt idx="41">
                  <c:v>2.8</c:v>
                </c:pt>
                <c:pt idx="42">
                  <c:v>2.8</c:v>
                </c:pt>
                <c:pt idx="43">
                  <c:v>2.8</c:v>
                </c:pt>
                <c:pt idx="44">
                  <c:v>2.8</c:v>
                </c:pt>
                <c:pt idx="45">
                  <c:v>2.8</c:v>
                </c:pt>
                <c:pt idx="46">
                  <c:v>2.8</c:v>
                </c:pt>
                <c:pt idx="47">
                  <c:v>2.8</c:v>
                </c:pt>
                <c:pt idx="48">
                  <c:v>2.8</c:v>
                </c:pt>
                <c:pt idx="49">
                  <c:v>2.8</c:v>
                </c:pt>
                <c:pt idx="50">
                  <c:v>2.8</c:v>
                </c:pt>
                <c:pt idx="51">
                  <c:v>2.8</c:v>
                </c:pt>
                <c:pt idx="52">
                  <c:v>2.8</c:v>
                </c:pt>
                <c:pt idx="53">
                  <c:v>2.8</c:v>
                </c:pt>
                <c:pt idx="54">
                  <c:v>2.8</c:v>
                </c:pt>
                <c:pt idx="55">
                  <c:v>2.8</c:v>
                </c:pt>
                <c:pt idx="56">
                  <c:v>2.8</c:v>
                </c:pt>
                <c:pt idx="57">
                  <c:v>2.8</c:v>
                </c:pt>
                <c:pt idx="58">
                  <c:v>2.8</c:v>
                </c:pt>
                <c:pt idx="59">
                  <c:v>2.8</c:v>
                </c:pt>
                <c:pt idx="60">
                  <c:v>2.8</c:v>
                </c:pt>
                <c:pt idx="61">
                  <c:v>2.8</c:v>
                </c:pt>
                <c:pt idx="62">
                  <c:v>2.8</c:v>
                </c:pt>
                <c:pt idx="63">
                  <c:v>2.8</c:v>
                </c:pt>
                <c:pt idx="64">
                  <c:v>2.8</c:v>
                </c:pt>
                <c:pt idx="65">
                  <c:v>2.8</c:v>
                </c:pt>
                <c:pt idx="66">
                  <c:v>2.8</c:v>
                </c:pt>
                <c:pt idx="67">
                  <c:v>2.8</c:v>
                </c:pt>
                <c:pt idx="68">
                  <c:v>2.8</c:v>
                </c:pt>
                <c:pt idx="69">
                  <c:v>2.8</c:v>
                </c:pt>
                <c:pt idx="70">
                  <c:v>2.8</c:v>
                </c:pt>
                <c:pt idx="71">
                  <c:v>2.8</c:v>
                </c:pt>
                <c:pt idx="72">
                  <c:v>2.8</c:v>
                </c:pt>
                <c:pt idx="73">
                  <c:v>2.8</c:v>
                </c:pt>
                <c:pt idx="74">
                  <c:v>2.8</c:v>
                </c:pt>
                <c:pt idx="75">
                  <c:v>2.8</c:v>
                </c:pt>
                <c:pt idx="76">
                  <c:v>2.8</c:v>
                </c:pt>
                <c:pt idx="77">
                  <c:v>2.8</c:v>
                </c:pt>
                <c:pt idx="78">
                  <c:v>2.8</c:v>
                </c:pt>
                <c:pt idx="79">
                  <c:v>2.8</c:v>
                </c:pt>
                <c:pt idx="80">
                  <c:v>2.8</c:v>
                </c:pt>
                <c:pt idx="81">
                  <c:v>2.8</c:v>
                </c:pt>
                <c:pt idx="82">
                  <c:v>2.8</c:v>
                </c:pt>
                <c:pt idx="83">
                  <c:v>2.8</c:v>
                </c:pt>
                <c:pt idx="84">
                  <c:v>2.8</c:v>
                </c:pt>
                <c:pt idx="85">
                  <c:v>2.8</c:v>
                </c:pt>
                <c:pt idx="86">
                  <c:v>2.8</c:v>
                </c:pt>
                <c:pt idx="87">
                  <c:v>2.8</c:v>
                </c:pt>
                <c:pt idx="88">
                  <c:v>2.8</c:v>
                </c:pt>
                <c:pt idx="89">
                  <c:v>2.8</c:v>
                </c:pt>
                <c:pt idx="90">
                  <c:v>2.8</c:v>
                </c:pt>
                <c:pt idx="91">
                  <c:v>2.8</c:v>
                </c:pt>
                <c:pt idx="92">
                  <c:v>2.8</c:v>
                </c:pt>
                <c:pt idx="93">
                  <c:v>2.8</c:v>
                </c:pt>
                <c:pt idx="94">
                  <c:v>2.8</c:v>
                </c:pt>
                <c:pt idx="95">
                  <c:v>2.8</c:v>
                </c:pt>
                <c:pt idx="96">
                  <c:v>2.8</c:v>
                </c:pt>
                <c:pt idx="97">
                  <c:v>2.8</c:v>
                </c:pt>
                <c:pt idx="98">
                  <c:v>2.8</c:v>
                </c:pt>
                <c:pt idx="99">
                  <c:v>2.8</c:v>
                </c:pt>
                <c:pt idx="100">
                  <c:v>2.8</c:v>
                </c:pt>
                <c:pt idx="101">
                  <c:v>2.8</c:v>
                </c:pt>
                <c:pt idx="102">
                  <c:v>2.8</c:v>
                </c:pt>
                <c:pt idx="103">
                  <c:v>2.8</c:v>
                </c:pt>
                <c:pt idx="104">
                  <c:v>2.8</c:v>
                </c:pt>
                <c:pt idx="105">
                  <c:v>2.8</c:v>
                </c:pt>
                <c:pt idx="106">
                  <c:v>2.8</c:v>
                </c:pt>
                <c:pt idx="107">
                  <c:v>2.8</c:v>
                </c:pt>
                <c:pt idx="108">
                  <c:v>2.8</c:v>
                </c:pt>
                <c:pt idx="109">
                  <c:v>2.8</c:v>
                </c:pt>
                <c:pt idx="110">
                  <c:v>2.8</c:v>
                </c:pt>
                <c:pt idx="111">
                  <c:v>2.8</c:v>
                </c:pt>
                <c:pt idx="112">
                  <c:v>2.8</c:v>
                </c:pt>
                <c:pt idx="113">
                  <c:v>2.8</c:v>
                </c:pt>
                <c:pt idx="114">
                  <c:v>2.8</c:v>
                </c:pt>
                <c:pt idx="115">
                  <c:v>2.8</c:v>
                </c:pt>
                <c:pt idx="116">
                  <c:v>2.8</c:v>
                </c:pt>
                <c:pt idx="117">
                  <c:v>2.8</c:v>
                </c:pt>
                <c:pt idx="118">
                  <c:v>2.8</c:v>
                </c:pt>
                <c:pt idx="119">
                  <c:v>2.8</c:v>
                </c:pt>
                <c:pt idx="120">
                  <c:v>2.8</c:v>
                </c:pt>
                <c:pt idx="121">
                  <c:v>2.8</c:v>
                </c:pt>
                <c:pt idx="122">
                  <c:v>2.8</c:v>
                </c:pt>
                <c:pt idx="123">
                  <c:v>2.8</c:v>
                </c:pt>
                <c:pt idx="124">
                  <c:v>2.8</c:v>
                </c:pt>
                <c:pt idx="125">
                  <c:v>2.8</c:v>
                </c:pt>
                <c:pt idx="126">
                  <c:v>2.8</c:v>
                </c:pt>
                <c:pt idx="127">
                  <c:v>2.8</c:v>
                </c:pt>
                <c:pt idx="128">
                  <c:v>2.8</c:v>
                </c:pt>
                <c:pt idx="129">
                  <c:v>2.8</c:v>
                </c:pt>
                <c:pt idx="130">
                  <c:v>2.8</c:v>
                </c:pt>
                <c:pt idx="131">
                  <c:v>2.8</c:v>
                </c:pt>
                <c:pt idx="132">
                  <c:v>2.8</c:v>
                </c:pt>
                <c:pt idx="133">
                  <c:v>2.8</c:v>
                </c:pt>
                <c:pt idx="134">
                  <c:v>2.8</c:v>
                </c:pt>
                <c:pt idx="135">
                  <c:v>2.8</c:v>
                </c:pt>
                <c:pt idx="136">
                  <c:v>2.8</c:v>
                </c:pt>
                <c:pt idx="137">
                  <c:v>2.8</c:v>
                </c:pt>
                <c:pt idx="138">
                  <c:v>2.8</c:v>
                </c:pt>
                <c:pt idx="139">
                  <c:v>2.8</c:v>
                </c:pt>
                <c:pt idx="140">
                  <c:v>2.8</c:v>
                </c:pt>
                <c:pt idx="141">
                  <c:v>2.8</c:v>
                </c:pt>
                <c:pt idx="142">
                  <c:v>2.8</c:v>
                </c:pt>
                <c:pt idx="143">
                  <c:v>2.8</c:v>
                </c:pt>
                <c:pt idx="144">
                  <c:v>2.8</c:v>
                </c:pt>
                <c:pt idx="145">
                  <c:v>2.8</c:v>
                </c:pt>
                <c:pt idx="146">
                  <c:v>2.8</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25400">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2.4E-2</c:v>
                </c:pt>
                <c:pt idx="25" formatCode="General">
                  <c:v>0.02</c:v>
                </c:pt>
                <c:pt idx="26" formatCode="General">
                  <c:v>1.7999999999999999E-2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2.4E-2</c:v>
                </c:pt>
                <c:pt idx="25" formatCode="General">
                  <c:v>0.02</c:v>
                </c:pt>
                <c:pt idx="26" formatCode="General">
                  <c:v>1.7999999999999999E-2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2.4E-2</c:v>
                </c:pt>
                <c:pt idx="25" formatCode="General">
                  <c:v>0.02</c:v>
                </c:pt>
                <c:pt idx="26" formatCode="General">
                  <c:v>1.7999999999999999E-2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2.4E-2</c:v>
                </c:pt>
                <c:pt idx="25" formatCode="General">
                  <c:v>0.02</c:v>
                </c:pt>
                <c:pt idx="26" formatCode="General">
                  <c:v>1.7999999999999999E-2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2.4E-2</c:v>
                </c:pt>
                <c:pt idx="25" formatCode="General">
                  <c:v>0.02</c:v>
                </c:pt>
                <c:pt idx="26" formatCode="General">
                  <c:v>1.7999999999999999E-2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2.4E-2</c:v>
                </c:pt>
                <c:pt idx="25" formatCode="General">
                  <c:v>0.02</c:v>
                </c:pt>
                <c:pt idx="26" formatCode="General">
                  <c:v>1.7999999999999999E-2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2.4E-2</c:v>
                </c:pt>
                <c:pt idx="25" formatCode="General">
                  <c:v>0.02</c:v>
                </c:pt>
                <c:pt idx="26" formatCode="General">
                  <c:v>1.7999999999999999E-2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2.4E-2</c:v>
                </c:pt>
                <c:pt idx="25" formatCode="General">
                  <c:v>0.02</c:v>
                </c:pt>
                <c:pt idx="26" formatCode="General">
                  <c:v>1.7999999999999999E-2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2.4E-2</c:v>
                </c:pt>
                <c:pt idx="25" formatCode="General">
                  <c:v>0.02</c:v>
                </c:pt>
                <c:pt idx="26" formatCode="General">
                  <c:v>1.7999999999999999E-2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2.4E-2</c:v>
                </c:pt>
                <c:pt idx="25" formatCode="General">
                  <c:v>0.02</c:v>
                </c:pt>
                <c:pt idx="26" formatCode="General">
                  <c:v>1.7999999999999999E-2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2.8%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2.8</c:v>
                </c:pt>
                <c:pt idx="1">
                  <c:v>2.8</c:v>
                </c:pt>
                <c:pt idx="2">
                  <c:v>2.8</c:v>
                </c:pt>
                <c:pt idx="3">
                  <c:v>2.8</c:v>
                </c:pt>
                <c:pt idx="4">
                  <c:v>2.8</c:v>
                </c:pt>
                <c:pt idx="5">
                  <c:v>2.8</c:v>
                </c:pt>
                <c:pt idx="6">
                  <c:v>2.8</c:v>
                </c:pt>
                <c:pt idx="7">
                  <c:v>2.8</c:v>
                </c:pt>
                <c:pt idx="8">
                  <c:v>2.8</c:v>
                </c:pt>
                <c:pt idx="9">
                  <c:v>2.8</c:v>
                </c:pt>
                <c:pt idx="10">
                  <c:v>2.8</c:v>
                </c:pt>
                <c:pt idx="11">
                  <c:v>2.8</c:v>
                </c:pt>
                <c:pt idx="12">
                  <c:v>2.8</c:v>
                </c:pt>
                <c:pt idx="13">
                  <c:v>2.8</c:v>
                </c:pt>
                <c:pt idx="14">
                  <c:v>2.8</c:v>
                </c:pt>
                <c:pt idx="15">
                  <c:v>2.8</c:v>
                </c:pt>
                <c:pt idx="16">
                  <c:v>2.8</c:v>
                </c:pt>
                <c:pt idx="17">
                  <c:v>2.8</c:v>
                </c:pt>
                <c:pt idx="18">
                  <c:v>2.8</c:v>
                </c:pt>
                <c:pt idx="19">
                  <c:v>2.8</c:v>
                </c:pt>
                <c:pt idx="20">
                  <c:v>2.8</c:v>
                </c:pt>
                <c:pt idx="21">
                  <c:v>2.8</c:v>
                </c:pt>
                <c:pt idx="22">
                  <c:v>2.8</c:v>
                </c:pt>
                <c:pt idx="23">
                  <c:v>2.8</c:v>
                </c:pt>
                <c:pt idx="24">
                  <c:v>2.8</c:v>
                </c:pt>
                <c:pt idx="25">
                  <c:v>2.8</c:v>
                </c:pt>
                <c:pt idx="26">
                  <c:v>2.8</c:v>
                </c:pt>
                <c:pt idx="27">
                  <c:v>2.8</c:v>
                </c:pt>
                <c:pt idx="28">
                  <c:v>2.8</c:v>
                </c:pt>
                <c:pt idx="29">
                  <c:v>2.8</c:v>
                </c:pt>
                <c:pt idx="30">
                  <c:v>2.8</c:v>
                </c:pt>
                <c:pt idx="31">
                  <c:v>2.8</c:v>
                </c:pt>
                <c:pt idx="32">
                  <c:v>2.8</c:v>
                </c:pt>
                <c:pt idx="33">
                  <c:v>2.8</c:v>
                </c:pt>
                <c:pt idx="34">
                  <c:v>2.8</c:v>
                </c:pt>
                <c:pt idx="35">
                  <c:v>2.8</c:v>
                </c:pt>
                <c:pt idx="36">
                  <c:v>2.8</c:v>
                </c:pt>
                <c:pt idx="37">
                  <c:v>2.8</c:v>
                </c:pt>
                <c:pt idx="38">
                  <c:v>2.8</c:v>
                </c:pt>
                <c:pt idx="39">
                  <c:v>2.8</c:v>
                </c:pt>
                <c:pt idx="40">
                  <c:v>2.8</c:v>
                </c:pt>
                <c:pt idx="41">
                  <c:v>2.8</c:v>
                </c:pt>
                <c:pt idx="42">
                  <c:v>2.8</c:v>
                </c:pt>
                <c:pt idx="43">
                  <c:v>2.8</c:v>
                </c:pt>
                <c:pt idx="44">
                  <c:v>2.8</c:v>
                </c:pt>
                <c:pt idx="45">
                  <c:v>2.8</c:v>
                </c:pt>
                <c:pt idx="46">
                  <c:v>2.8</c:v>
                </c:pt>
                <c:pt idx="47">
                  <c:v>2.8</c:v>
                </c:pt>
                <c:pt idx="48">
                  <c:v>2.8</c:v>
                </c:pt>
                <c:pt idx="49">
                  <c:v>2.8</c:v>
                </c:pt>
                <c:pt idx="50">
                  <c:v>2.8</c:v>
                </c:pt>
                <c:pt idx="51">
                  <c:v>2.8</c:v>
                </c:pt>
                <c:pt idx="52">
                  <c:v>2.8</c:v>
                </c:pt>
                <c:pt idx="53">
                  <c:v>2.8</c:v>
                </c:pt>
                <c:pt idx="54">
                  <c:v>2.8</c:v>
                </c:pt>
                <c:pt idx="55">
                  <c:v>2.8</c:v>
                </c:pt>
                <c:pt idx="56">
                  <c:v>2.8</c:v>
                </c:pt>
                <c:pt idx="57">
                  <c:v>2.8</c:v>
                </c:pt>
                <c:pt idx="58">
                  <c:v>2.8</c:v>
                </c:pt>
                <c:pt idx="59">
                  <c:v>2.8</c:v>
                </c:pt>
                <c:pt idx="60">
                  <c:v>2.8</c:v>
                </c:pt>
                <c:pt idx="61">
                  <c:v>2.8</c:v>
                </c:pt>
                <c:pt idx="62">
                  <c:v>2.8</c:v>
                </c:pt>
                <c:pt idx="63">
                  <c:v>2.8</c:v>
                </c:pt>
                <c:pt idx="64">
                  <c:v>2.8</c:v>
                </c:pt>
                <c:pt idx="65">
                  <c:v>2.8</c:v>
                </c:pt>
                <c:pt idx="66">
                  <c:v>2.8</c:v>
                </c:pt>
                <c:pt idx="67">
                  <c:v>2.8</c:v>
                </c:pt>
                <c:pt idx="68">
                  <c:v>2.8</c:v>
                </c:pt>
                <c:pt idx="69">
                  <c:v>2.8</c:v>
                </c:pt>
                <c:pt idx="70">
                  <c:v>2.8</c:v>
                </c:pt>
                <c:pt idx="71">
                  <c:v>2.8</c:v>
                </c:pt>
                <c:pt idx="72">
                  <c:v>2.8</c:v>
                </c:pt>
                <c:pt idx="73">
                  <c:v>2.8</c:v>
                </c:pt>
                <c:pt idx="74">
                  <c:v>2.8</c:v>
                </c:pt>
                <c:pt idx="75">
                  <c:v>2.8</c:v>
                </c:pt>
                <c:pt idx="76">
                  <c:v>2.8</c:v>
                </c:pt>
                <c:pt idx="77">
                  <c:v>2.8</c:v>
                </c:pt>
                <c:pt idx="78">
                  <c:v>2.8</c:v>
                </c:pt>
                <c:pt idx="79">
                  <c:v>2.8</c:v>
                </c:pt>
                <c:pt idx="80">
                  <c:v>2.8</c:v>
                </c:pt>
                <c:pt idx="81">
                  <c:v>2.8</c:v>
                </c:pt>
                <c:pt idx="82">
                  <c:v>2.8</c:v>
                </c:pt>
                <c:pt idx="83">
                  <c:v>2.8</c:v>
                </c:pt>
                <c:pt idx="84">
                  <c:v>2.8</c:v>
                </c:pt>
                <c:pt idx="85">
                  <c:v>2.8</c:v>
                </c:pt>
                <c:pt idx="86">
                  <c:v>2.8</c:v>
                </c:pt>
                <c:pt idx="87">
                  <c:v>2.8</c:v>
                </c:pt>
                <c:pt idx="88">
                  <c:v>2.8</c:v>
                </c:pt>
                <c:pt idx="89">
                  <c:v>2.8</c:v>
                </c:pt>
                <c:pt idx="90">
                  <c:v>2.8</c:v>
                </c:pt>
                <c:pt idx="91">
                  <c:v>2.8</c:v>
                </c:pt>
                <c:pt idx="92">
                  <c:v>2.8</c:v>
                </c:pt>
                <c:pt idx="93">
                  <c:v>2.8</c:v>
                </c:pt>
                <c:pt idx="94">
                  <c:v>2.8</c:v>
                </c:pt>
                <c:pt idx="95">
                  <c:v>2.8</c:v>
                </c:pt>
                <c:pt idx="96">
                  <c:v>2.8</c:v>
                </c:pt>
                <c:pt idx="97">
                  <c:v>2.8</c:v>
                </c:pt>
                <c:pt idx="98">
                  <c:v>2.8</c:v>
                </c:pt>
                <c:pt idx="99">
                  <c:v>2.8</c:v>
                </c:pt>
                <c:pt idx="100">
                  <c:v>2.8</c:v>
                </c:pt>
                <c:pt idx="101">
                  <c:v>2.8</c:v>
                </c:pt>
                <c:pt idx="102">
                  <c:v>2.8</c:v>
                </c:pt>
                <c:pt idx="103">
                  <c:v>2.8</c:v>
                </c:pt>
                <c:pt idx="104">
                  <c:v>2.8</c:v>
                </c:pt>
                <c:pt idx="105">
                  <c:v>2.8</c:v>
                </c:pt>
                <c:pt idx="106">
                  <c:v>2.8</c:v>
                </c:pt>
                <c:pt idx="107">
                  <c:v>2.8</c:v>
                </c:pt>
                <c:pt idx="108">
                  <c:v>2.8</c:v>
                </c:pt>
                <c:pt idx="109">
                  <c:v>2.8</c:v>
                </c:pt>
                <c:pt idx="110">
                  <c:v>2.8</c:v>
                </c:pt>
                <c:pt idx="111">
                  <c:v>2.8</c:v>
                </c:pt>
                <c:pt idx="112">
                  <c:v>2.8</c:v>
                </c:pt>
                <c:pt idx="113">
                  <c:v>2.8</c:v>
                </c:pt>
                <c:pt idx="114">
                  <c:v>2.8</c:v>
                </c:pt>
                <c:pt idx="115">
                  <c:v>2.8</c:v>
                </c:pt>
                <c:pt idx="116">
                  <c:v>2.8</c:v>
                </c:pt>
                <c:pt idx="117">
                  <c:v>2.8</c:v>
                </c:pt>
                <c:pt idx="118">
                  <c:v>2.8</c:v>
                </c:pt>
                <c:pt idx="119">
                  <c:v>2.8</c:v>
                </c:pt>
                <c:pt idx="120">
                  <c:v>2.8</c:v>
                </c:pt>
                <c:pt idx="121">
                  <c:v>2.8</c:v>
                </c:pt>
                <c:pt idx="122">
                  <c:v>2.8</c:v>
                </c:pt>
                <c:pt idx="123">
                  <c:v>2.8</c:v>
                </c:pt>
                <c:pt idx="124">
                  <c:v>2.8</c:v>
                </c:pt>
                <c:pt idx="125">
                  <c:v>2.8</c:v>
                </c:pt>
                <c:pt idx="126">
                  <c:v>2.8</c:v>
                </c:pt>
                <c:pt idx="127">
                  <c:v>2.8</c:v>
                </c:pt>
                <c:pt idx="128">
                  <c:v>2.8</c:v>
                </c:pt>
                <c:pt idx="129">
                  <c:v>2.8</c:v>
                </c:pt>
                <c:pt idx="130">
                  <c:v>2.8</c:v>
                </c:pt>
                <c:pt idx="131">
                  <c:v>2.8</c:v>
                </c:pt>
                <c:pt idx="132">
                  <c:v>2.8</c:v>
                </c:pt>
                <c:pt idx="133">
                  <c:v>2.8</c:v>
                </c:pt>
                <c:pt idx="134">
                  <c:v>2.8</c:v>
                </c:pt>
                <c:pt idx="135">
                  <c:v>2.8</c:v>
                </c:pt>
                <c:pt idx="136">
                  <c:v>2.8</c:v>
                </c:pt>
                <c:pt idx="137">
                  <c:v>2.8</c:v>
                </c:pt>
                <c:pt idx="138">
                  <c:v>2.8</c:v>
                </c:pt>
                <c:pt idx="139">
                  <c:v>2.8</c:v>
                </c:pt>
                <c:pt idx="140">
                  <c:v>2.8</c:v>
                </c:pt>
                <c:pt idx="141">
                  <c:v>2.8</c:v>
                </c:pt>
                <c:pt idx="142">
                  <c:v>2.8</c:v>
                </c:pt>
                <c:pt idx="143">
                  <c:v>2.8</c:v>
                </c:pt>
                <c:pt idx="144">
                  <c:v>2.8</c:v>
                </c:pt>
                <c:pt idx="145">
                  <c:v>2.8</c:v>
                </c:pt>
                <c:pt idx="146">
                  <c:v>2.8</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25400">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Delinquency Rate
Versus
 Unemployment Rate </a:t>
            </a:r>
          </a:p>
        </c:rich>
      </c:tx>
      <c:layout>
        <c:manualLayout>
          <c:xMode val="edge"/>
          <c:yMode val="edge"/>
          <c:x val="0.32524271844660196"/>
          <c:y val="0"/>
        </c:manualLayout>
      </c:layout>
      <c:overlay val="0"/>
      <c:spPr>
        <a:noFill/>
        <a:ln w="30440">
          <a:noFill/>
        </a:ln>
      </c:spPr>
    </c:title>
    <c:autoTitleDeleted val="0"/>
    <c:plotArea>
      <c:layout>
        <c:manualLayout>
          <c:layoutTarget val="inner"/>
          <c:xMode val="edge"/>
          <c:yMode val="edge"/>
          <c:x val="8.4142394822006472E-2"/>
          <c:y val="0.17077464788732394"/>
          <c:w val="0.87864077669902918"/>
          <c:h val="0.7359154929577465"/>
        </c:manualLayout>
      </c:layout>
      <c:areaChart>
        <c:grouping val="standard"/>
        <c:varyColors val="0"/>
        <c:ser>
          <c:idx val="1"/>
          <c:order val="0"/>
          <c:tx>
            <c:strRef>
              <c:f>Sheet1!$C$1</c:f>
              <c:strCache>
                <c:ptCount val="1"/>
                <c:pt idx="0">
                  <c:v>Recession</c:v>
                </c:pt>
              </c:strCache>
            </c:strRef>
          </c:tx>
          <c:spPr>
            <a:solidFill>
              <a:srgbClr val="FF0000"/>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Sheet1!$C$2:$C$363</c:f>
              <c:numCache>
                <c:formatCode>General</c:formatCode>
                <c:ptCount val="362"/>
                <c:pt idx="74">
                  <c:v>15</c:v>
                </c:pt>
                <c:pt idx="75">
                  <c:v>15</c:v>
                </c:pt>
                <c:pt idx="76">
                  <c:v>15</c:v>
                </c:pt>
                <c:pt idx="77">
                  <c:v>15</c:v>
                </c:pt>
                <c:pt idx="78">
                  <c:v>15</c:v>
                </c:pt>
                <c:pt idx="79">
                  <c:v>15</c:v>
                </c:pt>
                <c:pt idx="80">
                  <c:v>15</c:v>
                </c:pt>
                <c:pt idx="81">
                  <c:v>15</c:v>
                </c:pt>
                <c:pt idx="82">
                  <c:v>15</c:v>
                </c:pt>
                <c:pt idx="83">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303">
                  <c:v>15</c:v>
                </c:pt>
                <c:pt idx="304">
                  <c:v>15</c:v>
                </c:pt>
                <c:pt idx="305">
                  <c:v>15</c:v>
                </c:pt>
              </c:numCache>
            </c:numRef>
          </c:val>
          <c:extLst>
            <c:ext xmlns:c16="http://schemas.microsoft.com/office/drawing/2014/chart" uri="{C3380CC4-5D6E-409C-BE32-E72D297353CC}">
              <c16:uniqueId val="{00000000-2BDC-4A3D-9F1E-8F256437C814}"/>
            </c:ext>
          </c:extLst>
        </c:ser>
        <c:ser>
          <c:idx val="2"/>
          <c:order val="1"/>
          <c:tx>
            <c:strRef>
              <c:f>Sheet1!$D$1</c:f>
              <c:strCache>
                <c:ptCount val="1"/>
                <c:pt idx="0">
                  <c:v>Unemployment (Left Axis)</c:v>
                </c:pt>
              </c:strCache>
            </c:strRef>
          </c:tx>
          <c:spPr>
            <a:solidFill>
              <a:srgbClr val="CCFFFF"/>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Sheet1!$D$2:$D$363</c:f>
              <c:numCache>
                <c:formatCode>General</c:formatCode>
                <c:ptCount val="362"/>
                <c:pt idx="0">
                  <c:v>5.7</c:v>
                </c:pt>
                <c:pt idx="1">
                  <c:v>5.4</c:v>
                </c:pt>
                <c:pt idx="2">
                  <c:v>5.5</c:v>
                </c:pt>
                <c:pt idx="3">
                  <c:v>5.8</c:v>
                </c:pt>
                <c:pt idx="4">
                  <c:v>5.7</c:v>
                </c:pt>
                <c:pt idx="5">
                  <c:v>5.6</c:v>
                </c:pt>
                <c:pt idx="6">
                  <c:v>5.7</c:v>
                </c:pt>
                <c:pt idx="7">
                  <c:v>5.6</c:v>
                </c:pt>
                <c:pt idx="8">
                  <c:v>5.6</c:v>
                </c:pt>
                <c:pt idx="9">
                  <c:v>5.5</c:v>
                </c:pt>
                <c:pt idx="10">
                  <c:v>5.6</c:v>
                </c:pt>
                <c:pt idx="11">
                  <c:v>5.6</c:v>
                </c:pt>
                <c:pt idx="12">
                  <c:v>5.6</c:v>
                </c:pt>
                <c:pt idx="13">
                  <c:v>5.5</c:v>
                </c:pt>
                <c:pt idx="14">
                  <c:v>5.6</c:v>
                </c:pt>
                <c:pt idx="15">
                  <c:v>5.4</c:v>
                </c:pt>
                <c:pt idx="16">
                  <c:v>5.6</c:v>
                </c:pt>
                <c:pt idx="17">
                  <c:v>5.3</c:v>
                </c:pt>
                <c:pt idx="18">
                  <c:v>5.4</c:v>
                </c:pt>
                <c:pt idx="19">
                  <c:v>5.0999999999999996</c:v>
                </c:pt>
                <c:pt idx="20">
                  <c:v>5.2</c:v>
                </c:pt>
                <c:pt idx="21">
                  <c:v>5.2</c:v>
                </c:pt>
                <c:pt idx="22">
                  <c:v>5.3</c:v>
                </c:pt>
                <c:pt idx="23">
                  <c:v>5.3</c:v>
                </c:pt>
                <c:pt idx="24">
                  <c:v>5.4</c:v>
                </c:pt>
                <c:pt idx="25">
                  <c:v>5.3</c:v>
                </c:pt>
                <c:pt idx="26">
                  <c:v>5.2</c:v>
                </c:pt>
                <c:pt idx="27">
                  <c:v>4.9000000000000004</c:v>
                </c:pt>
                <c:pt idx="28">
                  <c:v>4.8</c:v>
                </c:pt>
                <c:pt idx="29">
                  <c:v>5</c:v>
                </c:pt>
                <c:pt idx="30">
                  <c:v>4.8</c:v>
                </c:pt>
                <c:pt idx="31">
                  <c:v>4.9000000000000004</c:v>
                </c:pt>
                <c:pt idx="32">
                  <c:v>4.9000000000000004</c:v>
                </c:pt>
                <c:pt idx="33">
                  <c:v>4.7</c:v>
                </c:pt>
                <c:pt idx="34">
                  <c:v>4.5999999999999996</c:v>
                </c:pt>
                <c:pt idx="35">
                  <c:v>4.7</c:v>
                </c:pt>
                <c:pt idx="36">
                  <c:v>4.7</c:v>
                </c:pt>
                <c:pt idx="37">
                  <c:v>4.5999999999999996</c:v>
                </c:pt>
                <c:pt idx="38">
                  <c:v>4.7</c:v>
                </c:pt>
                <c:pt idx="39">
                  <c:v>4.3</c:v>
                </c:pt>
                <c:pt idx="40">
                  <c:v>4.3</c:v>
                </c:pt>
                <c:pt idx="41">
                  <c:v>4.5</c:v>
                </c:pt>
                <c:pt idx="42">
                  <c:v>4.5</c:v>
                </c:pt>
                <c:pt idx="43">
                  <c:v>4.5</c:v>
                </c:pt>
                <c:pt idx="44">
                  <c:v>4.5999999999999996</c:v>
                </c:pt>
                <c:pt idx="45">
                  <c:v>4.5999999999999996</c:v>
                </c:pt>
                <c:pt idx="46">
                  <c:v>4.4000000000000004</c:v>
                </c:pt>
                <c:pt idx="47">
                  <c:v>4.3</c:v>
                </c:pt>
                <c:pt idx="48">
                  <c:v>4.3</c:v>
                </c:pt>
                <c:pt idx="49">
                  <c:v>4.4000000000000004</c:v>
                </c:pt>
                <c:pt idx="50">
                  <c:v>4.2</c:v>
                </c:pt>
                <c:pt idx="51">
                  <c:v>4.3</c:v>
                </c:pt>
                <c:pt idx="52">
                  <c:v>4.2</c:v>
                </c:pt>
                <c:pt idx="53">
                  <c:v>4.3</c:v>
                </c:pt>
                <c:pt idx="54">
                  <c:v>4.3</c:v>
                </c:pt>
                <c:pt idx="55">
                  <c:v>4.2</c:v>
                </c:pt>
                <c:pt idx="56">
                  <c:v>4.2</c:v>
                </c:pt>
                <c:pt idx="57">
                  <c:v>4.0999999999999996</c:v>
                </c:pt>
                <c:pt idx="58">
                  <c:v>4.0999999999999996</c:v>
                </c:pt>
                <c:pt idx="59">
                  <c:v>4.0999999999999996</c:v>
                </c:pt>
                <c:pt idx="60">
                  <c:v>4</c:v>
                </c:pt>
                <c:pt idx="61">
                  <c:v>4.0999999999999996</c:v>
                </c:pt>
                <c:pt idx="62">
                  <c:v>4.0999999999999996</c:v>
                </c:pt>
                <c:pt idx="63">
                  <c:v>3.9</c:v>
                </c:pt>
                <c:pt idx="64">
                  <c:v>4.0999999999999996</c:v>
                </c:pt>
                <c:pt idx="65">
                  <c:v>4</c:v>
                </c:pt>
                <c:pt idx="66">
                  <c:v>4</c:v>
                </c:pt>
                <c:pt idx="67">
                  <c:v>4.0999999999999996</c:v>
                </c:pt>
                <c:pt idx="68">
                  <c:v>3.9</c:v>
                </c:pt>
                <c:pt idx="69">
                  <c:v>3.9</c:v>
                </c:pt>
                <c:pt idx="70">
                  <c:v>4</c:v>
                </c:pt>
                <c:pt idx="71">
                  <c:v>4</c:v>
                </c:pt>
                <c:pt idx="72">
                  <c:v>4.2</c:v>
                </c:pt>
                <c:pt idx="73">
                  <c:v>4.2</c:v>
                </c:pt>
                <c:pt idx="74">
                  <c:v>4.3</c:v>
                </c:pt>
                <c:pt idx="75">
                  <c:v>4.5</c:v>
                </c:pt>
                <c:pt idx="76">
                  <c:v>4.4000000000000004</c:v>
                </c:pt>
                <c:pt idx="77">
                  <c:v>4.5</c:v>
                </c:pt>
                <c:pt idx="78">
                  <c:v>4.5</c:v>
                </c:pt>
                <c:pt idx="79">
                  <c:v>4.9000000000000004</c:v>
                </c:pt>
                <c:pt idx="80">
                  <c:v>4.9000000000000004</c:v>
                </c:pt>
                <c:pt idx="81">
                  <c:v>5.4</c:v>
                </c:pt>
                <c:pt idx="82">
                  <c:v>5.6</c:v>
                </c:pt>
                <c:pt idx="83">
                  <c:v>5.8</c:v>
                </c:pt>
                <c:pt idx="84" formatCode="#,##0.0_);[Red]\(#,##0.0\)">
                  <c:v>5.6</c:v>
                </c:pt>
                <c:pt idx="85">
                  <c:v>5.5</c:v>
                </c:pt>
                <c:pt idx="86">
                  <c:v>5.7</c:v>
                </c:pt>
                <c:pt idx="87">
                  <c:v>6</c:v>
                </c:pt>
                <c:pt idx="88">
                  <c:v>5.8</c:v>
                </c:pt>
                <c:pt idx="89">
                  <c:v>5.9</c:v>
                </c:pt>
                <c:pt idx="90">
                  <c:v>5.9</c:v>
                </c:pt>
                <c:pt idx="91">
                  <c:v>5.7</c:v>
                </c:pt>
                <c:pt idx="92">
                  <c:v>5.6</c:v>
                </c:pt>
                <c:pt idx="93">
                  <c:v>5.7</c:v>
                </c:pt>
                <c:pt idx="94">
                  <c:v>5.9</c:v>
                </c:pt>
                <c:pt idx="95">
                  <c:v>6</c:v>
                </c:pt>
                <c:pt idx="96">
                  <c:v>5.7</c:v>
                </c:pt>
                <c:pt idx="97">
                  <c:v>5.8</c:v>
                </c:pt>
                <c:pt idx="98">
                  <c:v>5.8</c:v>
                </c:pt>
                <c:pt idx="99">
                  <c:v>6</c:v>
                </c:pt>
                <c:pt idx="100">
                  <c:v>6.1</c:v>
                </c:pt>
                <c:pt idx="101">
                  <c:v>6.4</c:v>
                </c:pt>
                <c:pt idx="102">
                  <c:v>6.2</c:v>
                </c:pt>
                <c:pt idx="103">
                  <c:v>6.1</c:v>
                </c:pt>
                <c:pt idx="104">
                  <c:v>6.1</c:v>
                </c:pt>
                <c:pt idx="105">
                  <c:v>6</c:v>
                </c:pt>
                <c:pt idx="106">
                  <c:v>5.9</c:v>
                </c:pt>
                <c:pt idx="107">
                  <c:v>5.7</c:v>
                </c:pt>
                <c:pt idx="108">
                  <c:v>5.6</c:v>
                </c:pt>
                <c:pt idx="109">
                  <c:v>5.6</c:v>
                </c:pt>
                <c:pt idx="110">
                  <c:v>5.7</c:v>
                </c:pt>
                <c:pt idx="111">
                  <c:v>5.6</c:v>
                </c:pt>
                <c:pt idx="112">
                  <c:v>5.6</c:v>
                </c:pt>
                <c:pt idx="113">
                  <c:v>5.6</c:v>
                </c:pt>
                <c:pt idx="114">
                  <c:v>5.5</c:v>
                </c:pt>
                <c:pt idx="115">
                  <c:v>5.4</c:v>
                </c:pt>
                <c:pt idx="116">
                  <c:v>5.4</c:v>
                </c:pt>
                <c:pt idx="117">
                  <c:v>5.5</c:v>
                </c:pt>
                <c:pt idx="118">
                  <c:v>5.4</c:v>
                </c:pt>
                <c:pt idx="119">
                  <c:v>5.4</c:v>
                </c:pt>
                <c:pt idx="120">
                  <c:v>5.2</c:v>
                </c:pt>
                <c:pt idx="121">
                  <c:v>5.4</c:v>
                </c:pt>
                <c:pt idx="122">
                  <c:v>5.2</c:v>
                </c:pt>
                <c:pt idx="123">
                  <c:v>5.2</c:v>
                </c:pt>
                <c:pt idx="124">
                  <c:v>5.0999999999999996</c:v>
                </c:pt>
                <c:pt idx="125">
                  <c:v>5</c:v>
                </c:pt>
                <c:pt idx="126">
                  <c:v>5</c:v>
                </c:pt>
                <c:pt idx="127">
                  <c:v>4.9000000000000004</c:v>
                </c:pt>
                <c:pt idx="128">
                  <c:v>5.0999999999999996</c:v>
                </c:pt>
                <c:pt idx="129">
                  <c:v>4.9000000000000004</c:v>
                </c:pt>
                <c:pt idx="130">
                  <c:v>5</c:v>
                </c:pt>
                <c:pt idx="131">
                  <c:v>4.9000000000000004</c:v>
                </c:pt>
                <c:pt idx="132">
                  <c:v>4.7</c:v>
                </c:pt>
                <c:pt idx="133">
                  <c:v>4.8</c:v>
                </c:pt>
                <c:pt idx="134">
                  <c:v>4.7</c:v>
                </c:pt>
                <c:pt idx="135">
                  <c:v>4.7</c:v>
                </c:pt>
                <c:pt idx="136">
                  <c:v>4.5999999999999996</c:v>
                </c:pt>
                <c:pt idx="137">
                  <c:v>4.5999999999999996</c:v>
                </c:pt>
                <c:pt idx="138">
                  <c:v>4.8</c:v>
                </c:pt>
                <c:pt idx="139">
                  <c:v>4.7</c:v>
                </c:pt>
                <c:pt idx="140">
                  <c:v>4.5999999999999996</c:v>
                </c:pt>
                <c:pt idx="141">
                  <c:v>4.4000000000000004</c:v>
                </c:pt>
                <c:pt idx="142">
                  <c:v>4.5</c:v>
                </c:pt>
                <c:pt idx="143">
                  <c:v>4.5</c:v>
                </c:pt>
                <c:pt idx="144">
                  <c:v>4.5999999999999996</c:v>
                </c:pt>
                <c:pt idx="145">
                  <c:v>4.5</c:v>
                </c:pt>
                <c:pt idx="146">
                  <c:v>4.4000000000000004</c:v>
                </c:pt>
                <c:pt idx="147">
                  <c:v>4.5</c:v>
                </c:pt>
                <c:pt idx="148">
                  <c:v>4.5</c:v>
                </c:pt>
                <c:pt idx="149">
                  <c:v>4.5</c:v>
                </c:pt>
                <c:pt idx="150">
                  <c:v>4.5999999999999996</c:v>
                </c:pt>
                <c:pt idx="151">
                  <c:v>4.5999999999999996</c:v>
                </c:pt>
                <c:pt idx="152">
                  <c:v>4.7</c:v>
                </c:pt>
                <c:pt idx="153">
                  <c:v>4.8</c:v>
                </c:pt>
                <c:pt idx="154">
                  <c:v>4.7</c:v>
                </c:pt>
                <c:pt idx="155">
                  <c:v>5</c:v>
                </c:pt>
                <c:pt idx="156">
                  <c:v>4.9000000000000004</c:v>
                </c:pt>
                <c:pt idx="157">
                  <c:v>4.8</c:v>
                </c:pt>
                <c:pt idx="158">
                  <c:v>5.0999999999999996</c:v>
                </c:pt>
                <c:pt idx="159">
                  <c:v>5</c:v>
                </c:pt>
                <c:pt idx="160">
                  <c:v>5.5</c:v>
                </c:pt>
                <c:pt idx="161">
                  <c:v>5.5</c:v>
                </c:pt>
                <c:pt idx="162">
                  <c:v>5.7</c:v>
                </c:pt>
                <c:pt idx="163">
                  <c:v>6.1</c:v>
                </c:pt>
                <c:pt idx="164">
                  <c:v>6.1</c:v>
                </c:pt>
                <c:pt idx="165">
                  <c:v>6.6</c:v>
                </c:pt>
                <c:pt idx="166">
                  <c:v>6.8</c:v>
                </c:pt>
                <c:pt idx="167">
                  <c:v>7.2</c:v>
                </c:pt>
                <c:pt idx="168">
                  <c:v>7.6</c:v>
                </c:pt>
                <c:pt idx="169">
                  <c:v>8.5</c:v>
                </c:pt>
                <c:pt idx="170">
                  <c:v>8.9</c:v>
                </c:pt>
                <c:pt idx="171">
                  <c:v>8.9</c:v>
                </c:pt>
                <c:pt idx="172">
                  <c:v>9.4</c:v>
                </c:pt>
                <c:pt idx="173">
                  <c:v>9.5</c:v>
                </c:pt>
                <c:pt idx="174">
                  <c:v>9.4</c:v>
                </c:pt>
                <c:pt idx="175">
                  <c:v>9.6999999999999993</c:v>
                </c:pt>
                <c:pt idx="176">
                  <c:v>9.8000000000000007</c:v>
                </c:pt>
                <c:pt idx="177">
                  <c:v>10.199999999999999</c:v>
                </c:pt>
                <c:pt idx="178">
                  <c:v>10</c:v>
                </c:pt>
                <c:pt idx="179">
                  <c:v>10</c:v>
                </c:pt>
                <c:pt idx="180">
                  <c:v>9.6999998000000005</c:v>
                </c:pt>
                <c:pt idx="181">
                  <c:v>9.6999998000000005</c:v>
                </c:pt>
                <c:pt idx="182">
                  <c:v>9.6999998000000005</c:v>
                </c:pt>
                <c:pt idx="183">
                  <c:v>9.8000001999999995</c:v>
                </c:pt>
                <c:pt idx="184">
                  <c:v>9.6000004000000008</c:v>
                </c:pt>
                <c:pt idx="185">
                  <c:v>9.5</c:v>
                </c:pt>
                <c:pt idx="186">
                  <c:v>9.5</c:v>
                </c:pt>
                <c:pt idx="187">
                  <c:v>9.6000004000000008</c:v>
                </c:pt>
                <c:pt idx="188">
                  <c:v>9.6000004000000008</c:v>
                </c:pt>
                <c:pt idx="189">
                  <c:v>9.6999998000000005</c:v>
                </c:pt>
                <c:pt idx="190">
                  <c:v>9.8000001999999995</c:v>
                </c:pt>
                <c:pt idx="191">
                  <c:v>9.3999995999999992</c:v>
                </c:pt>
                <c:pt idx="192">
                  <c:v>9</c:v>
                </c:pt>
                <c:pt idx="193">
                  <c:v>8.8999995999999992</c:v>
                </c:pt>
                <c:pt idx="194">
                  <c:v>8.8000001999999995</c:v>
                </c:pt>
                <c:pt idx="195">
                  <c:v>9</c:v>
                </c:pt>
                <c:pt idx="196">
                  <c:v>9</c:v>
                </c:pt>
                <c:pt idx="197">
                  <c:v>9.1</c:v>
                </c:pt>
                <c:pt idx="198">
                  <c:v>9.1</c:v>
                </c:pt>
                <c:pt idx="199">
                  <c:v>9.1</c:v>
                </c:pt>
                <c:pt idx="200">
                  <c:v>9</c:v>
                </c:pt>
                <c:pt idx="201">
                  <c:v>8.9</c:v>
                </c:pt>
                <c:pt idx="202">
                  <c:v>8.6999999999999993</c:v>
                </c:pt>
                <c:pt idx="203">
                  <c:v>8.5</c:v>
                </c:pt>
                <c:pt idx="204">
                  <c:v>8.3000000000000007</c:v>
                </c:pt>
                <c:pt idx="205">
                  <c:v>8.3000000000000007</c:v>
                </c:pt>
                <c:pt idx="206">
                  <c:v>8.1999999999999993</c:v>
                </c:pt>
                <c:pt idx="207">
                  <c:v>8.1</c:v>
                </c:pt>
                <c:pt idx="208">
                  <c:v>8.1999999999999993</c:v>
                </c:pt>
                <c:pt idx="209">
                  <c:v>8.1999999999999993</c:v>
                </c:pt>
                <c:pt idx="210">
                  <c:v>8.1999999999999993</c:v>
                </c:pt>
                <c:pt idx="211">
                  <c:v>8.1</c:v>
                </c:pt>
                <c:pt idx="212">
                  <c:v>7.8</c:v>
                </c:pt>
                <c:pt idx="213">
                  <c:v>7.9</c:v>
                </c:pt>
                <c:pt idx="214">
                  <c:v>7.8</c:v>
                </c:pt>
                <c:pt idx="215">
                  <c:v>7.8</c:v>
                </c:pt>
                <c:pt idx="216">
                  <c:v>7.9</c:v>
                </c:pt>
                <c:pt idx="217">
                  <c:v>7.7</c:v>
                </c:pt>
                <c:pt idx="218">
                  <c:v>7.6</c:v>
                </c:pt>
                <c:pt idx="219">
                  <c:v>7.5</c:v>
                </c:pt>
                <c:pt idx="220">
                  <c:v>7.6</c:v>
                </c:pt>
                <c:pt idx="221">
                  <c:v>7.6</c:v>
                </c:pt>
                <c:pt idx="222">
                  <c:v>7.4</c:v>
                </c:pt>
                <c:pt idx="223">
                  <c:v>7.3</c:v>
                </c:pt>
                <c:pt idx="224">
                  <c:v>7.2</c:v>
                </c:pt>
                <c:pt idx="225">
                  <c:v>7.3</c:v>
                </c:pt>
                <c:pt idx="226">
                  <c:v>7</c:v>
                </c:pt>
                <c:pt idx="227">
                  <c:v>6.7</c:v>
                </c:pt>
                <c:pt idx="228">
                  <c:v>6.6</c:v>
                </c:pt>
                <c:pt idx="229">
                  <c:v>6.7</c:v>
                </c:pt>
                <c:pt idx="230">
                  <c:v>6.7</c:v>
                </c:pt>
                <c:pt idx="231">
                  <c:v>6.3</c:v>
                </c:pt>
                <c:pt idx="232">
                  <c:v>6.3</c:v>
                </c:pt>
                <c:pt idx="233">
                  <c:v>6.1</c:v>
                </c:pt>
                <c:pt idx="234">
                  <c:v>6.2</c:v>
                </c:pt>
                <c:pt idx="235">
                  <c:v>6.1</c:v>
                </c:pt>
                <c:pt idx="236">
                  <c:v>5.9</c:v>
                </c:pt>
                <c:pt idx="237">
                  <c:v>5.7</c:v>
                </c:pt>
                <c:pt idx="238">
                  <c:v>5.8</c:v>
                </c:pt>
                <c:pt idx="239">
                  <c:v>5.6</c:v>
                </c:pt>
                <c:pt idx="240">
                  <c:v>5.7</c:v>
                </c:pt>
                <c:pt idx="241">
                  <c:v>5.5</c:v>
                </c:pt>
                <c:pt idx="242">
                  <c:v>5.5</c:v>
                </c:pt>
                <c:pt idx="243">
                  <c:v>5.4</c:v>
                </c:pt>
                <c:pt idx="244">
                  <c:v>5.5</c:v>
                </c:pt>
                <c:pt idx="245">
                  <c:v>5.3</c:v>
                </c:pt>
                <c:pt idx="246">
                  <c:v>5.3</c:v>
                </c:pt>
                <c:pt idx="247">
                  <c:v>5.0999999999999996</c:v>
                </c:pt>
                <c:pt idx="248">
                  <c:v>5.0999999999999996</c:v>
                </c:pt>
                <c:pt idx="249">
                  <c:v>5</c:v>
                </c:pt>
                <c:pt idx="250">
                  <c:v>5</c:v>
                </c:pt>
                <c:pt idx="251">
                  <c:v>5</c:v>
                </c:pt>
                <c:pt idx="252">
                  <c:v>4.9000000000000004</c:v>
                </c:pt>
                <c:pt idx="253">
                  <c:v>4.9000000000000004</c:v>
                </c:pt>
                <c:pt idx="254">
                  <c:v>5</c:v>
                </c:pt>
                <c:pt idx="255">
                  <c:v>5</c:v>
                </c:pt>
                <c:pt idx="256">
                  <c:v>4.7</c:v>
                </c:pt>
                <c:pt idx="257">
                  <c:v>4.9000000000000004</c:v>
                </c:pt>
                <c:pt idx="258">
                  <c:v>4.9000000000000004</c:v>
                </c:pt>
                <c:pt idx="259">
                  <c:v>4.9000000000000004</c:v>
                </c:pt>
                <c:pt idx="260">
                  <c:v>5</c:v>
                </c:pt>
                <c:pt idx="261">
                  <c:v>4.9000000000000004</c:v>
                </c:pt>
                <c:pt idx="262">
                  <c:v>4.5999999999999996</c:v>
                </c:pt>
                <c:pt idx="263">
                  <c:v>4.7</c:v>
                </c:pt>
                <c:pt idx="264">
                  <c:v>4.8</c:v>
                </c:pt>
                <c:pt idx="265">
                  <c:v>4.7</c:v>
                </c:pt>
                <c:pt idx="266">
                  <c:v>4.5</c:v>
                </c:pt>
                <c:pt idx="267">
                  <c:v>4.4000000000000004</c:v>
                </c:pt>
                <c:pt idx="268">
                  <c:v>4.3</c:v>
                </c:pt>
                <c:pt idx="269">
                  <c:v>4.4000000000000004</c:v>
                </c:pt>
                <c:pt idx="270">
                  <c:v>4.3</c:v>
                </c:pt>
                <c:pt idx="271">
                  <c:v>4.4000000000000004</c:v>
                </c:pt>
                <c:pt idx="272">
                  <c:v>4.2</c:v>
                </c:pt>
                <c:pt idx="273">
                  <c:v>4.0999999999999996</c:v>
                </c:pt>
                <c:pt idx="274">
                  <c:v>4.0999999999999996</c:v>
                </c:pt>
                <c:pt idx="275">
                  <c:v>4.0999999999999996</c:v>
                </c:pt>
                <c:pt idx="276">
                  <c:v>4.0999999999999996</c:v>
                </c:pt>
                <c:pt idx="277">
                  <c:v>4.0999999999999996</c:v>
                </c:pt>
                <c:pt idx="278">
                  <c:v>4.0999999999999996</c:v>
                </c:pt>
                <c:pt idx="279">
                  <c:v>3.9</c:v>
                </c:pt>
                <c:pt idx="280">
                  <c:v>3.8</c:v>
                </c:pt>
                <c:pt idx="281">
                  <c:v>4</c:v>
                </c:pt>
                <c:pt idx="282">
                  <c:v>3.9</c:v>
                </c:pt>
                <c:pt idx="283">
                  <c:v>3.9</c:v>
                </c:pt>
                <c:pt idx="284">
                  <c:v>3.7</c:v>
                </c:pt>
                <c:pt idx="285">
                  <c:v>3.8</c:v>
                </c:pt>
                <c:pt idx="286">
                  <c:v>3.7</c:v>
                </c:pt>
                <c:pt idx="287">
                  <c:v>3.9</c:v>
                </c:pt>
                <c:pt idx="288">
                  <c:v>4</c:v>
                </c:pt>
                <c:pt idx="289">
                  <c:v>3.8</c:v>
                </c:pt>
                <c:pt idx="290">
                  <c:v>3.8</c:v>
                </c:pt>
                <c:pt idx="291">
                  <c:v>3.6</c:v>
                </c:pt>
                <c:pt idx="292">
                  <c:v>3.6</c:v>
                </c:pt>
                <c:pt idx="293">
                  <c:v>3.7</c:v>
                </c:pt>
                <c:pt idx="294">
                  <c:v>3.7</c:v>
                </c:pt>
                <c:pt idx="295">
                  <c:v>3.7</c:v>
                </c:pt>
                <c:pt idx="296">
                  <c:v>3.5</c:v>
                </c:pt>
                <c:pt idx="297">
                  <c:v>3.6</c:v>
                </c:pt>
                <c:pt idx="298">
                  <c:v>3.5</c:v>
                </c:pt>
                <c:pt idx="299">
                  <c:v>3.5</c:v>
                </c:pt>
                <c:pt idx="300">
                  <c:v>3.5</c:v>
                </c:pt>
                <c:pt idx="301">
                  <c:v>3.5</c:v>
                </c:pt>
                <c:pt idx="302">
                  <c:v>4.4000000000000004</c:v>
                </c:pt>
                <c:pt idx="303">
                  <c:v>14.7</c:v>
                </c:pt>
                <c:pt idx="304">
                  <c:v>13.2</c:v>
                </c:pt>
                <c:pt idx="305">
                  <c:v>11</c:v>
                </c:pt>
                <c:pt idx="306">
                  <c:v>10.199999999999999</c:v>
                </c:pt>
                <c:pt idx="307">
                  <c:v>8.4</c:v>
                </c:pt>
                <c:pt idx="308">
                  <c:v>7.9</c:v>
                </c:pt>
                <c:pt idx="309">
                  <c:v>6.9</c:v>
                </c:pt>
                <c:pt idx="310">
                  <c:v>6.7</c:v>
                </c:pt>
                <c:pt idx="311">
                  <c:v>6.7</c:v>
                </c:pt>
                <c:pt idx="312">
                  <c:v>6.3</c:v>
                </c:pt>
                <c:pt idx="313">
                  <c:v>6.2</c:v>
                </c:pt>
                <c:pt idx="314">
                  <c:v>6.1</c:v>
                </c:pt>
                <c:pt idx="315">
                  <c:v>6.1</c:v>
                </c:pt>
                <c:pt idx="316">
                  <c:v>5.8</c:v>
                </c:pt>
                <c:pt idx="317">
                  <c:v>5.9</c:v>
                </c:pt>
                <c:pt idx="318">
                  <c:v>5.4</c:v>
                </c:pt>
                <c:pt idx="319">
                  <c:v>5.2</c:v>
                </c:pt>
                <c:pt idx="320">
                  <c:v>4.8</c:v>
                </c:pt>
                <c:pt idx="321">
                  <c:v>4.5</c:v>
                </c:pt>
                <c:pt idx="322">
                  <c:v>4.2</c:v>
                </c:pt>
                <c:pt idx="323">
                  <c:v>3.9</c:v>
                </c:pt>
                <c:pt idx="324">
                  <c:v>4</c:v>
                </c:pt>
                <c:pt idx="325">
                  <c:v>3.8</c:v>
                </c:pt>
                <c:pt idx="326">
                  <c:v>3.6</c:v>
                </c:pt>
                <c:pt idx="327">
                  <c:v>3.6</c:v>
                </c:pt>
                <c:pt idx="328">
                  <c:v>3.6</c:v>
                </c:pt>
                <c:pt idx="329">
                  <c:v>3.6</c:v>
                </c:pt>
                <c:pt idx="330">
                  <c:v>3.5</c:v>
                </c:pt>
                <c:pt idx="331">
                  <c:v>3.7</c:v>
                </c:pt>
                <c:pt idx="332">
                  <c:v>3.5</c:v>
                </c:pt>
                <c:pt idx="333">
                  <c:v>3.7</c:v>
                </c:pt>
                <c:pt idx="334">
                  <c:v>3.6</c:v>
                </c:pt>
                <c:pt idx="335">
                  <c:v>3.5</c:v>
                </c:pt>
                <c:pt idx="336">
                  <c:v>3.4</c:v>
                </c:pt>
                <c:pt idx="337">
                  <c:v>3.6</c:v>
                </c:pt>
                <c:pt idx="338">
                  <c:v>3.5</c:v>
                </c:pt>
                <c:pt idx="339">
                  <c:v>3.4</c:v>
                </c:pt>
                <c:pt idx="340">
                  <c:v>3.7</c:v>
                </c:pt>
                <c:pt idx="341">
                  <c:v>3.6</c:v>
                </c:pt>
                <c:pt idx="342">
                  <c:v>3.5</c:v>
                </c:pt>
                <c:pt idx="343">
                  <c:v>3.8</c:v>
                </c:pt>
                <c:pt idx="344">
                  <c:v>3.8</c:v>
                </c:pt>
                <c:pt idx="345">
                  <c:v>3.8</c:v>
                </c:pt>
                <c:pt idx="346">
                  <c:v>3.7</c:v>
                </c:pt>
                <c:pt idx="347">
                  <c:v>3.7</c:v>
                </c:pt>
                <c:pt idx="348">
                  <c:v>3.7</c:v>
                </c:pt>
                <c:pt idx="349">
                  <c:v>3.9</c:v>
                </c:pt>
                <c:pt idx="350">
                  <c:v>3.8</c:v>
                </c:pt>
                <c:pt idx="351">
                  <c:v>3.9</c:v>
                </c:pt>
                <c:pt idx="352">
                  <c:v>4</c:v>
                </c:pt>
                <c:pt idx="353">
                  <c:v>4.0999999999999996</c:v>
                </c:pt>
                <c:pt idx="354">
                  <c:v>4.3</c:v>
                </c:pt>
                <c:pt idx="355">
                  <c:v>4.2</c:v>
                </c:pt>
                <c:pt idx="356">
                  <c:v>4.0999999999999996</c:v>
                </c:pt>
              </c:numCache>
            </c:numRef>
          </c:val>
          <c:extLst>
            <c:ext xmlns:c16="http://schemas.microsoft.com/office/drawing/2014/chart" uri="{C3380CC4-5D6E-409C-BE32-E72D297353CC}">
              <c16:uniqueId val="{00000001-2BDC-4A3D-9F1E-8F256437C814}"/>
            </c:ext>
          </c:extLst>
        </c:ser>
        <c:dLbls>
          <c:showLegendKey val="0"/>
          <c:showVal val="0"/>
          <c:showCatName val="0"/>
          <c:showSerName val="0"/>
          <c:showPercent val="0"/>
          <c:showBubbleSize val="0"/>
        </c:dLbls>
        <c:axId val="227356368"/>
        <c:axId val="1"/>
      </c:areaChart>
      <c:lineChart>
        <c:grouping val="standard"/>
        <c:varyColors val="0"/>
        <c:ser>
          <c:idx val="4"/>
          <c:order val="2"/>
          <c:tx>
            <c:strRef>
              <c:f>Sheet1!$E$1</c:f>
              <c:strCache>
                <c:ptCount val="1"/>
                <c:pt idx="0">
                  <c:v>4.5% Full Employment Target (Left Axis)</c:v>
                </c:pt>
              </c:strCache>
            </c:strRef>
          </c:tx>
          <c:spPr>
            <a:ln w="45660">
              <a:solidFill>
                <a:srgbClr val="FF9900"/>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Sheet1!$E$2:$E$363</c:f>
              <c:numCache>
                <c:formatCode>General</c:formatCode>
                <c:ptCount val="362"/>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5.3</c:v>
                </c:pt>
                <c:pt idx="37">
                  <c:v>5.3</c:v>
                </c:pt>
                <c:pt idx="38">
                  <c:v>5.3</c:v>
                </c:pt>
                <c:pt idx="39">
                  <c:v>5.3</c:v>
                </c:pt>
                <c:pt idx="40">
                  <c:v>5.3</c:v>
                </c:pt>
                <c:pt idx="41">
                  <c:v>5.3</c:v>
                </c:pt>
                <c:pt idx="42">
                  <c:v>5.3</c:v>
                </c:pt>
                <c:pt idx="43">
                  <c:v>5.3</c:v>
                </c:pt>
                <c:pt idx="44">
                  <c:v>5.3</c:v>
                </c:pt>
                <c:pt idx="45">
                  <c:v>5.3</c:v>
                </c:pt>
                <c:pt idx="46">
                  <c:v>5.3</c:v>
                </c:pt>
                <c:pt idx="47">
                  <c:v>5.3</c:v>
                </c:pt>
                <c:pt idx="48">
                  <c:v>5.3</c:v>
                </c:pt>
                <c:pt idx="49">
                  <c:v>5.3</c:v>
                </c:pt>
                <c:pt idx="50">
                  <c:v>5.3</c:v>
                </c:pt>
                <c:pt idx="51">
                  <c:v>5.3</c:v>
                </c:pt>
                <c:pt idx="52">
                  <c:v>5.3</c:v>
                </c:pt>
                <c:pt idx="53">
                  <c:v>5.3</c:v>
                </c:pt>
                <c:pt idx="54">
                  <c:v>5.3</c:v>
                </c:pt>
                <c:pt idx="55">
                  <c:v>5.3</c:v>
                </c:pt>
                <c:pt idx="56">
                  <c:v>5.3</c:v>
                </c:pt>
                <c:pt idx="57">
                  <c:v>5.3</c:v>
                </c:pt>
                <c:pt idx="58">
                  <c:v>5.3</c:v>
                </c:pt>
                <c:pt idx="59">
                  <c:v>5.3</c:v>
                </c:pt>
                <c:pt idx="60">
                  <c:v>5.2</c:v>
                </c:pt>
                <c:pt idx="61">
                  <c:v>5.2</c:v>
                </c:pt>
                <c:pt idx="62">
                  <c:v>5.2</c:v>
                </c:pt>
                <c:pt idx="63">
                  <c:v>5.2</c:v>
                </c:pt>
                <c:pt idx="64">
                  <c:v>5.2</c:v>
                </c:pt>
                <c:pt idx="65">
                  <c:v>5.2</c:v>
                </c:pt>
                <c:pt idx="66">
                  <c:v>5.2</c:v>
                </c:pt>
                <c:pt idx="67">
                  <c:v>5.2</c:v>
                </c:pt>
                <c:pt idx="68">
                  <c:v>5.2</c:v>
                </c:pt>
                <c:pt idx="69">
                  <c:v>5.2</c:v>
                </c:pt>
                <c:pt idx="70">
                  <c:v>5.2</c:v>
                </c:pt>
                <c:pt idx="71">
                  <c:v>5.2</c:v>
                </c:pt>
                <c:pt idx="72">
                  <c:v>5.2</c:v>
                </c:pt>
                <c:pt idx="73">
                  <c:v>5.2</c:v>
                </c:pt>
                <c:pt idx="74">
                  <c:v>5.2</c:v>
                </c:pt>
                <c:pt idx="75">
                  <c:v>5.2</c:v>
                </c:pt>
                <c:pt idx="76">
                  <c:v>5.2</c:v>
                </c:pt>
                <c:pt idx="77">
                  <c:v>5.2</c:v>
                </c:pt>
                <c:pt idx="78">
                  <c:v>5.2</c:v>
                </c:pt>
                <c:pt idx="79">
                  <c:v>5.2</c:v>
                </c:pt>
                <c:pt idx="80">
                  <c:v>5.2</c:v>
                </c:pt>
                <c:pt idx="81">
                  <c:v>5.2</c:v>
                </c:pt>
                <c:pt idx="82">
                  <c:v>5.2</c:v>
                </c:pt>
                <c:pt idx="83">
                  <c:v>5.2</c:v>
                </c:pt>
                <c:pt idx="84">
                  <c:v>5.0999999999999996</c:v>
                </c:pt>
                <c:pt idx="85">
                  <c:v>5.0999999999999996</c:v>
                </c:pt>
                <c:pt idx="86">
                  <c:v>5.0999999999999996</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5.0999999999999996</c:v>
                </c:pt>
                <c:pt idx="107">
                  <c:v>5.0999999999999996</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4.9000000000000004</c:v>
                </c:pt>
                <c:pt idx="145">
                  <c:v>4.9000000000000004</c:v>
                </c:pt>
                <c:pt idx="146">
                  <c:v>4.9000000000000004</c:v>
                </c:pt>
                <c:pt idx="147">
                  <c:v>4.9000000000000004</c:v>
                </c:pt>
                <c:pt idx="148">
                  <c:v>4.9000000000000004</c:v>
                </c:pt>
                <c:pt idx="149">
                  <c:v>4.9000000000000004</c:v>
                </c:pt>
                <c:pt idx="150">
                  <c:v>4.9000000000000004</c:v>
                </c:pt>
                <c:pt idx="151">
                  <c:v>4.9000000000000004</c:v>
                </c:pt>
                <c:pt idx="152">
                  <c:v>4.9000000000000004</c:v>
                </c:pt>
                <c:pt idx="153">
                  <c:v>4.9000000000000004</c:v>
                </c:pt>
                <c:pt idx="154">
                  <c:v>4.9000000000000004</c:v>
                </c:pt>
                <c:pt idx="155">
                  <c:v>4.9000000000000004</c:v>
                </c:pt>
                <c:pt idx="156">
                  <c:v>4.9000000000000004</c:v>
                </c:pt>
                <c:pt idx="157">
                  <c:v>4.9000000000000004</c:v>
                </c:pt>
                <c:pt idx="158">
                  <c:v>4.9000000000000004</c:v>
                </c:pt>
                <c:pt idx="159">
                  <c:v>4.9000000000000004</c:v>
                </c:pt>
                <c:pt idx="160">
                  <c:v>4.9000000000000004</c:v>
                </c:pt>
                <c:pt idx="161">
                  <c:v>4.9000000000000004</c:v>
                </c:pt>
                <c:pt idx="162">
                  <c:v>4.9000000000000004</c:v>
                </c:pt>
                <c:pt idx="163">
                  <c:v>4.9000000000000004</c:v>
                </c:pt>
                <c:pt idx="164">
                  <c:v>4.9000000000000004</c:v>
                </c:pt>
                <c:pt idx="165">
                  <c:v>4.9000000000000004</c:v>
                </c:pt>
                <c:pt idx="166">
                  <c:v>4.9000000000000004</c:v>
                </c:pt>
                <c:pt idx="167">
                  <c:v>4.9000000000000004</c:v>
                </c:pt>
                <c:pt idx="168">
                  <c:v>4.9000000000000004</c:v>
                </c:pt>
                <c:pt idx="169">
                  <c:v>4.9000000000000004</c:v>
                </c:pt>
                <c:pt idx="170">
                  <c:v>4.9000000000000004</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4.9000000000000004</c:v>
                </c:pt>
                <c:pt idx="179">
                  <c:v>4.9000000000000004</c:v>
                </c:pt>
                <c:pt idx="180">
                  <c:v>5</c:v>
                </c:pt>
                <c:pt idx="181">
                  <c:v>5</c:v>
                </c:pt>
                <c:pt idx="182">
                  <c:v>5</c:v>
                </c:pt>
                <c:pt idx="183">
                  <c:v>5</c:v>
                </c:pt>
                <c:pt idx="184">
                  <c:v>5</c:v>
                </c:pt>
                <c:pt idx="185">
                  <c:v>5</c:v>
                </c:pt>
                <c:pt idx="186">
                  <c:v>5</c:v>
                </c:pt>
                <c:pt idx="187">
                  <c:v>5</c:v>
                </c:pt>
                <c:pt idx="188">
                  <c:v>5</c:v>
                </c:pt>
                <c:pt idx="189">
                  <c:v>5</c:v>
                </c:pt>
                <c:pt idx="190">
                  <c:v>5</c:v>
                </c:pt>
                <c:pt idx="191">
                  <c:v>5</c:v>
                </c:pt>
                <c:pt idx="192">
                  <c:v>5.0999999999999996</c:v>
                </c:pt>
                <c:pt idx="193">
                  <c:v>5.0999999999999996</c:v>
                </c:pt>
                <c:pt idx="194">
                  <c:v>5.0999999999999996</c:v>
                </c:pt>
                <c:pt idx="195">
                  <c:v>5.0999999999999996</c:v>
                </c:pt>
                <c:pt idx="196">
                  <c:v>5.0999999999999996</c:v>
                </c:pt>
                <c:pt idx="197">
                  <c:v>5.0999999999999996</c:v>
                </c:pt>
                <c:pt idx="198">
                  <c:v>5.0999999999999996</c:v>
                </c:pt>
                <c:pt idx="199">
                  <c:v>5.0999999999999996</c:v>
                </c:pt>
                <c:pt idx="200">
                  <c:v>5.0999999999999996</c:v>
                </c:pt>
                <c:pt idx="201">
                  <c:v>5.0999999999999996</c:v>
                </c:pt>
                <c:pt idx="202">
                  <c:v>5.0999999999999996</c:v>
                </c:pt>
                <c:pt idx="203">
                  <c:v>5.0999999999999996</c:v>
                </c:pt>
                <c:pt idx="204">
                  <c:v>5</c:v>
                </c:pt>
                <c:pt idx="205">
                  <c:v>5</c:v>
                </c:pt>
                <c:pt idx="206">
                  <c:v>5</c:v>
                </c:pt>
                <c:pt idx="207">
                  <c:v>5</c:v>
                </c:pt>
                <c:pt idx="208">
                  <c:v>5</c:v>
                </c:pt>
                <c:pt idx="209">
                  <c:v>5</c:v>
                </c:pt>
                <c:pt idx="210">
                  <c:v>5</c:v>
                </c:pt>
                <c:pt idx="211">
                  <c:v>5</c:v>
                </c:pt>
                <c:pt idx="212">
                  <c:v>5</c:v>
                </c:pt>
                <c:pt idx="213">
                  <c:v>5</c:v>
                </c:pt>
                <c:pt idx="214">
                  <c:v>5</c:v>
                </c:pt>
                <c:pt idx="215">
                  <c:v>5</c:v>
                </c:pt>
                <c:pt idx="216">
                  <c:v>4.9000000000000004</c:v>
                </c:pt>
                <c:pt idx="217">
                  <c:v>4.9000000000000004</c:v>
                </c:pt>
                <c:pt idx="218">
                  <c:v>4.9000000000000004</c:v>
                </c:pt>
                <c:pt idx="219">
                  <c:v>4.9000000000000004</c:v>
                </c:pt>
                <c:pt idx="220">
                  <c:v>4.9000000000000004</c:v>
                </c:pt>
                <c:pt idx="221">
                  <c:v>4.9000000000000004</c:v>
                </c:pt>
                <c:pt idx="222">
                  <c:v>4.9000000000000004</c:v>
                </c:pt>
                <c:pt idx="223">
                  <c:v>4.9000000000000004</c:v>
                </c:pt>
                <c:pt idx="224">
                  <c:v>4.9000000000000004</c:v>
                </c:pt>
                <c:pt idx="225">
                  <c:v>4.9000000000000004</c:v>
                </c:pt>
                <c:pt idx="226">
                  <c:v>4.9000000000000004</c:v>
                </c:pt>
                <c:pt idx="227">
                  <c:v>4.9000000000000004</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4.7</c:v>
                </c:pt>
                <c:pt idx="241">
                  <c:v>4.7</c:v>
                </c:pt>
                <c:pt idx="242">
                  <c:v>4.7</c:v>
                </c:pt>
                <c:pt idx="243">
                  <c:v>4.7</c:v>
                </c:pt>
                <c:pt idx="244">
                  <c:v>4.7</c:v>
                </c:pt>
                <c:pt idx="245">
                  <c:v>4.7</c:v>
                </c:pt>
                <c:pt idx="246">
                  <c:v>4.7</c:v>
                </c:pt>
                <c:pt idx="247">
                  <c:v>4.7</c:v>
                </c:pt>
                <c:pt idx="248">
                  <c:v>4.7</c:v>
                </c:pt>
                <c:pt idx="249">
                  <c:v>4.7</c:v>
                </c:pt>
                <c:pt idx="250">
                  <c:v>4.7</c:v>
                </c:pt>
                <c:pt idx="251">
                  <c:v>4.7</c:v>
                </c:pt>
                <c:pt idx="252">
                  <c:v>4.5999999999999996</c:v>
                </c:pt>
                <c:pt idx="253">
                  <c:v>4.5999999999999996</c:v>
                </c:pt>
                <c:pt idx="254">
                  <c:v>4.5999999999999996</c:v>
                </c:pt>
                <c:pt idx="255">
                  <c:v>4.5999999999999996</c:v>
                </c:pt>
                <c:pt idx="256">
                  <c:v>4.5999999999999996</c:v>
                </c:pt>
                <c:pt idx="257">
                  <c:v>4.5999999999999996</c:v>
                </c:pt>
                <c:pt idx="258">
                  <c:v>4.5999999999999996</c:v>
                </c:pt>
                <c:pt idx="259">
                  <c:v>4.5999999999999996</c:v>
                </c:pt>
                <c:pt idx="260">
                  <c:v>4.5999999999999996</c:v>
                </c:pt>
                <c:pt idx="261">
                  <c:v>4.5999999999999996</c:v>
                </c:pt>
                <c:pt idx="262">
                  <c:v>4.5999999999999996</c:v>
                </c:pt>
                <c:pt idx="263">
                  <c:v>4.5999999999999996</c:v>
                </c:pt>
                <c:pt idx="264">
                  <c:v>4.5999999999999996</c:v>
                </c:pt>
                <c:pt idx="265">
                  <c:v>4.5999999999999996</c:v>
                </c:pt>
                <c:pt idx="266">
                  <c:v>4.5999999999999996</c:v>
                </c:pt>
                <c:pt idx="267">
                  <c:v>4.5999999999999996</c:v>
                </c:pt>
                <c:pt idx="268">
                  <c:v>4.5999999999999996</c:v>
                </c:pt>
                <c:pt idx="269">
                  <c:v>4.5999999999999996</c:v>
                </c:pt>
                <c:pt idx="270">
                  <c:v>4.5999999999999996</c:v>
                </c:pt>
                <c:pt idx="271">
                  <c:v>4.5999999999999996</c:v>
                </c:pt>
                <c:pt idx="272">
                  <c:v>4.5999999999999996</c:v>
                </c:pt>
                <c:pt idx="273">
                  <c:v>4.5999999999999996</c:v>
                </c:pt>
                <c:pt idx="274">
                  <c:v>4.5999999999999996</c:v>
                </c:pt>
                <c:pt idx="275">
                  <c:v>4.5999999999999996</c:v>
                </c:pt>
                <c:pt idx="276">
                  <c:v>4.5999999999999996</c:v>
                </c:pt>
                <c:pt idx="277">
                  <c:v>4.5999999999999996</c:v>
                </c:pt>
                <c:pt idx="278">
                  <c:v>4.5999999999999996</c:v>
                </c:pt>
                <c:pt idx="279">
                  <c:v>4.5999999999999996</c:v>
                </c:pt>
                <c:pt idx="280">
                  <c:v>4.5999999999999996</c:v>
                </c:pt>
                <c:pt idx="281">
                  <c:v>4.5999999999999996</c:v>
                </c:pt>
                <c:pt idx="282">
                  <c:v>4.5999999999999996</c:v>
                </c:pt>
                <c:pt idx="283">
                  <c:v>4.5999999999999996</c:v>
                </c:pt>
                <c:pt idx="284">
                  <c:v>4.5999999999999996</c:v>
                </c:pt>
                <c:pt idx="285">
                  <c:v>4.5999999999999996</c:v>
                </c:pt>
                <c:pt idx="286">
                  <c:v>4.5999999999999996</c:v>
                </c:pt>
                <c:pt idx="287">
                  <c:v>4.5999999999999996</c:v>
                </c:pt>
                <c:pt idx="288">
                  <c:v>4.5999999999999996</c:v>
                </c:pt>
                <c:pt idx="289">
                  <c:v>4.5999999999999996</c:v>
                </c:pt>
                <c:pt idx="290">
                  <c:v>4.5999999999999996</c:v>
                </c:pt>
                <c:pt idx="291">
                  <c:v>4.5999999999999996</c:v>
                </c:pt>
                <c:pt idx="292">
                  <c:v>4.5999999999999996</c:v>
                </c:pt>
                <c:pt idx="293">
                  <c:v>4.5999999999999996</c:v>
                </c:pt>
                <c:pt idx="294">
                  <c:v>4.5999999999999996</c:v>
                </c:pt>
                <c:pt idx="295">
                  <c:v>4.5999999999999996</c:v>
                </c:pt>
                <c:pt idx="296">
                  <c:v>4.5999999999999996</c:v>
                </c:pt>
                <c:pt idx="297">
                  <c:v>4.5999999999999996</c:v>
                </c:pt>
                <c:pt idx="298">
                  <c:v>4.5999999999999996</c:v>
                </c:pt>
                <c:pt idx="299">
                  <c:v>4.5999999999999996</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4.5</c:v>
                </c:pt>
                <c:pt idx="315">
                  <c:v>4.5</c:v>
                </c:pt>
                <c:pt idx="316">
                  <c:v>4.5</c:v>
                </c:pt>
                <c:pt idx="317">
                  <c:v>4.5</c:v>
                </c:pt>
                <c:pt idx="318">
                  <c:v>4.5</c:v>
                </c:pt>
                <c:pt idx="319">
                  <c:v>4.5</c:v>
                </c:pt>
                <c:pt idx="320">
                  <c:v>4.5</c:v>
                </c:pt>
                <c:pt idx="321">
                  <c:v>4.5</c:v>
                </c:pt>
                <c:pt idx="322">
                  <c:v>4.5</c:v>
                </c:pt>
                <c:pt idx="323">
                  <c:v>4.5</c:v>
                </c:pt>
                <c:pt idx="324">
                  <c:v>4.5</c:v>
                </c:pt>
                <c:pt idx="325">
                  <c:v>4.5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4.5</c:v>
                </c:pt>
                <c:pt idx="349">
                  <c:v>4.5</c:v>
                </c:pt>
                <c:pt idx="350">
                  <c:v>4.5</c:v>
                </c:pt>
                <c:pt idx="351">
                  <c:v>4.5</c:v>
                </c:pt>
                <c:pt idx="352">
                  <c:v>4.5</c:v>
                </c:pt>
                <c:pt idx="353">
                  <c:v>4.5</c:v>
                </c:pt>
                <c:pt idx="354">
                  <c:v>4.5</c:v>
                </c:pt>
                <c:pt idx="355">
                  <c:v>4.5</c:v>
                </c:pt>
                <c:pt idx="356">
                  <c:v>4.5</c:v>
                </c:pt>
                <c:pt idx="357">
                  <c:v>4.5</c:v>
                </c:pt>
                <c:pt idx="358">
                  <c:v>4.5</c:v>
                </c:pt>
                <c:pt idx="359">
                  <c:v>4.5</c:v>
                </c:pt>
                <c:pt idx="360">
                  <c:v>4.5</c:v>
                </c:pt>
              </c:numCache>
            </c:numRef>
          </c:val>
          <c:smooth val="0"/>
          <c:extLst>
            <c:ext xmlns:c16="http://schemas.microsoft.com/office/drawing/2014/chart" uri="{C3380CC4-5D6E-409C-BE32-E72D297353CC}">
              <c16:uniqueId val="{00000002-2BDC-4A3D-9F1E-8F256437C814}"/>
            </c:ext>
          </c:extLst>
        </c:ser>
        <c:dLbls>
          <c:showLegendKey val="0"/>
          <c:showVal val="0"/>
          <c:showCatName val="0"/>
          <c:showSerName val="0"/>
          <c:showPercent val="0"/>
          <c:showBubbleSize val="0"/>
        </c:dLbls>
        <c:marker val="1"/>
        <c:smooth val="0"/>
        <c:axId val="227356368"/>
        <c:axId val="1"/>
      </c:lineChart>
      <c:catAx>
        <c:axId val="227356368"/>
        <c:scaling>
          <c:orientation val="minMax"/>
        </c:scaling>
        <c:delete val="0"/>
        <c:axPos val="b"/>
        <c:numFmt formatCode="General" sourceLinked="1"/>
        <c:majorTickMark val="out"/>
        <c:minorTickMark val="none"/>
        <c:tickLblPos val="nextTo"/>
        <c:spPr>
          <a:ln w="3805">
            <a:solidFill>
              <a:schemeClr val="tx1"/>
            </a:solidFill>
            <a:prstDash val="solid"/>
          </a:ln>
        </c:spPr>
        <c:txPr>
          <a:bodyPr rot="0" vert="horz"/>
          <a:lstStyle/>
          <a:p>
            <a:pPr>
              <a:defRPr sz="1378" b="1"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15"/>
          <c:min val="0"/>
        </c:scaling>
        <c:delete val="0"/>
        <c:axPos val="l"/>
        <c:majorGridlines>
          <c:spPr>
            <a:ln w="3805">
              <a:solidFill>
                <a:schemeClr val="tx1"/>
              </a:solidFill>
              <a:prstDash val="solid"/>
            </a:ln>
          </c:spPr>
        </c:majorGridlines>
        <c:numFmt formatCode="0" sourceLinked="0"/>
        <c:majorTickMark val="out"/>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227356368"/>
        <c:crosses val="autoZero"/>
        <c:crossBetween val="midCat"/>
        <c:majorUnit val="1"/>
        <c:minorUnit val="1"/>
      </c:valAx>
      <c:spPr>
        <a:noFill/>
        <a:ln w="15220">
          <a:solidFill>
            <a:schemeClr val="tx1"/>
          </a:solidFill>
          <a:prstDash val="solid"/>
        </a:ln>
      </c:spPr>
    </c:plotArea>
    <c:legend>
      <c:legendPos val="r"/>
      <c:layout>
        <c:manualLayout>
          <c:xMode val="edge"/>
          <c:yMode val="edge"/>
          <c:x val="8.6899252335936511E-2"/>
          <c:y val="0.17234085982475439"/>
          <c:w val="0.37758670464803762"/>
          <c:h val="0.16961913742904761"/>
        </c:manualLayout>
      </c:layout>
      <c:overlay val="0"/>
      <c:spPr>
        <a:solidFill>
          <a:schemeClr val="bg1"/>
        </a:solidFill>
        <a:ln w="3805">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5660">
      <a:solidFill>
        <a:schemeClr val="tx1"/>
      </a:solidFill>
      <a:prstDash val="solid"/>
    </a:ln>
  </c:spPr>
  <c:txPr>
    <a:bodyPr/>
    <a:lstStyle/>
    <a:p>
      <a:pPr>
        <a:defRPr sz="2157" b="1"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Delinquency Rate
Versus
 Unemployment Rate </a:t>
            </a:r>
          </a:p>
        </c:rich>
      </c:tx>
      <c:layout>
        <c:manualLayout>
          <c:xMode val="edge"/>
          <c:yMode val="edge"/>
          <c:x val="0.32524271844660196"/>
          <c:y val="0"/>
        </c:manualLayout>
      </c:layout>
      <c:overlay val="0"/>
      <c:spPr>
        <a:noFill/>
        <a:ln w="30440">
          <a:noFill/>
        </a:ln>
      </c:spPr>
    </c:title>
    <c:autoTitleDeleted val="0"/>
    <c:plotArea>
      <c:layout>
        <c:manualLayout>
          <c:layoutTarget val="inner"/>
          <c:xMode val="edge"/>
          <c:yMode val="edge"/>
          <c:x val="8.4142394822006472E-2"/>
          <c:y val="0.17077464788732394"/>
          <c:w val="0.83333333333333337"/>
          <c:h val="0.7359154929577465"/>
        </c:manualLayout>
      </c:layout>
      <c:areaChart>
        <c:grouping val="standard"/>
        <c:varyColors val="0"/>
        <c:ser>
          <c:idx val="1"/>
          <c:order val="0"/>
          <c:tx>
            <c:strRef>
              <c:f>Sheet1!$C$1</c:f>
              <c:strCache>
                <c:ptCount val="1"/>
                <c:pt idx="0">
                  <c:v>Recession</c:v>
                </c:pt>
              </c:strCache>
            </c:strRef>
          </c:tx>
          <c:spPr>
            <a:solidFill>
              <a:srgbClr val="FF0000"/>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Sheet1!$C$2:$C$363</c:f>
              <c:numCache>
                <c:formatCode>General</c:formatCode>
                <c:ptCount val="362"/>
                <c:pt idx="74">
                  <c:v>15</c:v>
                </c:pt>
                <c:pt idx="75">
                  <c:v>15</c:v>
                </c:pt>
                <c:pt idx="76">
                  <c:v>15</c:v>
                </c:pt>
                <c:pt idx="77">
                  <c:v>15</c:v>
                </c:pt>
                <c:pt idx="78">
                  <c:v>15</c:v>
                </c:pt>
                <c:pt idx="79">
                  <c:v>15</c:v>
                </c:pt>
                <c:pt idx="80">
                  <c:v>15</c:v>
                </c:pt>
                <c:pt idx="81">
                  <c:v>15</c:v>
                </c:pt>
                <c:pt idx="82">
                  <c:v>15</c:v>
                </c:pt>
                <c:pt idx="83">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303">
                  <c:v>15</c:v>
                </c:pt>
                <c:pt idx="304">
                  <c:v>15</c:v>
                </c:pt>
                <c:pt idx="305">
                  <c:v>15</c:v>
                </c:pt>
              </c:numCache>
            </c:numRef>
          </c:val>
          <c:extLst>
            <c:ext xmlns:c16="http://schemas.microsoft.com/office/drawing/2014/chart" uri="{C3380CC4-5D6E-409C-BE32-E72D297353CC}">
              <c16:uniqueId val="{00000000-7E6C-4587-ADA1-270C358A30B3}"/>
            </c:ext>
          </c:extLst>
        </c:ser>
        <c:ser>
          <c:idx val="2"/>
          <c:order val="1"/>
          <c:tx>
            <c:strRef>
              <c:f>Sheet1!$D$1</c:f>
              <c:strCache>
                <c:ptCount val="1"/>
                <c:pt idx="0">
                  <c:v>Unemployment (Left Axis)</c:v>
                </c:pt>
              </c:strCache>
            </c:strRef>
          </c:tx>
          <c:spPr>
            <a:solidFill>
              <a:srgbClr val="CCFFFF"/>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Sheet1!$D$2:$D$363</c:f>
              <c:numCache>
                <c:formatCode>General</c:formatCode>
                <c:ptCount val="362"/>
                <c:pt idx="0">
                  <c:v>5.7</c:v>
                </c:pt>
                <c:pt idx="1">
                  <c:v>5.4</c:v>
                </c:pt>
                <c:pt idx="2">
                  <c:v>5.5</c:v>
                </c:pt>
                <c:pt idx="3">
                  <c:v>5.8</c:v>
                </c:pt>
                <c:pt idx="4">
                  <c:v>5.7</c:v>
                </c:pt>
                <c:pt idx="5">
                  <c:v>5.6</c:v>
                </c:pt>
                <c:pt idx="6">
                  <c:v>5.7</c:v>
                </c:pt>
                <c:pt idx="7">
                  <c:v>5.6</c:v>
                </c:pt>
                <c:pt idx="8">
                  <c:v>5.6</c:v>
                </c:pt>
                <c:pt idx="9">
                  <c:v>5.5</c:v>
                </c:pt>
                <c:pt idx="10">
                  <c:v>5.6</c:v>
                </c:pt>
                <c:pt idx="11">
                  <c:v>5.6</c:v>
                </c:pt>
                <c:pt idx="12">
                  <c:v>5.6</c:v>
                </c:pt>
                <c:pt idx="13">
                  <c:v>5.5</c:v>
                </c:pt>
                <c:pt idx="14">
                  <c:v>5.6</c:v>
                </c:pt>
                <c:pt idx="15">
                  <c:v>5.4</c:v>
                </c:pt>
                <c:pt idx="16">
                  <c:v>5.6</c:v>
                </c:pt>
                <c:pt idx="17">
                  <c:v>5.3</c:v>
                </c:pt>
                <c:pt idx="18">
                  <c:v>5.4</c:v>
                </c:pt>
                <c:pt idx="19">
                  <c:v>5.0999999999999996</c:v>
                </c:pt>
                <c:pt idx="20">
                  <c:v>5.2</c:v>
                </c:pt>
                <c:pt idx="21">
                  <c:v>5.2</c:v>
                </c:pt>
                <c:pt idx="22">
                  <c:v>5.3</c:v>
                </c:pt>
                <c:pt idx="23">
                  <c:v>5.3</c:v>
                </c:pt>
                <c:pt idx="24">
                  <c:v>5.4</c:v>
                </c:pt>
                <c:pt idx="25">
                  <c:v>5.3</c:v>
                </c:pt>
                <c:pt idx="26">
                  <c:v>5.2</c:v>
                </c:pt>
                <c:pt idx="27">
                  <c:v>4.9000000000000004</c:v>
                </c:pt>
                <c:pt idx="28">
                  <c:v>4.8</c:v>
                </c:pt>
                <c:pt idx="29">
                  <c:v>5</c:v>
                </c:pt>
                <c:pt idx="30">
                  <c:v>4.8</c:v>
                </c:pt>
                <c:pt idx="31">
                  <c:v>4.9000000000000004</c:v>
                </c:pt>
                <c:pt idx="32">
                  <c:v>4.9000000000000004</c:v>
                </c:pt>
                <c:pt idx="33">
                  <c:v>4.7</c:v>
                </c:pt>
                <c:pt idx="34">
                  <c:v>4.5999999999999996</c:v>
                </c:pt>
                <c:pt idx="35">
                  <c:v>4.7</c:v>
                </c:pt>
                <c:pt idx="36">
                  <c:v>4.7</c:v>
                </c:pt>
                <c:pt idx="37">
                  <c:v>4.5999999999999996</c:v>
                </c:pt>
                <c:pt idx="38">
                  <c:v>4.7</c:v>
                </c:pt>
                <c:pt idx="39">
                  <c:v>4.3</c:v>
                </c:pt>
                <c:pt idx="40">
                  <c:v>4.3</c:v>
                </c:pt>
                <c:pt idx="41">
                  <c:v>4.5</c:v>
                </c:pt>
                <c:pt idx="42">
                  <c:v>4.5</c:v>
                </c:pt>
                <c:pt idx="43">
                  <c:v>4.5</c:v>
                </c:pt>
                <c:pt idx="44">
                  <c:v>4.5999999999999996</c:v>
                </c:pt>
                <c:pt idx="45">
                  <c:v>4.5999999999999996</c:v>
                </c:pt>
                <c:pt idx="46">
                  <c:v>4.4000000000000004</c:v>
                </c:pt>
                <c:pt idx="47">
                  <c:v>4.3</c:v>
                </c:pt>
                <c:pt idx="48">
                  <c:v>4.3</c:v>
                </c:pt>
                <c:pt idx="49">
                  <c:v>4.4000000000000004</c:v>
                </c:pt>
                <c:pt idx="50">
                  <c:v>4.2</c:v>
                </c:pt>
                <c:pt idx="51">
                  <c:v>4.3</c:v>
                </c:pt>
                <c:pt idx="52">
                  <c:v>4.2</c:v>
                </c:pt>
                <c:pt idx="53">
                  <c:v>4.3</c:v>
                </c:pt>
                <c:pt idx="54">
                  <c:v>4.3</c:v>
                </c:pt>
                <c:pt idx="55">
                  <c:v>4.2</c:v>
                </c:pt>
                <c:pt idx="56">
                  <c:v>4.2</c:v>
                </c:pt>
                <c:pt idx="57">
                  <c:v>4.0999999999999996</c:v>
                </c:pt>
                <c:pt idx="58">
                  <c:v>4.0999999999999996</c:v>
                </c:pt>
                <c:pt idx="59">
                  <c:v>4.0999999999999996</c:v>
                </c:pt>
                <c:pt idx="60">
                  <c:v>4</c:v>
                </c:pt>
                <c:pt idx="61">
                  <c:v>4.0999999999999996</c:v>
                </c:pt>
                <c:pt idx="62">
                  <c:v>4.0999999999999996</c:v>
                </c:pt>
                <c:pt idx="63">
                  <c:v>3.9</c:v>
                </c:pt>
                <c:pt idx="64">
                  <c:v>4.0999999999999996</c:v>
                </c:pt>
                <c:pt idx="65">
                  <c:v>4</c:v>
                </c:pt>
                <c:pt idx="66">
                  <c:v>4</c:v>
                </c:pt>
                <c:pt idx="67">
                  <c:v>4.0999999999999996</c:v>
                </c:pt>
                <c:pt idx="68">
                  <c:v>3.9</c:v>
                </c:pt>
                <c:pt idx="69">
                  <c:v>3.9</c:v>
                </c:pt>
                <c:pt idx="70">
                  <c:v>4</c:v>
                </c:pt>
                <c:pt idx="71">
                  <c:v>4</c:v>
                </c:pt>
                <c:pt idx="72">
                  <c:v>4.2</c:v>
                </c:pt>
                <c:pt idx="73">
                  <c:v>4.2</c:v>
                </c:pt>
                <c:pt idx="74">
                  <c:v>4.3</c:v>
                </c:pt>
                <c:pt idx="75">
                  <c:v>4.5</c:v>
                </c:pt>
                <c:pt idx="76">
                  <c:v>4.4000000000000004</c:v>
                </c:pt>
                <c:pt idx="77">
                  <c:v>4.5</c:v>
                </c:pt>
                <c:pt idx="78">
                  <c:v>4.5</c:v>
                </c:pt>
                <c:pt idx="79">
                  <c:v>4.9000000000000004</c:v>
                </c:pt>
                <c:pt idx="80">
                  <c:v>4.9000000000000004</c:v>
                </c:pt>
                <c:pt idx="81">
                  <c:v>5.4</c:v>
                </c:pt>
                <c:pt idx="82">
                  <c:v>5.6</c:v>
                </c:pt>
                <c:pt idx="83">
                  <c:v>5.8</c:v>
                </c:pt>
                <c:pt idx="84" formatCode="#,##0.0_);[Red]\(#,##0.0\)">
                  <c:v>5.6</c:v>
                </c:pt>
                <c:pt idx="85">
                  <c:v>5.5</c:v>
                </c:pt>
                <c:pt idx="86">
                  <c:v>5.7</c:v>
                </c:pt>
                <c:pt idx="87">
                  <c:v>6</c:v>
                </c:pt>
                <c:pt idx="88">
                  <c:v>5.8</c:v>
                </c:pt>
                <c:pt idx="89">
                  <c:v>5.9</c:v>
                </c:pt>
                <c:pt idx="90">
                  <c:v>5.9</c:v>
                </c:pt>
                <c:pt idx="91">
                  <c:v>5.7</c:v>
                </c:pt>
                <c:pt idx="92">
                  <c:v>5.6</c:v>
                </c:pt>
                <c:pt idx="93">
                  <c:v>5.7</c:v>
                </c:pt>
                <c:pt idx="94">
                  <c:v>5.9</c:v>
                </c:pt>
                <c:pt idx="95">
                  <c:v>6</c:v>
                </c:pt>
                <c:pt idx="96">
                  <c:v>5.7</c:v>
                </c:pt>
                <c:pt idx="97">
                  <c:v>5.8</c:v>
                </c:pt>
                <c:pt idx="98">
                  <c:v>5.8</c:v>
                </c:pt>
                <c:pt idx="99">
                  <c:v>6</c:v>
                </c:pt>
                <c:pt idx="100">
                  <c:v>6.1</c:v>
                </c:pt>
                <c:pt idx="101">
                  <c:v>6.4</c:v>
                </c:pt>
                <c:pt idx="102">
                  <c:v>6.2</c:v>
                </c:pt>
                <c:pt idx="103">
                  <c:v>6.1</c:v>
                </c:pt>
                <c:pt idx="104">
                  <c:v>6.1</c:v>
                </c:pt>
                <c:pt idx="105">
                  <c:v>6</c:v>
                </c:pt>
                <c:pt idx="106">
                  <c:v>5.9</c:v>
                </c:pt>
                <c:pt idx="107">
                  <c:v>5.7</c:v>
                </c:pt>
                <c:pt idx="108">
                  <c:v>5.6</c:v>
                </c:pt>
                <c:pt idx="109">
                  <c:v>5.6</c:v>
                </c:pt>
                <c:pt idx="110">
                  <c:v>5.7</c:v>
                </c:pt>
                <c:pt idx="111">
                  <c:v>5.6</c:v>
                </c:pt>
                <c:pt idx="112">
                  <c:v>5.6</c:v>
                </c:pt>
                <c:pt idx="113">
                  <c:v>5.6</c:v>
                </c:pt>
                <c:pt idx="114">
                  <c:v>5.5</c:v>
                </c:pt>
                <c:pt idx="115">
                  <c:v>5.4</c:v>
                </c:pt>
                <c:pt idx="116">
                  <c:v>5.4</c:v>
                </c:pt>
                <c:pt idx="117">
                  <c:v>5.5</c:v>
                </c:pt>
                <c:pt idx="118">
                  <c:v>5.4</c:v>
                </c:pt>
                <c:pt idx="119">
                  <c:v>5.4</c:v>
                </c:pt>
                <c:pt idx="120">
                  <c:v>5.2</c:v>
                </c:pt>
                <c:pt idx="121">
                  <c:v>5.4</c:v>
                </c:pt>
                <c:pt idx="122">
                  <c:v>5.2</c:v>
                </c:pt>
                <c:pt idx="123">
                  <c:v>5.2</c:v>
                </c:pt>
                <c:pt idx="124">
                  <c:v>5.0999999999999996</c:v>
                </c:pt>
                <c:pt idx="125">
                  <c:v>5</c:v>
                </c:pt>
                <c:pt idx="126">
                  <c:v>5</c:v>
                </c:pt>
                <c:pt idx="127">
                  <c:v>4.9000000000000004</c:v>
                </c:pt>
                <c:pt idx="128">
                  <c:v>5.0999999999999996</c:v>
                </c:pt>
                <c:pt idx="129">
                  <c:v>4.9000000000000004</c:v>
                </c:pt>
                <c:pt idx="130">
                  <c:v>5</c:v>
                </c:pt>
                <c:pt idx="131">
                  <c:v>4.9000000000000004</c:v>
                </c:pt>
                <c:pt idx="132">
                  <c:v>4.7</c:v>
                </c:pt>
                <c:pt idx="133">
                  <c:v>4.8</c:v>
                </c:pt>
                <c:pt idx="134">
                  <c:v>4.7</c:v>
                </c:pt>
                <c:pt idx="135">
                  <c:v>4.7</c:v>
                </c:pt>
                <c:pt idx="136">
                  <c:v>4.5999999999999996</c:v>
                </c:pt>
                <c:pt idx="137">
                  <c:v>4.5999999999999996</c:v>
                </c:pt>
                <c:pt idx="138">
                  <c:v>4.8</c:v>
                </c:pt>
                <c:pt idx="139">
                  <c:v>4.7</c:v>
                </c:pt>
                <c:pt idx="140">
                  <c:v>4.5999999999999996</c:v>
                </c:pt>
                <c:pt idx="141">
                  <c:v>4.4000000000000004</c:v>
                </c:pt>
                <c:pt idx="142">
                  <c:v>4.5</c:v>
                </c:pt>
                <c:pt idx="143">
                  <c:v>4.5</c:v>
                </c:pt>
                <c:pt idx="144">
                  <c:v>4.5999999999999996</c:v>
                </c:pt>
                <c:pt idx="145">
                  <c:v>4.5</c:v>
                </c:pt>
                <c:pt idx="146">
                  <c:v>4.4000000000000004</c:v>
                </c:pt>
                <c:pt idx="147">
                  <c:v>4.5</c:v>
                </c:pt>
                <c:pt idx="148">
                  <c:v>4.5</c:v>
                </c:pt>
                <c:pt idx="149">
                  <c:v>4.5</c:v>
                </c:pt>
                <c:pt idx="150">
                  <c:v>4.5999999999999996</c:v>
                </c:pt>
                <c:pt idx="151">
                  <c:v>4.5999999999999996</c:v>
                </c:pt>
                <c:pt idx="152">
                  <c:v>4.7</c:v>
                </c:pt>
                <c:pt idx="153">
                  <c:v>4.8</c:v>
                </c:pt>
                <c:pt idx="154">
                  <c:v>4.7</c:v>
                </c:pt>
                <c:pt idx="155">
                  <c:v>5</c:v>
                </c:pt>
                <c:pt idx="156">
                  <c:v>4.9000000000000004</c:v>
                </c:pt>
                <c:pt idx="157">
                  <c:v>4.8</c:v>
                </c:pt>
                <c:pt idx="158">
                  <c:v>5.0999999999999996</c:v>
                </c:pt>
                <c:pt idx="159">
                  <c:v>5</c:v>
                </c:pt>
                <c:pt idx="160">
                  <c:v>5.5</c:v>
                </c:pt>
                <c:pt idx="161">
                  <c:v>5.5</c:v>
                </c:pt>
                <c:pt idx="162">
                  <c:v>5.7</c:v>
                </c:pt>
                <c:pt idx="163">
                  <c:v>6.1</c:v>
                </c:pt>
                <c:pt idx="164">
                  <c:v>6.1</c:v>
                </c:pt>
                <c:pt idx="165">
                  <c:v>6.6</c:v>
                </c:pt>
                <c:pt idx="166">
                  <c:v>6.8</c:v>
                </c:pt>
                <c:pt idx="167">
                  <c:v>7.2</c:v>
                </c:pt>
                <c:pt idx="168">
                  <c:v>7.6</c:v>
                </c:pt>
                <c:pt idx="169">
                  <c:v>8.5</c:v>
                </c:pt>
                <c:pt idx="170">
                  <c:v>8.9</c:v>
                </c:pt>
                <c:pt idx="171">
                  <c:v>8.9</c:v>
                </c:pt>
                <c:pt idx="172">
                  <c:v>9.4</c:v>
                </c:pt>
                <c:pt idx="173">
                  <c:v>9.5</c:v>
                </c:pt>
                <c:pt idx="174">
                  <c:v>9.4</c:v>
                </c:pt>
                <c:pt idx="175">
                  <c:v>9.6999999999999993</c:v>
                </c:pt>
                <c:pt idx="176">
                  <c:v>9.8000000000000007</c:v>
                </c:pt>
                <c:pt idx="177">
                  <c:v>10.199999999999999</c:v>
                </c:pt>
                <c:pt idx="178">
                  <c:v>10</c:v>
                </c:pt>
                <c:pt idx="179">
                  <c:v>10</c:v>
                </c:pt>
                <c:pt idx="180">
                  <c:v>9.6999998000000005</c:v>
                </c:pt>
                <c:pt idx="181">
                  <c:v>9.6999998000000005</c:v>
                </c:pt>
                <c:pt idx="182">
                  <c:v>9.6999998000000005</c:v>
                </c:pt>
                <c:pt idx="183">
                  <c:v>9.8000001999999995</c:v>
                </c:pt>
                <c:pt idx="184">
                  <c:v>9.6000004000000008</c:v>
                </c:pt>
                <c:pt idx="185">
                  <c:v>9.5</c:v>
                </c:pt>
                <c:pt idx="186">
                  <c:v>9.5</c:v>
                </c:pt>
                <c:pt idx="187">
                  <c:v>9.6000004000000008</c:v>
                </c:pt>
                <c:pt idx="188">
                  <c:v>9.6000004000000008</c:v>
                </c:pt>
                <c:pt idx="189">
                  <c:v>9.6999998000000005</c:v>
                </c:pt>
                <c:pt idx="190">
                  <c:v>9.8000001999999995</c:v>
                </c:pt>
                <c:pt idx="191">
                  <c:v>9.3999995999999992</c:v>
                </c:pt>
                <c:pt idx="192">
                  <c:v>9</c:v>
                </c:pt>
                <c:pt idx="193">
                  <c:v>8.8999995999999992</c:v>
                </c:pt>
                <c:pt idx="194">
                  <c:v>8.8000001999999995</c:v>
                </c:pt>
                <c:pt idx="195">
                  <c:v>9</c:v>
                </c:pt>
                <c:pt idx="196">
                  <c:v>9</c:v>
                </c:pt>
                <c:pt idx="197">
                  <c:v>9.1</c:v>
                </c:pt>
                <c:pt idx="198">
                  <c:v>9.1</c:v>
                </c:pt>
                <c:pt idx="199">
                  <c:v>9.1</c:v>
                </c:pt>
                <c:pt idx="200">
                  <c:v>9</c:v>
                </c:pt>
                <c:pt idx="201">
                  <c:v>8.9</c:v>
                </c:pt>
                <c:pt idx="202">
                  <c:v>8.6999999999999993</c:v>
                </c:pt>
                <c:pt idx="203">
                  <c:v>8.5</c:v>
                </c:pt>
                <c:pt idx="204">
                  <c:v>8.3000000000000007</c:v>
                </c:pt>
                <c:pt idx="205">
                  <c:v>8.3000000000000007</c:v>
                </c:pt>
                <c:pt idx="206">
                  <c:v>8.1999999999999993</c:v>
                </c:pt>
                <c:pt idx="207">
                  <c:v>8.1</c:v>
                </c:pt>
                <c:pt idx="208">
                  <c:v>8.1999999999999993</c:v>
                </c:pt>
                <c:pt idx="209">
                  <c:v>8.1999999999999993</c:v>
                </c:pt>
                <c:pt idx="210">
                  <c:v>8.1999999999999993</c:v>
                </c:pt>
                <c:pt idx="211">
                  <c:v>8.1</c:v>
                </c:pt>
                <c:pt idx="212">
                  <c:v>7.8</c:v>
                </c:pt>
                <c:pt idx="213">
                  <c:v>7.9</c:v>
                </c:pt>
                <c:pt idx="214">
                  <c:v>7.8</c:v>
                </c:pt>
                <c:pt idx="215">
                  <c:v>7.8</c:v>
                </c:pt>
                <c:pt idx="216">
                  <c:v>7.9</c:v>
                </c:pt>
                <c:pt idx="217">
                  <c:v>7.7</c:v>
                </c:pt>
                <c:pt idx="218">
                  <c:v>7.6</c:v>
                </c:pt>
                <c:pt idx="219">
                  <c:v>7.5</c:v>
                </c:pt>
                <c:pt idx="220">
                  <c:v>7.6</c:v>
                </c:pt>
                <c:pt idx="221">
                  <c:v>7.6</c:v>
                </c:pt>
                <c:pt idx="222">
                  <c:v>7.4</c:v>
                </c:pt>
                <c:pt idx="223">
                  <c:v>7.3</c:v>
                </c:pt>
                <c:pt idx="224">
                  <c:v>7.2</c:v>
                </c:pt>
                <c:pt idx="225">
                  <c:v>7.3</c:v>
                </c:pt>
                <c:pt idx="226">
                  <c:v>7</c:v>
                </c:pt>
                <c:pt idx="227">
                  <c:v>6.7</c:v>
                </c:pt>
                <c:pt idx="228">
                  <c:v>6.6</c:v>
                </c:pt>
                <c:pt idx="229">
                  <c:v>6.7</c:v>
                </c:pt>
                <c:pt idx="230">
                  <c:v>6.7</c:v>
                </c:pt>
                <c:pt idx="231">
                  <c:v>6.3</c:v>
                </c:pt>
                <c:pt idx="232">
                  <c:v>6.3</c:v>
                </c:pt>
                <c:pt idx="233">
                  <c:v>6.1</c:v>
                </c:pt>
                <c:pt idx="234">
                  <c:v>6.2</c:v>
                </c:pt>
                <c:pt idx="235">
                  <c:v>6.1</c:v>
                </c:pt>
                <c:pt idx="236">
                  <c:v>5.9</c:v>
                </c:pt>
                <c:pt idx="237">
                  <c:v>5.7</c:v>
                </c:pt>
                <c:pt idx="238">
                  <c:v>5.8</c:v>
                </c:pt>
                <c:pt idx="239">
                  <c:v>5.6</c:v>
                </c:pt>
                <c:pt idx="240">
                  <c:v>5.7</c:v>
                </c:pt>
                <c:pt idx="241">
                  <c:v>5.5</c:v>
                </c:pt>
                <c:pt idx="242">
                  <c:v>5.5</c:v>
                </c:pt>
                <c:pt idx="243">
                  <c:v>5.4</c:v>
                </c:pt>
                <c:pt idx="244">
                  <c:v>5.5</c:v>
                </c:pt>
                <c:pt idx="245">
                  <c:v>5.3</c:v>
                </c:pt>
                <c:pt idx="246">
                  <c:v>5.3</c:v>
                </c:pt>
                <c:pt idx="247">
                  <c:v>5.0999999999999996</c:v>
                </c:pt>
                <c:pt idx="248">
                  <c:v>5.0999999999999996</c:v>
                </c:pt>
                <c:pt idx="249">
                  <c:v>5</c:v>
                </c:pt>
                <c:pt idx="250">
                  <c:v>5</c:v>
                </c:pt>
                <c:pt idx="251">
                  <c:v>5</c:v>
                </c:pt>
                <c:pt idx="252">
                  <c:v>4.9000000000000004</c:v>
                </c:pt>
                <c:pt idx="253">
                  <c:v>4.9000000000000004</c:v>
                </c:pt>
                <c:pt idx="254">
                  <c:v>5</c:v>
                </c:pt>
                <c:pt idx="255">
                  <c:v>5</c:v>
                </c:pt>
                <c:pt idx="256">
                  <c:v>4.7</c:v>
                </c:pt>
                <c:pt idx="257">
                  <c:v>4.9000000000000004</c:v>
                </c:pt>
                <c:pt idx="258">
                  <c:v>4.9000000000000004</c:v>
                </c:pt>
                <c:pt idx="259">
                  <c:v>4.9000000000000004</c:v>
                </c:pt>
                <c:pt idx="260">
                  <c:v>5</c:v>
                </c:pt>
                <c:pt idx="261">
                  <c:v>4.9000000000000004</c:v>
                </c:pt>
                <c:pt idx="262">
                  <c:v>4.5999999999999996</c:v>
                </c:pt>
                <c:pt idx="263">
                  <c:v>4.7</c:v>
                </c:pt>
                <c:pt idx="264">
                  <c:v>4.8</c:v>
                </c:pt>
                <c:pt idx="265">
                  <c:v>4.7</c:v>
                </c:pt>
                <c:pt idx="266">
                  <c:v>4.5</c:v>
                </c:pt>
                <c:pt idx="267">
                  <c:v>4.4000000000000004</c:v>
                </c:pt>
                <c:pt idx="268">
                  <c:v>4.3</c:v>
                </c:pt>
                <c:pt idx="269">
                  <c:v>4.4000000000000004</c:v>
                </c:pt>
                <c:pt idx="270">
                  <c:v>4.3</c:v>
                </c:pt>
                <c:pt idx="271">
                  <c:v>4.4000000000000004</c:v>
                </c:pt>
                <c:pt idx="272">
                  <c:v>4.2</c:v>
                </c:pt>
                <c:pt idx="273">
                  <c:v>4.0999999999999996</c:v>
                </c:pt>
                <c:pt idx="274">
                  <c:v>4.0999999999999996</c:v>
                </c:pt>
                <c:pt idx="275">
                  <c:v>4.0999999999999996</c:v>
                </c:pt>
                <c:pt idx="276">
                  <c:v>4.0999999999999996</c:v>
                </c:pt>
                <c:pt idx="277">
                  <c:v>4.0999999999999996</c:v>
                </c:pt>
                <c:pt idx="278">
                  <c:v>4.0999999999999996</c:v>
                </c:pt>
                <c:pt idx="279">
                  <c:v>3.9</c:v>
                </c:pt>
                <c:pt idx="280">
                  <c:v>3.8</c:v>
                </c:pt>
                <c:pt idx="281">
                  <c:v>4</c:v>
                </c:pt>
                <c:pt idx="282">
                  <c:v>3.9</c:v>
                </c:pt>
                <c:pt idx="283">
                  <c:v>3.9</c:v>
                </c:pt>
                <c:pt idx="284">
                  <c:v>3.7</c:v>
                </c:pt>
                <c:pt idx="285">
                  <c:v>3.8</c:v>
                </c:pt>
                <c:pt idx="286">
                  <c:v>3.7</c:v>
                </c:pt>
                <c:pt idx="287">
                  <c:v>3.9</c:v>
                </c:pt>
                <c:pt idx="288">
                  <c:v>4</c:v>
                </c:pt>
                <c:pt idx="289">
                  <c:v>3.8</c:v>
                </c:pt>
                <c:pt idx="290">
                  <c:v>3.8</c:v>
                </c:pt>
                <c:pt idx="291">
                  <c:v>3.6</c:v>
                </c:pt>
                <c:pt idx="292">
                  <c:v>3.6</c:v>
                </c:pt>
                <c:pt idx="293">
                  <c:v>3.7</c:v>
                </c:pt>
                <c:pt idx="294">
                  <c:v>3.7</c:v>
                </c:pt>
                <c:pt idx="295">
                  <c:v>3.7</c:v>
                </c:pt>
                <c:pt idx="296">
                  <c:v>3.5</c:v>
                </c:pt>
                <c:pt idx="297">
                  <c:v>3.6</c:v>
                </c:pt>
                <c:pt idx="298">
                  <c:v>3.5</c:v>
                </c:pt>
                <c:pt idx="299">
                  <c:v>3.5</c:v>
                </c:pt>
                <c:pt idx="300">
                  <c:v>3.5</c:v>
                </c:pt>
                <c:pt idx="301">
                  <c:v>3.5</c:v>
                </c:pt>
                <c:pt idx="302">
                  <c:v>4.4000000000000004</c:v>
                </c:pt>
                <c:pt idx="303">
                  <c:v>14.7</c:v>
                </c:pt>
                <c:pt idx="304">
                  <c:v>13.2</c:v>
                </c:pt>
                <c:pt idx="305">
                  <c:v>11</c:v>
                </c:pt>
                <c:pt idx="306">
                  <c:v>10.199999999999999</c:v>
                </c:pt>
                <c:pt idx="307">
                  <c:v>8.4</c:v>
                </c:pt>
                <c:pt idx="308">
                  <c:v>7.9</c:v>
                </c:pt>
                <c:pt idx="309">
                  <c:v>6.9</c:v>
                </c:pt>
                <c:pt idx="310">
                  <c:v>6.7</c:v>
                </c:pt>
                <c:pt idx="311">
                  <c:v>6.7</c:v>
                </c:pt>
                <c:pt idx="312">
                  <c:v>6.3</c:v>
                </c:pt>
                <c:pt idx="313">
                  <c:v>6.2</c:v>
                </c:pt>
                <c:pt idx="314">
                  <c:v>6.1</c:v>
                </c:pt>
                <c:pt idx="315">
                  <c:v>6.1</c:v>
                </c:pt>
                <c:pt idx="316">
                  <c:v>5.8</c:v>
                </c:pt>
                <c:pt idx="317">
                  <c:v>5.9</c:v>
                </c:pt>
                <c:pt idx="318">
                  <c:v>5.4</c:v>
                </c:pt>
                <c:pt idx="319">
                  <c:v>5.2</c:v>
                </c:pt>
                <c:pt idx="320">
                  <c:v>4.8</c:v>
                </c:pt>
                <c:pt idx="321">
                  <c:v>4.5</c:v>
                </c:pt>
                <c:pt idx="322">
                  <c:v>4.2</c:v>
                </c:pt>
                <c:pt idx="323">
                  <c:v>3.9</c:v>
                </c:pt>
                <c:pt idx="324">
                  <c:v>4</c:v>
                </c:pt>
                <c:pt idx="325">
                  <c:v>3.8</c:v>
                </c:pt>
                <c:pt idx="326">
                  <c:v>3.6</c:v>
                </c:pt>
                <c:pt idx="327">
                  <c:v>3.6</c:v>
                </c:pt>
                <c:pt idx="328">
                  <c:v>3.6</c:v>
                </c:pt>
                <c:pt idx="329">
                  <c:v>3.6</c:v>
                </c:pt>
                <c:pt idx="330">
                  <c:v>3.5</c:v>
                </c:pt>
                <c:pt idx="331">
                  <c:v>3.7</c:v>
                </c:pt>
                <c:pt idx="332">
                  <c:v>3.5</c:v>
                </c:pt>
                <c:pt idx="333">
                  <c:v>3.7</c:v>
                </c:pt>
                <c:pt idx="334">
                  <c:v>3.6</c:v>
                </c:pt>
                <c:pt idx="335">
                  <c:v>3.5</c:v>
                </c:pt>
                <c:pt idx="336">
                  <c:v>3.4</c:v>
                </c:pt>
                <c:pt idx="337">
                  <c:v>3.6</c:v>
                </c:pt>
                <c:pt idx="338">
                  <c:v>3.5</c:v>
                </c:pt>
                <c:pt idx="339">
                  <c:v>3.4</c:v>
                </c:pt>
                <c:pt idx="340">
                  <c:v>3.7</c:v>
                </c:pt>
                <c:pt idx="341">
                  <c:v>3.6</c:v>
                </c:pt>
                <c:pt idx="342">
                  <c:v>3.5</c:v>
                </c:pt>
                <c:pt idx="343">
                  <c:v>3.8</c:v>
                </c:pt>
                <c:pt idx="344">
                  <c:v>3.8</c:v>
                </c:pt>
                <c:pt idx="345">
                  <c:v>3.8</c:v>
                </c:pt>
                <c:pt idx="346">
                  <c:v>3.7</c:v>
                </c:pt>
                <c:pt idx="347">
                  <c:v>3.7</c:v>
                </c:pt>
                <c:pt idx="348">
                  <c:v>3.7</c:v>
                </c:pt>
                <c:pt idx="349">
                  <c:v>3.9</c:v>
                </c:pt>
                <c:pt idx="350">
                  <c:v>3.8</c:v>
                </c:pt>
                <c:pt idx="351">
                  <c:v>3.9</c:v>
                </c:pt>
                <c:pt idx="352">
                  <c:v>4</c:v>
                </c:pt>
                <c:pt idx="353">
                  <c:v>4.0999999999999996</c:v>
                </c:pt>
                <c:pt idx="354">
                  <c:v>4.3</c:v>
                </c:pt>
                <c:pt idx="355">
                  <c:v>4.2</c:v>
                </c:pt>
                <c:pt idx="356">
                  <c:v>4.0999999999999996</c:v>
                </c:pt>
              </c:numCache>
            </c:numRef>
          </c:val>
          <c:extLst>
            <c:ext xmlns:c16="http://schemas.microsoft.com/office/drawing/2014/chart" uri="{C3380CC4-5D6E-409C-BE32-E72D297353CC}">
              <c16:uniqueId val="{00000001-7E6C-4587-ADA1-270C358A30B3}"/>
            </c:ext>
          </c:extLst>
        </c:ser>
        <c:dLbls>
          <c:showLegendKey val="0"/>
          <c:showVal val="0"/>
          <c:showCatName val="0"/>
          <c:showSerName val="0"/>
          <c:showPercent val="0"/>
          <c:showBubbleSize val="0"/>
        </c:dLbls>
        <c:axId val="237478056"/>
        <c:axId val="1"/>
      </c:areaChart>
      <c:lineChart>
        <c:grouping val="standard"/>
        <c:varyColors val="0"/>
        <c:ser>
          <c:idx val="4"/>
          <c:order val="3"/>
          <c:tx>
            <c:strRef>
              <c:f>Sheet1!$F$1</c:f>
              <c:strCache>
                <c:ptCount val="1"/>
                <c:pt idx="0">
                  <c:v>4.5% Full Employment Target (Left Axis)</c:v>
                </c:pt>
              </c:strCache>
            </c:strRef>
          </c:tx>
          <c:spPr>
            <a:ln w="45660">
              <a:solidFill>
                <a:srgbClr val="FF9900"/>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Sheet1!$F$2:$F$363</c:f>
              <c:numCache>
                <c:formatCode>General</c:formatCode>
                <c:ptCount val="362"/>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5.3</c:v>
                </c:pt>
                <c:pt idx="37">
                  <c:v>5.3</c:v>
                </c:pt>
                <c:pt idx="38">
                  <c:v>5.3</c:v>
                </c:pt>
                <c:pt idx="39">
                  <c:v>5.3</c:v>
                </c:pt>
                <c:pt idx="40">
                  <c:v>5.3</c:v>
                </c:pt>
                <c:pt idx="41">
                  <c:v>5.3</c:v>
                </c:pt>
                <c:pt idx="42">
                  <c:v>5.3</c:v>
                </c:pt>
                <c:pt idx="43">
                  <c:v>5.3</c:v>
                </c:pt>
                <c:pt idx="44">
                  <c:v>5.3</c:v>
                </c:pt>
                <c:pt idx="45">
                  <c:v>5.3</c:v>
                </c:pt>
                <c:pt idx="46">
                  <c:v>5.3</c:v>
                </c:pt>
                <c:pt idx="47">
                  <c:v>5.3</c:v>
                </c:pt>
                <c:pt idx="48">
                  <c:v>5.3</c:v>
                </c:pt>
                <c:pt idx="49">
                  <c:v>5.3</c:v>
                </c:pt>
                <c:pt idx="50">
                  <c:v>5.3</c:v>
                </c:pt>
                <c:pt idx="51">
                  <c:v>5.3</c:v>
                </c:pt>
                <c:pt idx="52">
                  <c:v>5.3</c:v>
                </c:pt>
                <c:pt idx="53">
                  <c:v>5.3</c:v>
                </c:pt>
                <c:pt idx="54">
                  <c:v>5.3</c:v>
                </c:pt>
                <c:pt idx="55">
                  <c:v>5.3</c:v>
                </c:pt>
                <c:pt idx="56">
                  <c:v>5.3</c:v>
                </c:pt>
                <c:pt idx="57">
                  <c:v>5.3</c:v>
                </c:pt>
                <c:pt idx="58">
                  <c:v>5.3</c:v>
                </c:pt>
                <c:pt idx="59">
                  <c:v>5.3</c:v>
                </c:pt>
                <c:pt idx="60">
                  <c:v>5.2</c:v>
                </c:pt>
                <c:pt idx="61">
                  <c:v>5.2</c:v>
                </c:pt>
                <c:pt idx="62">
                  <c:v>5.2</c:v>
                </c:pt>
                <c:pt idx="63">
                  <c:v>5.2</c:v>
                </c:pt>
                <c:pt idx="64">
                  <c:v>5.2</c:v>
                </c:pt>
                <c:pt idx="65">
                  <c:v>5.2</c:v>
                </c:pt>
                <c:pt idx="66">
                  <c:v>5.2</c:v>
                </c:pt>
                <c:pt idx="67">
                  <c:v>5.2</c:v>
                </c:pt>
                <c:pt idx="68">
                  <c:v>5.2</c:v>
                </c:pt>
                <c:pt idx="69">
                  <c:v>5.2</c:v>
                </c:pt>
                <c:pt idx="70">
                  <c:v>5.2</c:v>
                </c:pt>
                <c:pt idx="71">
                  <c:v>5.2</c:v>
                </c:pt>
                <c:pt idx="72">
                  <c:v>5.2</c:v>
                </c:pt>
                <c:pt idx="73">
                  <c:v>5.2</c:v>
                </c:pt>
                <c:pt idx="74">
                  <c:v>5.2</c:v>
                </c:pt>
                <c:pt idx="75">
                  <c:v>5.2</c:v>
                </c:pt>
                <c:pt idx="76">
                  <c:v>5.2</c:v>
                </c:pt>
                <c:pt idx="77">
                  <c:v>5.2</c:v>
                </c:pt>
                <c:pt idx="78">
                  <c:v>5.2</c:v>
                </c:pt>
                <c:pt idx="79">
                  <c:v>5.2</c:v>
                </c:pt>
                <c:pt idx="80">
                  <c:v>5.2</c:v>
                </c:pt>
                <c:pt idx="81">
                  <c:v>5.2</c:v>
                </c:pt>
                <c:pt idx="82">
                  <c:v>5.2</c:v>
                </c:pt>
                <c:pt idx="83">
                  <c:v>5.2</c:v>
                </c:pt>
                <c:pt idx="84">
                  <c:v>5.0999999999999996</c:v>
                </c:pt>
                <c:pt idx="85">
                  <c:v>5.0999999999999996</c:v>
                </c:pt>
                <c:pt idx="86">
                  <c:v>5.0999999999999996</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5.0999999999999996</c:v>
                </c:pt>
                <c:pt idx="107">
                  <c:v>5.0999999999999996</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4.9000000000000004</c:v>
                </c:pt>
                <c:pt idx="145">
                  <c:v>4.9000000000000004</c:v>
                </c:pt>
                <c:pt idx="146">
                  <c:v>4.9000000000000004</c:v>
                </c:pt>
                <c:pt idx="147">
                  <c:v>4.9000000000000004</c:v>
                </c:pt>
                <c:pt idx="148">
                  <c:v>4.9000000000000004</c:v>
                </c:pt>
                <c:pt idx="149">
                  <c:v>4.9000000000000004</c:v>
                </c:pt>
                <c:pt idx="150">
                  <c:v>4.9000000000000004</c:v>
                </c:pt>
                <c:pt idx="151">
                  <c:v>4.9000000000000004</c:v>
                </c:pt>
                <c:pt idx="152">
                  <c:v>4.9000000000000004</c:v>
                </c:pt>
                <c:pt idx="153">
                  <c:v>4.9000000000000004</c:v>
                </c:pt>
                <c:pt idx="154">
                  <c:v>4.9000000000000004</c:v>
                </c:pt>
                <c:pt idx="155">
                  <c:v>4.9000000000000004</c:v>
                </c:pt>
                <c:pt idx="156">
                  <c:v>4.9000000000000004</c:v>
                </c:pt>
                <c:pt idx="157">
                  <c:v>4.9000000000000004</c:v>
                </c:pt>
                <c:pt idx="158">
                  <c:v>4.9000000000000004</c:v>
                </c:pt>
                <c:pt idx="159">
                  <c:v>4.9000000000000004</c:v>
                </c:pt>
                <c:pt idx="160">
                  <c:v>4.9000000000000004</c:v>
                </c:pt>
                <c:pt idx="161">
                  <c:v>4.9000000000000004</c:v>
                </c:pt>
                <c:pt idx="162">
                  <c:v>4.9000000000000004</c:v>
                </c:pt>
                <c:pt idx="163">
                  <c:v>4.9000000000000004</c:v>
                </c:pt>
                <c:pt idx="164">
                  <c:v>4.9000000000000004</c:v>
                </c:pt>
                <c:pt idx="165">
                  <c:v>4.9000000000000004</c:v>
                </c:pt>
                <c:pt idx="166">
                  <c:v>4.9000000000000004</c:v>
                </c:pt>
                <c:pt idx="167">
                  <c:v>4.9000000000000004</c:v>
                </c:pt>
                <c:pt idx="168">
                  <c:v>4.9000000000000004</c:v>
                </c:pt>
                <c:pt idx="169">
                  <c:v>4.9000000000000004</c:v>
                </c:pt>
                <c:pt idx="170">
                  <c:v>4.9000000000000004</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4.9000000000000004</c:v>
                </c:pt>
                <c:pt idx="179">
                  <c:v>4.9000000000000004</c:v>
                </c:pt>
                <c:pt idx="180">
                  <c:v>5</c:v>
                </c:pt>
                <c:pt idx="181">
                  <c:v>5</c:v>
                </c:pt>
                <c:pt idx="182">
                  <c:v>5</c:v>
                </c:pt>
                <c:pt idx="183">
                  <c:v>5</c:v>
                </c:pt>
                <c:pt idx="184">
                  <c:v>5</c:v>
                </c:pt>
                <c:pt idx="185">
                  <c:v>5</c:v>
                </c:pt>
                <c:pt idx="186">
                  <c:v>5</c:v>
                </c:pt>
                <c:pt idx="187">
                  <c:v>5</c:v>
                </c:pt>
                <c:pt idx="188">
                  <c:v>5</c:v>
                </c:pt>
                <c:pt idx="189">
                  <c:v>5</c:v>
                </c:pt>
                <c:pt idx="190">
                  <c:v>5</c:v>
                </c:pt>
                <c:pt idx="191">
                  <c:v>5</c:v>
                </c:pt>
                <c:pt idx="192">
                  <c:v>5.0999999999999996</c:v>
                </c:pt>
                <c:pt idx="193">
                  <c:v>5.0999999999999996</c:v>
                </c:pt>
                <c:pt idx="194">
                  <c:v>5.0999999999999996</c:v>
                </c:pt>
                <c:pt idx="195">
                  <c:v>5.0999999999999996</c:v>
                </c:pt>
                <c:pt idx="196">
                  <c:v>5.0999999999999996</c:v>
                </c:pt>
                <c:pt idx="197">
                  <c:v>5.0999999999999996</c:v>
                </c:pt>
                <c:pt idx="198">
                  <c:v>5.0999999999999996</c:v>
                </c:pt>
                <c:pt idx="199">
                  <c:v>5.0999999999999996</c:v>
                </c:pt>
                <c:pt idx="200">
                  <c:v>5.0999999999999996</c:v>
                </c:pt>
                <c:pt idx="201">
                  <c:v>5.0999999999999996</c:v>
                </c:pt>
                <c:pt idx="202">
                  <c:v>5.0999999999999996</c:v>
                </c:pt>
                <c:pt idx="203">
                  <c:v>5.0999999999999996</c:v>
                </c:pt>
                <c:pt idx="204">
                  <c:v>5</c:v>
                </c:pt>
                <c:pt idx="205">
                  <c:v>5</c:v>
                </c:pt>
                <c:pt idx="206">
                  <c:v>5</c:v>
                </c:pt>
                <c:pt idx="207">
                  <c:v>5</c:v>
                </c:pt>
                <c:pt idx="208">
                  <c:v>5</c:v>
                </c:pt>
                <c:pt idx="209">
                  <c:v>5</c:v>
                </c:pt>
                <c:pt idx="210">
                  <c:v>5</c:v>
                </c:pt>
                <c:pt idx="211">
                  <c:v>5</c:v>
                </c:pt>
                <c:pt idx="212">
                  <c:v>5</c:v>
                </c:pt>
                <c:pt idx="213">
                  <c:v>5</c:v>
                </c:pt>
                <c:pt idx="214">
                  <c:v>5</c:v>
                </c:pt>
                <c:pt idx="215">
                  <c:v>5</c:v>
                </c:pt>
                <c:pt idx="216">
                  <c:v>4.9000000000000004</c:v>
                </c:pt>
                <c:pt idx="217">
                  <c:v>4.9000000000000004</c:v>
                </c:pt>
                <c:pt idx="218">
                  <c:v>4.9000000000000004</c:v>
                </c:pt>
                <c:pt idx="219">
                  <c:v>4.9000000000000004</c:v>
                </c:pt>
                <c:pt idx="220">
                  <c:v>4.9000000000000004</c:v>
                </c:pt>
                <c:pt idx="221">
                  <c:v>4.9000000000000004</c:v>
                </c:pt>
                <c:pt idx="222">
                  <c:v>4.9000000000000004</c:v>
                </c:pt>
                <c:pt idx="223">
                  <c:v>4.9000000000000004</c:v>
                </c:pt>
                <c:pt idx="224">
                  <c:v>4.9000000000000004</c:v>
                </c:pt>
                <c:pt idx="225">
                  <c:v>4.9000000000000004</c:v>
                </c:pt>
                <c:pt idx="226">
                  <c:v>4.9000000000000004</c:v>
                </c:pt>
                <c:pt idx="227">
                  <c:v>4.9000000000000004</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4.7</c:v>
                </c:pt>
                <c:pt idx="241">
                  <c:v>4.7</c:v>
                </c:pt>
                <c:pt idx="242">
                  <c:v>4.7</c:v>
                </c:pt>
                <c:pt idx="243">
                  <c:v>4.7</c:v>
                </c:pt>
                <c:pt idx="244">
                  <c:v>4.7</c:v>
                </c:pt>
                <c:pt idx="245">
                  <c:v>4.7</c:v>
                </c:pt>
                <c:pt idx="246">
                  <c:v>4.7</c:v>
                </c:pt>
                <c:pt idx="247">
                  <c:v>4.7</c:v>
                </c:pt>
                <c:pt idx="248">
                  <c:v>4.7</c:v>
                </c:pt>
                <c:pt idx="249">
                  <c:v>4.7</c:v>
                </c:pt>
                <c:pt idx="250">
                  <c:v>4.7</c:v>
                </c:pt>
                <c:pt idx="251">
                  <c:v>4.7</c:v>
                </c:pt>
                <c:pt idx="252">
                  <c:v>4.5999999999999996</c:v>
                </c:pt>
                <c:pt idx="253">
                  <c:v>4.5999999999999996</c:v>
                </c:pt>
                <c:pt idx="254">
                  <c:v>4.5999999999999996</c:v>
                </c:pt>
                <c:pt idx="255">
                  <c:v>4.5999999999999996</c:v>
                </c:pt>
                <c:pt idx="256">
                  <c:v>4.5999999999999996</c:v>
                </c:pt>
                <c:pt idx="257">
                  <c:v>4.5999999999999996</c:v>
                </c:pt>
                <c:pt idx="258">
                  <c:v>4.5999999999999996</c:v>
                </c:pt>
                <c:pt idx="259">
                  <c:v>4.5999999999999996</c:v>
                </c:pt>
                <c:pt idx="260">
                  <c:v>4.5999999999999996</c:v>
                </c:pt>
                <c:pt idx="261">
                  <c:v>4.5999999999999996</c:v>
                </c:pt>
                <c:pt idx="262">
                  <c:v>4.5999999999999996</c:v>
                </c:pt>
                <c:pt idx="263">
                  <c:v>4.5999999999999996</c:v>
                </c:pt>
                <c:pt idx="264">
                  <c:v>4.5999999999999996</c:v>
                </c:pt>
                <c:pt idx="265">
                  <c:v>4.5999999999999996</c:v>
                </c:pt>
                <c:pt idx="266">
                  <c:v>4.5999999999999996</c:v>
                </c:pt>
                <c:pt idx="267">
                  <c:v>4.5999999999999996</c:v>
                </c:pt>
                <c:pt idx="268">
                  <c:v>4.5999999999999996</c:v>
                </c:pt>
                <c:pt idx="269">
                  <c:v>4.5999999999999996</c:v>
                </c:pt>
                <c:pt idx="270">
                  <c:v>4.5999999999999996</c:v>
                </c:pt>
                <c:pt idx="271">
                  <c:v>4.5999999999999996</c:v>
                </c:pt>
                <c:pt idx="272">
                  <c:v>4.5999999999999996</c:v>
                </c:pt>
                <c:pt idx="273">
                  <c:v>4.5999999999999996</c:v>
                </c:pt>
                <c:pt idx="274">
                  <c:v>4.5999999999999996</c:v>
                </c:pt>
                <c:pt idx="275">
                  <c:v>4.5999999999999996</c:v>
                </c:pt>
                <c:pt idx="276">
                  <c:v>4.5999999999999996</c:v>
                </c:pt>
                <c:pt idx="277">
                  <c:v>4.5999999999999996</c:v>
                </c:pt>
                <c:pt idx="278">
                  <c:v>4.5999999999999996</c:v>
                </c:pt>
                <c:pt idx="279">
                  <c:v>4.5999999999999996</c:v>
                </c:pt>
                <c:pt idx="280">
                  <c:v>4.5999999999999996</c:v>
                </c:pt>
                <c:pt idx="281">
                  <c:v>4.5999999999999996</c:v>
                </c:pt>
                <c:pt idx="282">
                  <c:v>4.5999999999999996</c:v>
                </c:pt>
                <c:pt idx="283">
                  <c:v>4.5999999999999996</c:v>
                </c:pt>
                <c:pt idx="284">
                  <c:v>4.5999999999999996</c:v>
                </c:pt>
                <c:pt idx="285">
                  <c:v>4.5999999999999996</c:v>
                </c:pt>
                <c:pt idx="286">
                  <c:v>4.5999999999999996</c:v>
                </c:pt>
                <c:pt idx="287">
                  <c:v>4.5999999999999996</c:v>
                </c:pt>
                <c:pt idx="288">
                  <c:v>4.5999999999999996</c:v>
                </c:pt>
                <c:pt idx="289">
                  <c:v>4.5999999999999996</c:v>
                </c:pt>
                <c:pt idx="290">
                  <c:v>4.5999999999999996</c:v>
                </c:pt>
                <c:pt idx="291">
                  <c:v>4.5999999999999996</c:v>
                </c:pt>
                <c:pt idx="292">
                  <c:v>4.5999999999999996</c:v>
                </c:pt>
                <c:pt idx="293">
                  <c:v>4.5999999999999996</c:v>
                </c:pt>
                <c:pt idx="294">
                  <c:v>4.5999999999999996</c:v>
                </c:pt>
                <c:pt idx="295">
                  <c:v>4.5999999999999996</c:v>
                </c:pt>
                <c:pt idx="296">
                  <c:v>4.5999999999999996</c:v>
                </c:pt>
                <c:pt idx="297">
                  <c:v>4.5999999999999996</c:v>
                </c:pt>
                <c:pt idx="298">
                  <c:v>4.5999999999999996</c:v>
                </c:pt>
                <c:pt idx="299">
                  <c:v>4.5999999999999996</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4.5</c:v>
                </c:pt>
                <c:pt idx="315">
                  <c:v>4.5</c:v>
                </c:pt>
                <c:pt idx="316">
                  <c:v>4.5</c:v>
                </c:pt>
                <c:pt idx="317">
                  <c:v>4.5</c:v>
                </c:pt>
                <c:pt idx="318">
                  <c:v>4.5</c:v>
                </c:pt>
                <c:pt idx="319">
                  <c:v>4.5</c:v>
                </c:pt>
                <c:pt idx="320">
                  <c:v>4.5</c:v>
                </c:pt>
                <c:pt idx="321">
                  <c:v>4.5</c:v>
                </c:pt>
                <c:pt idx="322">
                  <c:v>4.5</c:v>
                </c:pt>
                <c:pt idx="323">
                  <c:v>4.5</c:v>
                </c:pt>
                <c:pt idx="324">
                  <c:v>4.5</c:v>
                </c:pt>
                <c:pt idx="325">
                  <c:v>4.5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4.5</c:v>
                </c:pt>
                <c:pt idx="349">
                  <c:v>4.5</c:v>
                </c:pt>
                <c:pt idx="350">
                  <c:v>4.5</c:v>
                </c:pt>
                <c:pt idx="351">
                  <c:v>4.5</c:v>
                </c:pt>
                <c:pt idx="352">
                  <c:v>4.5</c:v>
                </c:pt>
                <c:pt idx="353">
                  <c:v>4.5</c:v>
                </c:pt>
                <c:pt idx="354">
                  <c:v>4.5</c:v>
                </c:pt>
                <c:pt idx="355">
                  <c:v>4.5</c:v>
                </c:pt>
                <c:pt idx="356">
                  <c:v>4.5</c:v>
                </c:pt>
                <c:pt idx="357">
                  <c:v>4.5</c:v>
                </c:pt>
                <c:pt idx="358">
                  <c:v>4.5</c:v>
                </c:pt>
                <c:pt idx="359">
                  <c:v>4.5</c:v>
                </c:pt>
                <c:pt idx="360">
                  <c:v>4.5</c:v>
                </c:pt>
              </c:numCache>
            </c:numRef>
          </c:val>
          <c:smooth val="0"/>
          <c:extLst>
            <c:ext xmlns:c16="http://schemas.microsoft.com/office/drawing/2014/chart" uri="{C3380CC4-5D6E-409C-BE32-E72D297353CC}">
              <c16:uniqueId val="{00000003-7E6C-4587-ADA1-270C358A30B3}"/>
            </c:ext>
          </c:extLst>
        </c:ser>
        <c:dLbls>
          <c:showLegendKey val="0"/>
          <c:showVal val="0"/>
          <c:showCatName val="0"/>
          <c:showSerName val="0"/>
          <c:showPercent val="0"/>
          <c:showBubbleSize val="0"/>
        </c:dLbls>
        <c:marker val="1"/>
        <c:smooth val="0"/>
        <c:axId val="237478056"/>
        <c:axId val="1"/>
      </c:lineChart>
      <c:lineChart>
        <c:grouping val="standard"/>
        <c:varyColors val="0"/>
        <c:ser>
          <c:idx val="3"/>
          <c:order val="2"/>
          <c:tx>
            <c:strRef>
              <c:f>Sheet1!$E$1</c:f>
              <c:strCache>
                <c:ptCount val="1"/>
                <c:pt idx="0">
                  <c:v>Loan Delinquency Rate (Right Axis)</c:v>
                </c:pt>
              </c:strCache>
            </c:strRef>
          </c:tx>
          <c:spPr>
            <a:ln w="45660">
              <a:solidFill>
                <a:srgbClr val="0000FF"/>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Sheet1!$E$2:$E$363</c:f>
              <c:numCache>
                <c:formatCode>General</c:formatCode>
                <c:ptCount val="362"/>
                <c:pt idx="0">
                  <c:v>0.9</c:v>
                </c:pt>
                <c:pt idx="1">
                  <c:v>0.89</c:v>
                </c:pt>
                <c:pt idx="2">
                  <c:v>0.84</c:v>
                </c:pt>
                <c:pt idx="3">
                  <c:v>0.85</c:v>
                </c:pt>
                <c:pt idx="4">
                  <c:v>0.86</c:v>
                </c:pt>
                <c:pt idx="5">
                  <c:v>0.83</c:v>
                </c:pt>
                <c:pt idx="6">
                  <c:v>0.87</c:v>
                </c:pt>
                <c:pt idx="7">
                  <c:v>0.89</c:v>
                </c:pt>
                <c:pt idx="8">
                  <c:v>0.91</c:v>
                </c:pt>
                <c:pt idx="9">
                  <c:v>0.88</c:v>
                </c:pt>
                <c:pt idx="10">
                  <c:v>0.94</c:v>
                </c:pt>
                <c:pt idx="11">
                  <c:v>0.95</c:v>
                </c:pt>
                <c:pt idx="12">
                  <c:v>0.99</c:v>
                </c:pt>
                <c:pt idx="13">
                  <c:v>1</c:v>
                </c:pt>
                <c:pt idx="14">
                  <c:v>0.97</c:v>
                </c:pt>
                <c:pt idx="15">
                  <c:v>0.94</c:v>
                </c:pt>
                <c:pt idx="16">
                  <c:v>0.94</c:v>
                </c:pt>
                <c:pt idx="17">
                  <c:v>0.91</c:v>
                </c:pt>
                <c:pt idx="18">
                  <c:v>0.94</c:v>
                </c:pt>
                <c:pt idx="19">
                  <c:v>0.92</c:v>
                </c:pt>
                <c:pt idx="20">
                  <c:v>0.92</c:v>
                </c:pt>
                <c:pt idx="21">
                  <c:v>0.91</c:v>
                </c:pt>
                <c:pt idx="22">
                  <c:v>0.94</c:v>
                </c:pt>
                <c:pt idx="23">
                  <c:v>0.94</c:v>
                </c:pt>
                <c:pt idx="24">
                  <c:v>0.94</c:v>
                </c:pt>
                <c:pt idx="25">
                  <c:v>0.95</c:v>
                </c:pt>
                <c:pt idx="26">
                  <c:v>0.96</c:v>
                </c:pt>
                <c:pt idx="27">
                  <c:v>0.95</c:v>
                </c:pt>
                <c:pt idx="28">
                  <c:v>0.95</c:v>
                </c:pt>
                <c:pt idx="29">
                  <c:v>0.93</c:v>
                </c:pt>
                <c:pt idx="30">
                  <c:v>0.92</c:v>
                </c:pt>
                <c:pt idx="31">
                  <c:v>0.92</c:v>
                </c:pt>
                <c:pt idx="32">
                  <c:v>0.91</c:v>
                </c:pt>
                <c:pt idx="33">
                  <c:v>0.9</c:v>
                </c:pt>
                <c:pt idx="34">
                  <c:v>1.05</c:v>
                </c:pt>
                <c:pt idx="35">
                  <c:v>1.01</c:v>
                </c:pt>
                <c:pt idx="36">
                  <c:v>1.04</c:v>
                </c:pt>
                <c:pt idx="37">
                  <c:v>1.04</c:v>
                </c:pt>
                <c:pt idx="38">
                  <c:v>0.98</c:v>
                </c:pt>
                <c:pt idx="39">
                  <c:v>0.94</c:v>
                </c:pt>
                <c:pt idx="40">
                  <c:v>0.93</c:v>
                </c:pt>
                <c:pt idx="41">
                  <c:v>0.88</c:v>
                </c:pt>
                <c:pt idx="42">
                  <c:v>0.88</c:v>
                </c:pt>
                <c:pt idx="43">
                  <c:v>0.9</c:v>
                </c:pt>
                <c:pt idx="44">
                  <c:v>0.88</c:v>
                </c:pt>
                <c:pt idx="45">
                  <c:v>0.9</c:v>
                </c:pt>
                <c:pt idx="46">
                  <c:v>0.9</c:v>
                </c:pt>
                <c:pt idx="47">
                  <c:v>0.88</c:v>
                </c:pt>
                <c:pt idx="48">
                  <c:v>0.89</c:v>
                </c:pt>
                <c:pt idx="49">
                  <c:v>0.86</c:v>
                </c:pt>
                <c:pt idx="50">
                  <c:v>0.79</c:v>
                </c:pt>
                <c:pt idx="51">
                  <c:v>0.76</c:v>
                </c:pt>
                <c:pt idx="52">
                  <c:v>0.76</c:v>
                </c:pt>
                <c:pt idx="53">
                  <c:v>0.76</c:v>
                </c:pt>
                <c:pt idx="54">
                  <c:v>0.79</c:v>
                </c:pt>
                <c:pt idx="55">
                  <c:v>0.76</c:v>
                </c:pt>
                <c:pt idx="56">
                  <c:v>0.74</c:v>
                </c:pt>
                <c:pt idx="57">
                  <c:v>0.75</c:v>
                </c:pt>
                <c:pt idx="58">
                  <c:v>0.79</c:v>
                </c:pt>
                <c:pt idx="59">
                  <c:v>0.75</c:v>
                </c:pt>
                <c:pt idx="60">
                  <c:v>0.78</c:v>
                </c:pt>
                <c:pt idx="61">
                  <c:v>0.74</c:v>
                </c:pt>
                <c:pt idx="62">
                  <c:v>0.7</c:v>
                </c:pt>
                <c:pt idx="63">
                  <c:v>0.7</c:v>
                </c:pt>
                <c:pt idx="64">
                  <c:v>0.67</c:v>
                </c:pt>
                <c:pt idx="65">
                  <c:v>0.66</c:v>
                </c:pt>
                <c:pt idx="66">
                  <c:v>0.67</c:v>
                </c:pt>
                <c:pt idx="67">
                  <c:v>0.68</c:v>
                </c:pt>
                <c:pt idx="68">
                  <c:v>0.67</c:v>
                </c:pt>
                <c:pt idx="69">
                  <c:v>0.67</c:v>
                </c:pt>
                <c:pt idx="70">
                  <c:v>0.71</c:v>
                </c:pt>
                <c:pt idx="71">
                  <c:v>0.74</c:v>
                </c:pt>
                <c:pt idx="72">
                  <c:v>0.73</c:v>
                </c:pt>
                <c:pt idx="73">
                  <c:v>0.73</c:v>
                </c:pt>
                <c:pt idx="74">
                  <c:v>0.7</c:v>
                </c:pt>
                <c:pt idx="75">
                  <c:v>0.73</c:v>
                </c:pt>
                <c:pt idx="76">
                  <c:v>0.71</c:v>
                </c:pt>
                <c:pt idx="77">
                  <c:v>0.71</c:v>
                </c:pt>
                <c:pt idx="78">
                  <c:v>0.73</c:v>
                </c:pt>
                <c:pt idx="79">
                  <c:v>0.71</c:v>
                </c:pt>
                <c:pt idx="80">
                  <c:v>0.74</c:v>
                </c:pt>
                <c:pt idx="81">
                  <c:v>0.76</c:v>
                </c:pt>
                <c:pt idx="82">
                  <c:v>0.79</c:v>
                </c:pt>
                <c:pt idx="83">
                  <c:v>0.82</c:v>
                </c:pt>
                <c:pt idx="84">
                  <c:v>0.85</c:v>
                </c:pt>
                <c:pt idx="85">
                  <c:v>0.79</c:v>
                </c:pt>
                <c:pt idx="86">
                  <c:v>0.76</c:v>
                </c:pt>
                <c:pt idx="87">
                  <c:v>0.76</c:v>
                </c:pt>
                <c:pt idx="88">
                  <c:v>0.74</c:v>
                </c:pt>
                <c:pt idx="89">
                  <c:v>0.72</c:v>
                </c:pt>
                <c:pt idx="90">
                  <c:v>0.72</c:v>
                </c:pt>
                <c:pt idx="91">
                  <c:v>0.73</c:v>
                </c:pt>
                <c:pt idx="92">
                  <c:v>0.75</c:v>
                </c:pt>
                <c:pt idx="93">
                  <c:v>0.74</c:v>
                </c:pt>
                <c:pt idx="94">
                  <c:v>0.77</c:v>
                </c:pt>
                <c:pt idx="95">
                  <c:v>0.8</c:v>
                </c:pt>
                <c:pt idx="96">
                  <c:v>0.85</c:v>
                </c:pt>
                <c:pt idx="97">
                  <c:v>0.82</c:v>
                </c:pt>
                <c:pt idx="98">
                  <c:v>0.78</c:v>
                </c:pt>
                <c:pt idx="99">
                  <c:v>0.76</c:v>
                </c:pt>
                <c:pt idx="100">
                  <c:v>0.76</c:v>
                </c:pt>
                <c:pt idx="101">
                  <c:v>0.73</c:v>
                </c:pt>
                <c:pt idx="102">
                  <c:v>0.75</c:v>
                </c:pt>
                <c:pt idx="103">
                  <c:v>0.77</c:v>
                </c:pt>
                <c:pt idx="104">
                  <c:v>0.75</c:v>
                </c:pt>
                <c:pt idx="105">
                  <c:v>0.75</c:v>
                </c:pt>
                <c:pt idx="106">
                  <c:v>0.76</c:v>
                </c:pt>
                <c:pt idx="107">
                  <c:v>0.76</c:v>
                </c:pt>
                <c:pt idx="108">
                  <c:v>0.81</c:v>
                </c:pt>
                <c:pt idx="109">
                  <c:v>0.78</c:v>
                </c:pt>
                <c:pt idx="110">
                  <c:v>0.72</c:v>
                </c:pt>
                <c:pt idx="111">
                  <c:v>0.7</c:v>
                </c:pt>
                <c:pt idx="112">
                  <c:v>0.69</c:v>
                </c:pt>
                <c:pt idx="113">
                  <c:v>0.66</c:v>
                </c:pt>
                <c:pt idx="114">
                  <c:v>0.68</c:v>
                </c:pt>
                <c:pt idx="115">
                  <c:v>0.68</c:v>
                </c:pt>
                <c:pt idx="116">
                  <c:v>0.7</c:v>
                </c:pt>
                <c:pt idx="117">
                  <c:v>0.71</c:v>
                </c:pt>
                <c:pt idx="118">
                  <c:v>0.73</c:v>
                </c:pt>
                <c:pt idx="119">
                  <c:v>0.72</c:v>
                </c:pt>
                <c:pt idx="120">
                  <c:v>0.75</c:v>
                </c:pt>
                <c:pt idx="121">
                  <c:v>0.7</c:v>
                </c:pt>
                <c:pt idx="122">
                  <c:v>0.66</c:v>
                </c:pt>
                <c:pt idx="123">
                  <c:v>0.67</c:v>
                </c:pt>
                <c:pt idx="124">
                  <c:v>0.65</c:v>
                </c:pt>
                <c:pt idx="125">
                  <c:v>0.64</c:v>
                </c:pt>
                <c:pt idx="126">
                  <c:v>0.69</c:v>
                </c:pt>
                <c:pt idx="127">
                  <c:v>0.69</c:v>
                </c:pt>
                <c:pt idx="128">
                  <c:v>0.67</c:v>
                </c:pt>
                <c:pt idx="129">
                  <c:v>0.7</c:v>
                </c:pt>
                <c:pt idx="130">
                  <c:v>0.73</c:v>
                </c:pt>
                <c:pt idx="131">
                  <c:v>0.73</c:v>
                </c:pt>
                <c:pt idx="132">
                  <c:v>0.71</c:v>
                </c:pt>
                <c:pt idx="133">
                  <c:v>0.65</c:v>
                </c:pt>
                <c:pt idx="134">
                  <c:v>0.59</c:v>
                </c:pt>
                <c:pt idx="135">
                  <c:v>0.53</c:v>
                </c:pt>
                <c:pt idx="136">
                  <c:v>0.6</c:v>
                </c:pt>
                <c:pt idx="137">
                  <c:v>0.57999999999999996</c:v>
                </c:pt>
                <c:pt idx="138">
                  <c:v>0.61</c:v>
                </c:pt>
                <c:pt idx="139">
                  <c:v>0.66</c:v>
                </c:pt>
                <c:pt idx="140">
                  <c:v>0.68</c:v>
                </c:pt>
                <c:pt idx="141">
                  <c:v>0.56999999999999995</c:v>
                </c:pt>
                <c:pt idx="142">
                  <c:v>0.62</c:v>
                </c:pt>
                <c:pt idx="143">
                  <c:v>0.68</c:v>
                </c:pt>
                <c:pt idx="144">
                  <c:v>0.72</c:v>
                </c:pt>
                <c:pt idx="145">
                  <c:v>0.66</c:v>
                </c:pt>
                <c:pt idx="146">
                  <c:v>0.64</c:v>
                </c:pt>
                <c:pt idx="147">
                  <c:v>0.67</c:v>
                </c:pt>
                <c:pt idx="148">
                  <c:v>0.68</c:v>
                </c:pt>
                <c:pt idx="149">
                  <c:v>0.69</c:v>
                </c:pt>
                <c:pt idx="150">
                  <c:v>0.71</c:v>
                </c:pt>
                <c:pt idx="151">
                  <c:v>0.73</c:v>
                </c:pt>
                <c:pt idx="152">
                  <c:v>0.79</c:v>
                </c:pt>
                <c:pt idx="153">
                  <c:v>0.82</c:v>
                </c:pt>
                <c:pt idx="154">
                  <c:v>0.87</c:v>
                </c:pt>
                <c:pt idx="155">
                  <c:v>0.93</c:v>
                </c:pt>
                <c:pt idx="156">
                  <c:v>0.96</c:v>
                </c:pt>
                <c:pt idx="157">
                  <c:v>0.95</c:v>
                </c:pt>
                <c:pt idx="158">
                  <c:v>0.96</c:v>
                </c:pt>
                <c:pt idx="159">
                  <c:v>0.96</c:v>
                </c:pt>
                <c:pt idx="160">
                  <c:v>0.97</c:v>
                </c:pt>
                <c:pt idx="161">
                  <c:v>0.97</c:v>
                </c:pt>
                <c:pt idx="162">
                  <c:v>0.95</c:v>
                </c:pt>
                <c:pt idx="163">
                  <c:v>1.03</c:v>
                </c:pt>
                <c:pt idx="164">
                  <c:v>1.0900000000000001</c:v>
                </c:pt>
                <c:pt idx="165">
                  <c:v>1.1399999999999999</c:v>
                </c:pt>
                <c:pt idx="166">
                  <c:v>1.32</c:v>
                </c:pt>
                <c:pt idx="167">
                  <c:v>1.37</c:v>
                </c:pt>
                <c:pt idx="168">
                  <c:v>1.44</c:v>
                </c:pt>
                <c:pt idx="169">
                  <c:v>1.41</c:v>
                </c:pt>
                <c:pt idx="170">
                  <c:v>1.44</c:v>
                </c:pt>
                <c:pt idx="171">
                  <c:v>1.51</c:v>
                </c:pt>
                <c:pt idx="172">
                  <c:v>1.57</c:v>
                </c:pt>
                <c:pt idx="173">
                  <c:v>1.58</c:v>
                </c:pt>
                <c:pt idx="174">
                  <c:v>1.65</c:v>
                </c:pt>
                <c:pt idx="175">
                  <c:v>1.64</c:v>
                </c:pt>
                <c:pt idx="176">
                  <c:v>1.69</c:v>
                </c:pt>
                <c:pt idx="177">
                  <c:v>1.73</c:v>
                </c:pt>
                <c:pt idx="178">
                  <c:v>1.78</c:v>
                </c:pt>
                <c:pt idx="179">
                  <c:v>1.82</c:v>
                </c:pt>
                <c:pt idx="180">
                  <c:v>1.8740000000000001</c:v>
                </c:pt>
                <c:pt idx="181">
                  <c:v>1.8779999999999999</c:v>
                </c:pt>
                <c:pt idx="182">
                  <c:v>1.835</c:v>
                </c:pt>
                <c:pt idx="183">
                  <c:v>1.8320000000000001</c:v>
                </c:pt>
                <c:pt idx="184">
                  <c:v>1.82</c:v>
                </c:pt>
                <c:pt idx="185">
                  <c:v>1.74</c:v>
                </c:pt>
                <c:pt idx="186">
                  <c:v>1.78</c:v>
                </c:pt>
                <c:pt idx="187">
                  <c:v>1.78</c:v>
                </c:pt>
                <c:pt idx="188">
                  <c:v>1.75</c:v>
                </c:pt>
                <c:pt idx="189">
                  <c:v>1.76</c:v>
                </c:pt>
                <c:pt idx="190">
                  <c:v>1.76</c:v>
                </c:pt>
                <c:pt idx="191">
                  <c:v>1.75</c:v>
                </c:pt>
                <c:pt idx="192">
                  <c:v>1.77</c:v>
                </c:pt>
                <c:pt idx="193">
                  <c:v>1.71</c:v>
                </c:pt>
                <c:pt idx="194">
                  <c:v>1.625</c:v>
                </c:pt>
                <c:pt idx="195">
                  <c:v>1.64</c:v>
                </c:pt>
                <c:pt idx="196">
                  <c:v>1.61</c:v>
                </c:pt>
                <c:pt idx="197">
                  <c:v>1.58</c:v>
                </c:pt>
                <c:pt idx="198">
                  <c:v>1.58</c:v>
                </c:pt>
                <c:pt idx="199">
                  <c:v>1.57</c:v>
                </c:pt>
                <c:pt idx="200">
                  <c:v>1.59</c:v>
                </c:pt>
                <c:pt idx="201">
                  <c:v>1.58</c:v>
                </c:pt>
                <c:pt idx="202">
                  <c:v>1.6</c:v>
                </c:pt>
                <c:pt idx="203">
                  <c:v>1.6</c:v>
                </c:pt>
                <c:pt idx="204">
                  <c:v>1.59</c:v>
                </c:pt>
                <c:pt idx="205">
                  <c:v>1.49</c:v>
                </c:pt>
                <c:pt idx="206">
                  <c:v>1.44</c:v>
                </c:pt>
                <c:pt idx="207">
                  <c:v>1.37</c:v>
                </c:pt>
                <c:pt idx="208">
                  <c:v>1.29</c:v>
                </c:pt>
                <c:pt idx="209">
                  <c:v>1.2</c:v>
                </c:pt>
                <c:pt idx="210">
                  <c:v>1.18</c:v>
                </c:pt>
                <c:pt idx="211">
                  <c:v>1.18</c:v>
                </c:pt>
                <c:pt idx="212">
                  <c:v>1.17</c:v>
                </c:pt>
                <c:pt idx="213">
                  <c:v>1.1299999999999999</c:v>
                </c:pt>
                <c:pt idx="214">
                  <c:v>1.1399999999999999</c:v>
                </c:pt>
                <c:pt idx="215">
                  <c:v>1.1499999999999999</c:v>
                </c:pt>
                <c:pt idx="216">
                  <c:v>1.1200000000000001</c:v>
                </c:pt>
                <c:pt idx="217">
                  <c:v>1.08</c:v>
                </c:pt>
                <c:pt idx="218">
                  <c:v>1.01</c:v>
                </c:pt>
                <c:pt idx="219">
                  <c:v>1</c:v>
                </c:pt>
                <c:pt idx="220">
                  <c:v>1</c:v>
                </c:pt>
                <c:pt idx="221">
                  <c:v>1.03</c:v>
                </c:pt>
                <c:pt idx="222">
                  <c:v>1.02</c:v>
                </c:pt>
                <c:pt idx="223">
                  <c:v>1.02</c:v>
                </c:pt>
                <c:pt idx="224">
                  <c:v>1.01</c:v>
                </c:pt>
                <c:pt idx="225">
                  <c:v>1.01</c:v>
                </c:pt>
                <c:pt idx="226">
                  <c:v>1.03</c:v>
                </c:pt>
                <c:pt idx="227">
                  <c:v>1.01</c:v>
                </c:pt>
                <c:pt idx="228" formatCode="0.00">
                  <c:v>0.95752241900000001</c:v>
                </c:pt>
                <c:pt idx="229" formatCode="0.00">
                  <c:v>0.88558968800000004</c:v>
                </c:pt>
                <c:pt idx="230" formatCode="0.00">
                  <c:v>0.80940000000000001</c:v>
                </c:pt>
                <c:pt idx="231" formatCode="0.00">
                  <c:v>0.83570119600000004</c:v>
                </c:pt>
                <c:pt idx="232" formatCode="0.00">
                  <c:v>0.84886367200000001</c:v>
                </c:pt>
                <c:pt idx="233" formatCode="0.00">
                  <c:v>0.85170000000000001</c:v>
                </c:pt>
                <c:pt idx="234" formatCode="0.00">
                  <c:v>0.82546146600000003</c:v>
                </c:pt>
                <c:pt idx="235" formatCode="0.00">
                  <c:v>0.84141217400000001</c:v>
                </c:pt>
                <c:pt idx="236" formatCode="0.00">
                  <c:v>0.85150000000000003</c:v>
                </c:pt>
                <c:pt idx="237" formatCode="0.00">
                  <c:v>0.83192241899999997</c:v>
                </c:pt>
                <c:pt idx="238" formatCode="0.00">
                  <c:v>0.85572132199999995</c:v>
                </c:pt>
                <c:pt idx="239" formatCode="0.00">
                  <c:v>0.84789999999999999</c:v>
                </c:pt>
                <c:pt idx="240" formatCode="0.000">
                  <c:v>0.83413711599999996</c:v>
                </c:pt>
                <c:pt idx="241" formatCode="0.000">
                  <c:v>0.73824346100000005</c:v>
                </c:pt>
                <c:pt idx="242" formatCode="0.000">
                  <c:v>0.68289999999999995</c:v>
                </c:pt>
                <c:pt idx="243" formatCode="0.000">
                  <c:v>0.72794519099999999</c:v>
                </c:pt>
                <c:pt idx="244" formatCode="0.000">
                  <c:v>0.73703137299999999</c:v>
                </c:pt>
                <c:pt idx="245" formatCode="0.000">
                  <c:v>0.73950000000000005</c:v>
                </c:pt>
                <c:pt idx="246" formatCode="0.000">
                  <c:v>0.75681181799999997</c:v>
                </c:pt>
                <c:pt idx="247" formatCode="0.000">
                  <c:v>0.77878719100000005</c:v>
                </c:pt>
                <c:pt idx="248" formatCode="0.000">
                  <c:v>0.77600000000000002</c:v>
                </c:pt>
                <c:pt idx="249" formatCode="0.000">
                  <c:v>0.79005914099999996</c:v>
                </c:pt>
                <c:pt idx="250">
                  <c:v>0.82039853200000001</c:v>
                </c:pt>
                <c:pt idx="251">
                  <c:v>0.80920000000000003</c:v>
                </c:pt>
                <c:pt idx="252">
                  <c:v>0.81616904300000004</c:v>
                </c:pt>
                <c:pt idx="253">
                  <c:v>0.76391021299999995</c:v>
                </c:pt>
                <c:pt idx="254">
                  <c:v>0.7056</c:v>
                </c:pt>
                <c:pt idx="255">
                  <c:v>0.72781991300000004</c:v>
                </c:pt>
                <c:pt idx="256">
                  <c:v>0.72813539900000002</c:v>
                </c:pt>
                <c:pt idx="257">
                  <c:v>0.74539999999999995</c:v>
                </c:pt>
                <c:pt idx="258">
                  <c:v>0.77369458099999999</c:v>
                </c:pt>
                <c:pt idx="259">
                  <c:v>0.773579197</c:v>
                </c:pt>
                <c:pt idx="260">
                  <c:v>0.76910000000000001</c:v>
                </c:pt>
                <c:pt idx="261">
                  <c:v>0.79662138400000004</c:v>
                </c:pt>
                <c:pt idx="262">
                  <c:v>0.82193047100000005</c:v>
                </c:pt>
                <c:pt idx="263">
                  <c:v>0.82679999999999998</c:v>
                </c:pt>
                <c:pt idx="264">
                  <c:v>0.82541704199999999</c:v>
                </c:pt>
                <c:pt idx="265">
                  <c:v>0.74984378399999996</c:v>
                </c:pt>
                <c:pt idx="266">
                  <c:v>0.68359999999999999</c:v>
                </c:pt>
                <c:pt idx="267">
                  <c:v>0.73887833000000003</c:v>
                </c:pt>
                <c:pt idx="268">
                  <c:v>0.74021650900000002</c:v>
                </c:pt>
                <c:pt idx="269">
                  <c:v>0.74529999999999996</c:v>
                </c:pt>
                <c:pt idx="270">
                  <c:v>0.75546914700000001</c:v>
                </c:pt>
                <c:pt idx="271">
                  <c:v>0.76993381400000005</c:v>
                </c:pt>
                <c:pt idx="272">
                  <c:v>0.78420000000000001</c:v>
                </c:pt>
                <c:pt idx="273">
                  <c:v>0.81126667200000002</c:v>
                </c:pt>
                <c:pt idx="274">
                  <c:v>0.85357313800000001</c:v>
                </c:pt>
                <c:pt idx="275">
                  <c:v>0.88100000000000001</c:v>
                </c:pt>
                <c:pt idx="276">
                  <c:v>0.80999660399999995</c:v>
                </c:pt>
                <c:pt idx="277">
                  <c:v>0.72085289299999999</c:v>
                </c:pt>
                <c:pt idx="278">
                  <c:v>0.65329999999999999</c:v>
                </c:pt>
                <c:pt idx="279">
                  <c:v>0.655341642</c:v>
                </c:pt>
                <c:pt idx="280">
                  <c:v>0.64222913000000004</c:v>
                </c:pt>
                <c:pt idx="281">
                  <c:v>0.66859999999999997</c:v>
                </c:pt>
                <c:pt idx="282">
                  <c:v>0.66597187999999996</c:v>
                </c:pt>
                <c:pt idx="283">
                  <c:v>0.67179765199999997</c:v>
                </c:pt>
                <c:pt idx="284">
                  <c:v>0.67120000000000002</c:v>
                </c:pt>
                <c:pt idx="285">
                  <c:v>0.67385524699999999</c:v>
                </c:pt>
                <c:pt idx="286">
                  <c:v>0.69816593500000002</c:v>
                </c:pt>
                <c:pt idx="287">
                  <c:v>0.70940000000000003</c:v>
                </c:pt>
                <c:pt idx="288">
                  <c:v>0.660006969</c:v>
                </c:pt>
                <c:pt idx="289">
                  <c:v>0.62152257499999997</c:v>
                </c:pt>
                <c:pt idx="290">
                  <c:v>0.57620000000000005</c:v>
                </c:pt>
                <c:pt idx="291">
                  <c:v>0.59687040700000005</c:v>
                </c:pt>
                <c:pt idx="292">
                  <c:v>0.59929990499999997</c:v>
                </c:pt>
                <c:pt idx="293">
                  <c:v>0.63090000000000002</c:v>
                </c:pt>
                <c:pt idx="294">
                  <c:v>0.64467335800000003</c:v>
                </c:pt>
                <c:pt idx="295">
                  <c:v>0.660022946</c:v>
                </c:pt>
                <c:pt idx="296">
                  <c:v>0.66510000000000002</c:v>
                </c:pt>
                <c:pt idx="297">
                  <c:v>0.67460815299999999</c:v>
                </c:pt>
                <c:pt idx="298">
                  <c:v>0.70243925500000004</c:v>
                </c:pt>
                <c:pt idx="299">
                  <c:v>0.7</c:v>
                </c:pt>
                <c:pt idx="300">
                  <c:v>0.698002173</c:v>
                </c:pt>
                <c:pt idx="301">
                  <c:v>0.640377945</c:v>
                </c:pt>
                <c:pt idx="302">
                  <c:v>0.62849999999999995</c:v>
                </c:pt>
                <c:pt idx="303">
                  <c:v>0.67315355300000002</c:v>
                </c:pt>
                <c:pt idx="304">
                  <c:v>0.65694641300000001</c:v>
                </c:pt>
                <c:pt idx="305">
                  <c:v>0.57420000000000004</c:v>
                </c:pt>
                <c:pt idx="306">
                  <c:v>0.540955509</c:v>
                </c:pt>
                <c:pt idx="307">
                  <c:v>0.55263472199999997</c:v>
                </c:pt>
                <c:pt idx="308">
                  <c:v>0.54</c:v>
                </c:pt>
                <c:pt idx="309">
                  <c:v>0.54932815999999995</c:v>
                </c:pt>
                <c:pt idx="310">
                  <c:v>0.58001505900000006</c:v>
                </c:pt>
                <c:pt idx="311">
                  <c:v>0.59450000000000003</c:v>
                </c:pt>
                <c:pt idx="312">
                  <c:v>0.58722505999999997</c:v>
                </c:pt>
                <c:pt idx="313">
                  <c:v>0.52352876299999995</c:v>
                </c:pt>
                <c:pt idx="314">
                  <c:v>0.45469999999999999</c:v>
                </c:pt>
                <c:pt idx="315">
                  <c:v>0.47446389300000003</c:v>
                </c:pt>
                <c:pt idx="316">
                  <c:v>0.467387836</c:v>
                </c:pt>
                <c:pt idx="317">
                  <c:v>0.45150000000000001</c:v>
                </c:pt>
                <c:pt idx="318">
                  <c:v>0.45534964900000002</c:v>
                </c:pt>
                <c:pt idx="319">
                  <c:v>0.45178478599999999</c:v>
                </c:pt>
                <c:pt idx="320">
                  <c:v>0.45639999999999997</c:v>
                </c:pt>
                <c:pt idx="321">
                  <c:v>0.46979954699999998</c:v>
                </c:pt>
                <c:pt idx="322">
                  <c:v>0.47126854600000001</c:v>
                </c:pt>
                <c:pt idx="323">
                  <c:v>0.48459999999999998</c:v>
                </c:pt>
                <c:pt idx="324">
                  <c:v>0.49444210599999999</c:v>
                </c:pt>
                <c:pt idx="325">
                  <c:v>0.46127572500000003</c:v>
                </c:pt>
                <c:pt idx="326">
                  <c:v>0.41830000000000001</c:v>
                </c:pt>
                <c:pt idx="327">
                  <c:v>0.44325680299999998</c:v>
                </c:pt>
                <c:pt idx="328">
                  <c:v>0.45810816100000001</c:v>
                </c:pt>
                <c:pt idx="329">
                  <c:v>0.47899999999999998</c:v>
                </c:pt>
                <c:pt idx="330">
                  <c:v>0.50959958599999999</c:v>
                </c:pt>
                <c:pt idx="331">
                  <c:v>0.51514890700000004</c:v>
                </c:pt>
                <c:pt idx="332">
                  <c:v>0.52800000000000002</c:v>
                </c:pt>
                <c:pt idx="333">
                  <c:v>0.56089580299999997</c:v>
                </c:pt>
                <c:pt idx="334">
                  <c:v>0.61614067400000005</c:v>
                </c:pt>
                <c:pt idx="335">
                  <c:v>0.61170000000000002</c:v>
                </c:pt>
                <c:pt idx="336">
                  <c:v>0.666806538</c:v>
                </c:pt>
                <c:pt idx="337">
                  <c:v>0.58177326200000001</c:v>
                </c:pt>
                <c:pt idx="338">
                  <c:v>0.52310000000000001</c:v>
                </c:pt>
                <c:pt idx="339">
                  <c:v>0.59459109600000004</c:v>
                </c:pt>
                <c:pt idx="340">
                  <c:v>0.60804619999999998</c:v>
                </c:pt>
                <c:pt idx="341">
                  <c:v>0.62570000000000003</c:v>
                </c:pt>
                <c:pt idx="342">
                  <c:v>0.67207819099999999</c:v>
                </c:pt>
                <c:pt idx="343">
                  <c:v>0.69718939899999999</c:v>
                </c:pt>
                <c:pt idx="344">
                  <c:v>0.71619999999999995</c:v>
                </c:pt>
                <c:pt idx="345">
                  <c:v>0.733274486</c:v>
                </c:pt>
                <c:pt idx="346">
                  <c:v>0.77421106900000003</c:v>
                </c:pt>
                <c:pt idx="347">
                  <c:v>0.78324023300000001</c:v>
                </c:pt>
                <c:pt idx="348">
                  <c:v>0.86241293299999999</c:v>
                </c:pt>
                <c:pt idx="349">
                  <c:v>0.80888994800000003</c:v>
                </c:pt>
                <c:pt idx="350">
                  <c:v>0.77290000000000003</c:v>
                </c:pt>
                <c:pt idx="351">
                  <c:v>0.84019133400000001</c:v>
                </c:pt>
                <c:pt idx="352">
                  <c:v>0.84312387600000005</c:v>
                </c:pt>
                <c:pt idx="353">
                  <c:v>0.87021811800000004</c:v>
                </c:pt>
                <c:pt idx="354">
                  <c:v>0.86</c:v>
                </c:pt>
              </c:numCache>
            </c:numRef>
          </c:val>
          <c:smooth val="0"/>
          <c:extLst>
            <c:ext xmlns:c16="http://schemas.microsoft.com/office/drawing/2014/chart" uri="{C3380CC4-5D6E-409C-BE32-E72D297353CC}">
              <c16:uniqueId val="{00000002-7E6C-4587-ADA1-270C358A30B3}"/>
            </c:ext>
          </c:extLst>
        </c:ser>
        <c:dLbls>
          <c:showLegendKey val="0"/>
          <c:showVal val="0"/>
          <c:showCatName val="0"/>
          <c:showSerName val="0"/>
          <c:showPercent val="0"/>
          <c:showBubbleSize val="0"/>
        </c:dLbls>
        <c:marker val="1"/>
        <c:smooth val="0"/>
        <c:axId val="3"/>
        <c:axId val="4"/>
      </c:lineChart>
      <c:catAx>
        <c:axId val="237478056"/>
        <c:scaling>
          <c:orientation val="minMax"/>
        </c:scaling>
        <c:delete val="0"/>
        <c:axPos val="b"/>
        <c:numFmt formatCode="General" sourceLinked="1"/>
        <c:majorTickMark val="out"/>
        <c:minorTickMark val="none"/>
        <c:tickLblPos val="nextTo"/>
        <c:spPr>
          <a:ln w="3805">
            <a:solidFill>
              <a:schemeClr val="tx1"/>
            </a:solidFill>
            <a:prstDash val="solid"/>
          </a:ln>
        </c:spPr>
        <c:txPr>
          <a:bodyPr rot="0" vert="horz"/>
          <a:lstStyle/>
          <a:p>
            <a:pPr>
              <a:defRPr sz="1378" b="1"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15"/>
          <c:min val="0"/>
        </c:scaling>
        <c:delete val="0"/>
        <c:axPos val="l"/>
        <c:majorGridlines>
          <c:spPr>
            <a:ln w="3805">
              <a:solidFill>
                <a:schemeClr val="tx1"/>
              </a:solidFill>
              <a:prstDash val="solid"/>
            </a:ln>
          </c:spPr>
        </c:majorGridlines>
        <c:numFmt formatCode="0" sourceLinked="0"/>
        <c:majorTickMark val="out"/>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237478056"/>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3"/>
          <c:min val="0"/>
        </c:scaling>
        <c:delete val="0"/>
        <c:axPos val="r"/>
        <c:numFmt formatCode="0.0" sourceLinked="0"/>
        <c:majorTickMark val="cross"/>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3"/>
        <c:crosses val="max"/>
        <c:crossBetween val="midCat"/>
        <c:majorUnit val="0.2"/>
        <c:minorUnit val="0.1"/>
      </c:valAx>
      <c:spPr>
        <a:noFill/>
        <a:ln w="15220">
          <a:solidFill>
            <a:schemeClr val="tx1"/>
          </a:solidFill>
          <a:prstDash val="solid"/>
        </a:ln>
      </c:spPr>
    </c:plotArea>
    <c:legend>
      <c:legendPos val="r"/>
      <c:layout>
        <c:manualLayout>
          <c:xMode val="edge"/>
          <c:yMode val="edge"/>
          <c:x val="8.6899252335936511E-2"/>
          <c:y val="0.17429583264447476"/>
          <c:w val="0.35801497451394299"/>
          <c:h val="0.198943661971831"/>
        </c:manualLayout>
      </c:layout>
      <c:overlay val="0"/>
      <c:spPr>
        <a:solidFill>
          <a:schemeClr val="bg1"/>
        </a:solidFill>
        <a:ln w="3805">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5660">
      <a:solidFill>
        <a:schemeClr val="tx1"/>
      </a:solidFill>
      <a:prstDash val="solid"/>
    </a:ln>
  </c:spPr>
  <c:txPr>
    <a:bodyPr/>
    <a:lstStyle/>
    <a:p>
      <a:pPr>
        <a:defRPr sz="2157" b="1" i="0" u="none" strike="noStrike" baseline="0">
          <a:solidFill>
            <a:schemeClr val="tx1"/>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Delinquency Rate
Versus
 Unemployment Rate </a:t>
            </a:r>
          </a:p>
        </c:rich>
      </c:tx>
      <c:layout>
        <c:manualLayout>
          <c:xMode val="edge"/>
          <c:yMode val="edge"/>
          <c:x val="0.32524271844660196"/>
          <c:y val="0"/>
        </c:manualLayout>
      </c:layout>
      <c:overlay val="0"/>
      <c:spPr>
        <a:noFill/>
        <a:ln w="30440">
          <a:noFill/>
        </a:ln>
      </c:spPr>
    </c:title>
    <c:autoTitleDeleted val="0"/>
    <c:plotArea>
      <c:layout>
        <c:manualLayout>
          <c:layoutTarget val="inner"/>
          <c:xMode val="edge"/>
          <c:yMode val="edge"/>
          <c:x val="8.4142394822006472E-2"/>
          <c:y val="0.17077464788732394"/>
          <c:w val="0.83333333333333337"/>
          <c:h val="0.73415492957746475"/>
        </c:manualLayout>
      </c:layout>
      <c:areaChart>
        <c:grouping val="standard"/>
        <c:varyColors val="0"/>
        <c:ser>
          <c:idx val="1"/>
          <c:order val="0"/>
          <c:tx>
            <c:strRef>
              <c:f>Sheet1!$C$1</c:f>
              <c:strCache>
                <c:ptCount val="1"/>
                <c:pt idx="0">
                  <c:v>Recession</c:v>
                </c:pt>
              </c:strCache>
            </c:strRef>
          </c:tx>
          <c:spPr>
            <a:solidFill>
              <a:srgbClr val="FF0000"/>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Sheet1!$C$2:$C$363</c:f>
              <c:numCache>
                <c:formatCode>General</c:formatCode>
                <c:ptCount val="362"/>
                <c:pt idx="74">
                  <c:v>15</c:v>
                </c:pt>
                <c:pt idx="75">
                  <c:v>15</c:v>
                </c:pt>
                <c:pt idx="76">
                  <c:v>15</c:v>
                </c:pt>
                <c:pt idx="77">
                  <c:v>15</c:v>
                </c:pt>
                <c:pt idx="78">
                  <c:v>15</c:v>
                </c:pt>
                <c:pt idx="79">
                  <c:v>15</c:v>
                </c:pt>
                <c:pt idx="80">
                  <c:v>15</c:v>
                </c:pt>
                <c:pt idx="81">
                  <c:v>15</c:v>
                </c:pt>
                <c:pt idx="82">
                  <c:v>15</c:v>
                </c:pt>
                <c:pt idx="83">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303">
                  <c:v>15</c:v>
                </c:pt>
                <c:pt idx="304">
                  <c:v>15</c:v>
                </c:pt>
                <c:pt idx="305">
                  <c:v>15</c:v>
                </c:pt>
              </c:numCache>
            </c:numRef>
          </c:val>
          <c:extLst>
            <c:ext xmlns:c16="http://schemas.microsoft.com/office/drawing/2014/chart" uri="{C3380CC4-5D6E-409C-BE32-E72D297353CC}">
              <c16:uniqueId val="{00000000-395D-4C93-8755-D17A274E5110}"/>
            </c:ext>
          </c:extLst>
        </c:ser>
        <c:ser>
          <c:idx val="2"/>
          <c:order val="1"/>
          <c:tx>
            <c:strRef>
              <c:f>Sheet1!$D$1</c:f>
              <c:strCache>
                <c:ptCount val="1"/>
                <c:pt idx="0">
                  <c:v>Unemployment (Left Axis)</c:v>
                </c:pt>
              </c:strCache>
            </c:strRef>
          </c:tx>
          <c:spPr>
            <a:solidFill>
              <a:srgbClr val="CCFFFF"/>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Sheet1!$D$2:$D$363</c:f>
              <c:numCache>
                <c:formatCode>General</c:formatCode>
                <c:ptCount val="362"/>
                <c:pt idx="0">
                  <c:v>5.7</c:v>
                </c:pt>
                <c:pt idx="1">
                  <c:v>5.4</c:v>
                </c:pt>
                <c:pt idx="2">
                  <c:v>5.5</c:v>
                </c:pt>
                <c:pt idx="3">
                  <c:v>5.8</c:v>
                </c:pt>
                <c:pt idx="4">
                  <c:v>5.7</c:v>
                </c:pt>
                <c:pt idx="5">
                  <c:v>5.6</c:v>
                </c:pt>
                <c:pt idx="6">
                  <c:v>5.7</c:v>
                </c:pt>
                <c:pt idx="7">
                  <c:v>5.6</c:v>
                </c:pt>
                <c:pt idx="8">
                  <c:v>5.6</c:v>
                </c:pt>
                <c:pt idx="9">
                  <c:v>5.5</c:v>
                </c:pt>
                <c:pt idx="10">
                  <c:v>5.6</c:v>
                </c:pt>
                <c:pt idx="11">
                  <c:v>5.6</c:v>
                </c:pt>
                <c:pt idx="12">
                  <c:v>5.6</c:v>
                </c:pt>
                <c:pt idx="13">
                  <c:v>5.5</c:v>
                </c:pt>
                <c:pt idx="14">
                  <c:v>5.6</c:v>
                </c:pt>
                <c:pt idx="15">
                  <c:v>5.4</c:v>
                </c:pt>
                <c:pt idx="16">
                  <c:v>5.6</c:v>
                </c:pt>
                <c:pt idx="17">
                  <c:v>5.3</c:v>
                </c:pt>
                <c:pt idx="18">
                  <c:v>5.4</c:v>
                </c:pt>
                <c:pt idx="19">
                  <c:v>5.0999999999999996</c:v>
                </c:pt>
                <c:pt idx="20">
                  <c:v>5.2</c:v>
                </c:pt>
                <c:pt idx="21">
                  <c:v>5.2</c:v>
                </c:pt>
                <c:pt idx="22">
                  <c:v>5.3</c:v>
                </c:pt>
                <c:pt idx="23">
                  <c:v>5.3</c:v>
                </c:pt>
                <c:pt idx="24">
                  <c:v>5.4</c:v>
                </c:pt>
                <c:pt idx="25">
                  <c:v>5.3</c:v>
                </c:pt>
                <c:pt idx="26">
                  <c:v>5.2</c:v>
                </c:pt>
                <c:pt idx="27">
                  <c:v>4.9000000000000004</c:v>
                </c:pt>
                <c:pt idx="28">
                  <c:v>4.8</c:v>
                </c:pt>
                <c:pt idx="29">
                  <c:v>5</c:v>
                </c:pt>
                <c:pt idx="30">
                  <c:v>4.8</c:v>
                </c:pt>
                <c:pt idx="31">
                  <c:v>4.9000000000000004</c:v>
                </c:pt>
                <c:pt idx="32">
                  <c:v>4.9000000000000004</c:v>
                </c:pt>
                <c:pt idx="33">
                  <c:v>4.7</c:v>
                </c:pt>
                <c:pt idx="34">
                  <c:v>4.5999999999999996</c:v>
                </c:pt>
                <c:pt idx="35">
                  <c:v>4.7</c:v>
                </c:pt>
                <c:pt idx="36">
                  <c:v>4.7</c:v>
                </c:pt>
                <c:pt idx="37">
                  <c:v>4.5999999999999996</c:v>
                </c:pt>
                <c:pt idx="38">
                  <c:v>4.7</c:v>
                </c:pt>
                <c:pt idx="39">
                  <c:v>4.3</c:v>
                </c:pt>
                <c:pt idx="40">
                  <c:v>4.3</c:v>
                </c:pt>
                <c:pt idx="41">
                  <c:v>4.5</c:v>
                </c:pt>
                <c:pt idx="42">
                  <c:v>4.5</c:v>
                </c:pt>
                <c:pt idx="43">
                  <c:v>4.5</c:v>
                </c:pt>
                <c:pt idx="44">
                  <c:v>4.5999999999999996</c:v>
                </c:pt>
                <c:pt idx="45">
                  <c:v>4.5999999999999996</c:v>
                </c:pt>
                <c:pt idx="46">
                  <c:v>4.4000000000000004</c:v>
                </c:pt>
                <c:pt idx="47">
                  <c:v>4.3</c:v>
                </c:pt>
                <c:pt idx="48">
                  <c:v>4.3</c:v>
                </c:pt>
                <c:pt idx="49">
                  <c:v>4.4000000000000004</c:v>
                </c:pt>
                <c:pt idx="50">
                  <c:v>4.2</c:v>
                </c:pt>
                <c:pt idx="51">
                  <c:v>4.3</c:v>
                </c:pt>
                <c:pt idx="52">
                  <c:v>4.2</c:v>
                </c:pt>
                <c:pt idx="53">
                  <c:v>4.3</c:v>
                </c:pt>
                <c:pt idx="54">
                  <c:v>4.3</c:v>
                </c:pt>
                <c:pt idx="55">
                  <c:v>4.2</c:v>
                </c:pt>
                <c:pt idx="56">
                  <c:v>4.2</c:v>
                </c:pt>
                <c:pt idx="57">
                  <c:v>4.0999999999999996</c:v>
                </c:pt>
                <c:pt idx="58">
                  <c:v>4.0999999999999996</c:v>
                </c:pt>
                <c:pt idx="59">
                  <c:v>4.0999999999999996</c:v>
                </c:pt>
                <c:pt idx="60">
                  <c:v>4</c:v>
                </c:pt>
                <c:pt idx="61">
                  <c:v>4.0999999999999996</c:v>
                </c:pt>
                <c:pt idx="62">
                  <c:v>4.0999999999999996</c:v>
                </c:pt>
                <c:pt idx="63">
                  <c:v>3.9</c:v>
                </c:pt>
                <c:pt idx="64">
                  <c:v>4.0999999999999996</c:v>
                </c:pt>
                <c:pt idx="65">
                  <c:v>4</c:v>
                </c:pt>
                <c:pt idx="66">
                  <c:v>4</c:v>
                </c:pt>
                <c:pt idx="67">
                  <c:v>4.0999999999999996</c:v>
                </c:pt>
                <c:pt idx="68">
                  <c:v>3.9</c:v>
                </c:pt>
                <c:pt idx="69">
                  <c:v>3.9</c:v>
                </c:pt>
                <c:pt idx="70">
                  <c:v>4</c:v>
                </c:pt>
                <c:pt idx="71">
                  <c:v>4</c:v>
                </c:pt>
                <c:pt idx="72">
                  <c:v>4.2</c:v>
                </c:pt>
                <c:pt idx="73">
                  <c:v>4.2</c:v>
                </c:pt>
                <c:pt idx="74">
                  <c:v>4.3</c:v>
                </c:pt>
                <c:pt idx="75">
                  <c:v>4.5</c:v>
                </c:pt>
                <c:pt idx="76">
                  <c:v>4.4000000000000004</c:v>
                </c:pt>
                <c:pt idx="77">
                  <c:v>4.5</c:v>
                </c:pt>
                <c:pt idx="78">
                  <c:v>4.5</c:v>
                </c:pt>
                <c:pt idx="79">
                  <c:v>4.9000000000000004</c:v>
                </c:pt>
                <c:pt idx="80">
                  <c:v>4.9000000000000004</c:v>
                </c:pt>
                <c:pt idx="81">
                  <c:v>5.4</c:v>
                </c:pt>
                <c:pt idx="82">
                  <c:v>5.6</c:v>
                </c:pt>
                <c:pt idx="83">
                  <c:v>5.8</c:v>
                </c:pt>
                <c:pt idx="84" formatCode="#,##0.0_);[Red]\(#,##0.0\)">
                  <c:v>5.6</c:v>
                </c:pt>
                <c:pt idx="85">
                  <c:v>5.5</c:v>
                </c:pt>
                <c:pt idx="86">
                  <c:v>5.7</c:v>
                </c:pt>
                <c:pt idx="87">
                  <c:v>6</c:v>
                </c:pt>
                <c:pt idx="88">
                  <c:v>5.8</c:v>
                </c:pt>
                <c:pt idx="89">
                  <c:v>5.9</c:v>
                </c:pt>
                <c:pt idx="90">
                  <c:v>5.9</c:v>
                </c:pt>
                <c:pt idx="91">
                  <c:v>5.7</c:v>
                </c:pt>
                <c:pt idx="92">
                  <c:v>5.6</c:v>
                </c:pt>
                <c:pt idx="93">
                  <c:v>5.7</c:v>
                </c:pt>
                <c:pt idx="94">
                  <c:v>5.9</c:v>
                </c:pt>
                <c:pt idx="95">
                  <c:v>6</c:v>
                </c:pt>
                <c:pt idx="96">
                  <c:v>5.7</c:v>
                </c:pt>
                <c:pt idx="97">
                  <c:v>5.8</c:v>
                </c:pt>
                <c:pt idx="98">
                  <c:v>5.8</c:v>
                </c:pt>
                <c:pt idx="99">
                  <c:v>6</c:v>
                </c:pt>
                <c:pt idx="100">
                  <c:v>6.1</c:v>
                </c:pt>
                <c:pt idx="101">
                  <c:v>6.4</c:v>
                </c:pt>
                <c:pt idx="102">
                  <c:v>6.2</c:v>
                </c:pt>
                <c:pt idx="103">
                  <c:v>6.1</c:v>
                </c:pt>
                <c:pt idx="104">
                  <c:v>6.1</c:v>
                </c:pt>
                <c:pt idx="105">
                  <c:v>6</c:v>
                </c:pt>
                <c:pt idx="106">
                  <c:v>5.9</c:v>
                </c:pt>
                <c:pt idx="107">
                  <c:v>5.7</c:v>
                </c:pt>
                <c:pt idx="108">
                  <c:v>5.6</c:v>
                </c:pt>
                <c:pt idx="109">
                  <c:v>5.6</c:v>
                </c:pt>
                <c:pt idx="110">
                  <c:v>5.7</c:v>
                </c:pt>
                <c:pt idx="111">
                  <c:v>5.6</c:v>
                </c:pt>
                <c:pt idx="112">
                  <c:v>5.6</c:v>
                </c:pt>
                <c:pt idx="113">
                  <c:v>5.6</c:v>
                </c:pt>
                <c:pt idx="114">
                  <c:v>5.5</c:v>
                </c:pt>
                <c:pt idx="115">
                  <c:v>5.4</c:v>
                </c:pt>
                <c:pt idx="116">
                  <c:v>5.4</c:v>
                </c:pt>
                <c:pt idx="117">
                  <c:v>5.5</c:v>
                </c:pt>
                <c:pt idx="118">
                  <c:v>5.4</c:v>
                </c:pt>
                <c:pt idx="119">
                  <c:v>5.4</c:v>
                </c:pt>
                <c:pt idx="120">
                  <c:v>5.2</c:v>
                </c:pt>
                <c:pt idx="121">
                  <c:v>5.4</c:v>
                </c:pt>
                <c:pt idx="122">
                  <c:v>5.2</c:v>
                </c:pt>
                <c:pt idx="123">
                  <c:v>5.2</c:v>
                </c:pt>
                <c:pt idx="124">
                  <c:v>5.0999999999999996</c:v>
                </c:pt>
                <c:pt idx="125">
                  <c:v>5</c:v>
                </c:pt>
                <c:pt idx="126">
                  <c:v>5</c:v>
                </c:pt>
                <c:pt idx="127">
                  <c:v>4.9000000000000004</c:v>
                </c:pt>
                <c:pt idx="128">
                  <c:v>5.0999999999999996</c:v>
                </c:pt>
                <c:pt idx="129">
                  <c:v>4.9000000000000004</c:v>
                </c:pt>
                <c:pt idx="130">
                  <c:v>5</c:v>
                </c:pt>
                <c:pt idx="131">
                  <c:v>4.9000000000000004</c:v>
                </c:pt>
                <c:pt idx="132">
                  <c:v>4.7</c:v>
                </c:pt>
                <c:pt idx="133">
                  <c:v>4.8</c:v>
                </c:pt>
                <c:pt idx="134">
                  <c:v>4.7</c:v>
                </c:pt>
                <c:pt idx="135">
                  <c:v>4.7</c:v>
                </c:pt>
                <c:pt idx="136">
                  <c:v>4.5999999999999996</c:v>
                </c:pt>
                <c:pt idx="137">
                  <c:v>4.5999999999999996</c:v>
                </c:pt>
                <c:pt idx="138">
                  <c:v>4.8</c:v>
                </c:pt>
                <c:pt idx="139">
                  <c:v>4.7</c:v>
                </c:pt>
                <c:pt idx="140">
                  <c:v>4.5999999999999996</c:v>
                </c:pt>
                <c:pt idx="141">
                  <c:v>4.4000000000000004</c:v>
                </c:pt>
                <c:pt idx="142">
                  <c:v>4.5</c:v>
                </c:pt>
                <c:pt idx="143">
                  <c:v>4.5</c:v>
                </c:pt>
                <c:pt idx="144">
                  <c:v>4.5999999999999996</c:v>
                </c:pt>
                <c:pt idx="145">
                  <c:v>4.5</c:v>
                </c:pt>
                <c:pt idx="146">
                  <c:v>4.4000000000000004</c:v>
                </c:pt>
                <c:pt idx="147">
                  <c:v>4.5</c:v>
                </c:pt>
                <c:pt idx="148">
                  <c:v>4.5</c:v>
                </c:pt>
                <c:pt idx="149">
                  <c:v>4.5</c:v>
                </c:pt>
                <c:pt idx="150">
                  <c:v>4.5999999999999996</c:v>
                </c:pt>
                <c:pt idx="151">
                  <c:v>4.5999999999999996</c:v>
                </c:pt>
                <c:pt idx="152">
                  <c:v>4.7</c:v>
                </c:pt>
                <c:pt idx="153">
                  <c:v>4.8</c:v>
                </c:pt>
                <c:pt idx="154">
                  <c:v>4.7</c:v>
                </c:pt>
                <c:pt idx="155">
                  <c:v>5</c:v>
                </c:pt>
                <c:pt idx="156">
                  <c:v>4.9000000000000004</c:v>
                </c:pt>
                <c:pt idx="157">
                  <c:v>4.8</c:v>
                </c:pt>
                <c:pt idx="158">
                  <c:v>5.0999999999999996</c:v>
                </c:pt>
                <c:pt idx="159">
                  <c:v>5</c:v>
                </c:pt>
                <c:pt idx="160">
                  <c:v>5.5</c:v>
                </c:pt>
                <c:pt idx="161">
                  <c:v>5.5</c:v>
                </c:pt>
                <c:pt idx="162">
                  <c:v>5.7</c:v>
                </c:pt>
                <c:pt idx="163">
                  <c:v>6.1</c:v>
                </c:pt>
                <c:pt idx="164">
                  <c:v>6.1</c:v>
                </c:pt>
                <c:pt idx="165">
                  <c:v>6.6</c:v>
                </c:pt>
                <c:pt idx="166">
                  <c:v>6.8</c:v>
                </c:pt>
                <c:pt idx="167">
                  <c:v>7.2</c:v>
                </c:pt>
                <c:pt idx="168">
                  <c:v>7.6</c:v>
                </c:pt>
                <c:pt idx="169">
                  <c:v>8.5</c:v>
                </c:pt>
                <c:pt idx="170">
                  <c:v>8.9</c:v>
                </c:pt>
                <c:pt idx="171">
                  <c:v>8.9</c:v>
                </c:pt>
                <c:pt idx="172">
                  <c:v>9.4</c:v>
                </c:pt>
                <c:pt idx="173">
                  <c:v>9.5</c:v>
                </c:pt>
                <c:pt idx="174">
                  <c:v>9.4</c:v>
                </c:pt>
                <c:pt idx="175">
                  <c:v>9.6999999999999993</c:v>
                </c:pt>
                <c:pt idx="176">
                  <c:v>9.8000000000000007</c:v>
                </c:pt>
                <c:pt idx="177">
                  <c:v>10.199999999999999</c:v>
                </c:pt>
                <c:pt idx="178">
                  <c:v>10</c:v>
                </c:pt>
                <c:pt idx="179">
                  <c:v>10</c:v>
                </c:pt>
                <c:pt idx="180">
                  <c:v>9.6999998000000005</c:v>
                </c:pt>
                <c:pt idx="181">
                  <c:v>9.6999998000000005</c:v>
                </c:pt>
                <c:pt idx="182">
                  <c:v>9.6999998000000005</c:v>
                </c:pt>
                <c:pt idx="183">
                  <c:v>9.8000001999999995</c:v>
                </c:pt>
                <c:pt idx="184">
                  <c:v>9.6000004000000008</c:v>
                </c:pt>
                <c:pt idx="185">
                  <c:v>9.5</c:v>
                </c:pt>
                <c:pt idx="186">
                  <c:v>9.5</c:v>
                </c:pt>
                <c:pt idx="187">
                  <c:v>9.6000004000000008</c:v>
                </c:pt>
                <c:pt idx="188">
                  <c:v>9.6000004000000008</c:v>
                </c:pt>
                <c:pt idx="189">
                  <c:v>9.6999998000000005</c:v>
                </c:pt>
                <c:pt idx="190">
                  <c:v>9.8000001999999995</c:v>
                </c:pt>
                <c:pt idx="191">
                  <c:v>9.3999995999999992</c:v>
                </c:pt>
                <c:pt idx="192">
                  <c:v>9</c:v>
                </c:pt>
                <c:pt idx="193">
                  <c:v>8.8999995999999992</c:v>
                </c:pt>
                <c:pt idx="194">
                  <c:v>8.8000001999999995</c:v>
                </c:pt>
                <c:pt idx="195">
                  <c:v>9</c:v>
                </c:pt>
                <c:pt idx="196">
                  <c:v>9</c:v>
                </c:pt>
                <c:pt idx="197">
                  <c:v>9.1</c:v>
                </c:pt>
                <c:pt idx="198">
                  <c:v>9.1</c:v>
                </c:pt>
                <c:pt idx="199">
                  <c:v>9.1</c:v>
                </c:pt>
                <c:pt idx="200">
                  <c:v>9</c:v>
                </c:pt>
                <c:pt idx="201">
                  <c:v>8.9</c:v>
                </c:pt>
                <c:pt idx="202">
                  <c:v>8.6999999999999993</c:v>
                </c:pt>
                <c:pt idx="203">
                  <c:v>8.5</c:v>
                </c:pt>
                <c:pt idx="204">
                  <c:v>8.3000000000000007</c:v>
                </c:pt>
                <c:pt idx="205">
                  <c:v>8.3000000000000007</c:v>
                </c:pt>
                <c:pt idx="206">
                  <c:v>8.1999999999999993</c:v>
                </c:pt>
                <c:pt idx="207">
                  <c:v>8.1</c:v>
                </c:pt>
                <c:pt idx="208">
                  <c:v>8.1999999999999993</c:v>
                </c:pt>
                <c:pt idx="209">
                  <c:v>8.1999999999999993</c:v>
                </c:pt>
                <c:pt idx="210">
                  <c:v>8.1999999999999993</c:v>
                </c:pt>
                <c:pt idx="211">
                  <c:v>8.1</c:v>
                </c:pt>
                <c:pt idx="212">
                  <c:v>7.8</c:v>
                </c:pt>
                <c:pt idx="213">
                  <c:v>7.9</c:v>
                </c:pt>
                <c:pt idx="214">
                  <c:v>7.8</c:v>
                </c:pt>
                <c:pt idx="215">
                  <c:v>7.8</c:v>
                </c:pt>
                <c:pt idx="216">
                  <c:v>7.9</c:v>
                </c:pt>
                <c:pt idx="217">
                  <c:v>7.7</c:v>
                </c:pt>
                <c:pt idx="218">
                  <c:v>7.6</c:v>
                </c:pt>
                <c:pt idx="219">
                  <c:v>7.5</c:v>
                </c:pt>
                <c:pt idx="220">
                  <c:v>7.6</c:v>
                </c:pt>
                <c:pt idx="221">
                  <c:v>7.6</c:v>
                </c:pt>
                <c:pt idx="222">
                  <c:v>7.4</c:v>
                </c:pt>
                <c:pt idx="223">
                  <c:v>7.3</c:v>
                </c:pt>
                <c:pt idx="224">
                  <c:v>7.2</c:v>
                </c:pt>
                <c:pt idx="225">
                  <c:v>7.3</c:v>
                </c:pt>
                <c:pt idx="226">
                  <c:v>7</c:v>
                </c:pt>
                <c:pt idx="227">
                  <c:v>6.7</c:v>
                </c:pt>
                <c:pt idx="228">
                  <c:v>6.6</c:v>
                </c:pt>
                <c:pt idx="229">
                  <c:v>6.7</c:v>
                </c:pt>
                <c:pt idx="230">
                  <c:v>6.7</c:v>
                </c:pt>
                <c:pt idx="231">
                  <c:v>6.3</c:v>
                </c:pt>
                <c:pt idx="232">
                  <c:v>6.3</c:v>
                </c:pt>
                <c:pt idx="233">
                  <c:v>6.1</c:v>
                </c:pt>
                <c:pt idx="234">
                  <c:v>6.2</c:v>
                </c:pt>
                <c:pt idx="235">
                  <c:v>6.1</c:v>
                </c:pt>
                <c:pt idx="236">
                  <c:v>5.9</c:v>
                </c:pt>
                <c:pt idx="237">
                  <c:v>5.7</c:v>
                </c:pt>
                <c:pt idx="238">
                  <c:v>5.8</c:v>
                </c:pt>
                <c:pt idx="239">
                  <c:v>5.6</c:v>
                </c:pt>
                <c:pt idx="240">
                  <c:v>5.7</c:v>
                </c:pt>
                <c:pt idx="241">
                  <c:v>5.5</c:v>
                </c:pt>
                <c:pt idx="242">
                  <c:v>5.5</c:v>
                </c:pt>
                <c:pt idx="243">
                  <c:v>5.4</c:v>
                </c:pt>
                <c:pt idx="244">
                  <c:v>5.5</c:v>
                </c:pt>
                <c:pt idx="245">
                  <c:v>5.3</c:v>
                </c:pt>
                <c:pt idx="246">
                  <c:v>5.3</c:v>
                </c:pt>
                <c:pt idx="247">
                  <c:v>5.0999999999999996</c:v>
                </c:pt>
                <c:pt idx="248">
                  <c:v>5.0999999999999996</c:v>
                </c:pt>
                <c:pt idx="249">
                  <c:v>5</c:v>
                </c:pt>
                <c:pt idx="250">
                  <c:v>5</c:v>
                </c:pt>
                <c:pt idx="251">
                  <c:v>5</c:v>
                </c:pt>
                <c:pt idx="252">
                  <c:v>4.9000000000000004</c:v>
                </c:pt>
                <c:pt idx="253">
                  <c:v>4.9000000000000004</c:v>
                </c:pt>
                <c:pt idx="254">
                  <c:v>5</c:v>
                </c:pt>
                <c:pt idx="255">
                  <c:v>5</c:v>
                </c:pt>
                <c:pt idx="256">
                  <c:v>4.7</c:v>
                </c:pt>
                <c:pt idx="257">
                  <c:v>4.9000000000000004</c:v>
                </c:pt>
                <c:pt idx="258">
                  <c:v>4.9000000000000004</c:v>
                </c:pt>
                <c:pt idx="259">
                  <c:v>4.9000000000000004</c:v>
                </c:pt>
                <c:pt idx="260">
                  <c:v>5</c:v>
                </c:pt>
                <c:pt idx="261">
                  <c:v>4.9000000000000004</c:v>
                </c:pt>
                <c:pt idx="262">
                  <c:v>4.5999999999999996</c:v>
                </c:pt>
                <c:pt idx="263">
                  <c:v>4.7</c:v>
                </c:pt>
                <c:pt idx="264">
                  <c:v>4.8</c:v>
                </c:pt>
                <c:pt idx="265">
                  <c:v>4.7</c:v>
                </c:pt>
                <c:pt idx="266">
                  <c:v>4.5</c:v>
                </c:pt>
                <c:pt idx="267">
                  <c:v>4.4000000000000004</c:v>
                </c:pt>
                <c:pt idx="268">
                  <c:v>4.3</c:v>
                </c:pt>
                <c:pt idx="269">
                  <c:v>4.4000000000000004</c:v>
                </c:pt>
                <c:pt idx="270">
                  <c:v>4.3</c:v>
                </c:pt>
                <c:pt idx="271">
                  <c:v>4.4000000000000004</c:v>
                </c:pt>
                <c:pt idx="272">
                  <c:v>4.2</c:v>
                </c:pt>
                <c:pt idx="273">
                  <c:v>4.0999999999999996</c:v>
                </c:pt>
                <c:pt idx="274">
                  <c:v>4.0999999999999996</c:v>
                </c:pt>
                <c:pt idx="275">
                  <c:v>4.0999999999999996</c:v>
                </c:pt>
                <c:pt idx="276">
                  <c:v>4.0999999999999996</c:v>
                </c:pt>
                <c:pt idx="277">
                  <c:v>4.0999999999999996</c:v>
                </c:pt>
                <c:pt idx="278">
                  <c:v>4.0999999999999996</c:v>
                </c:pt>
                <c:pt idx="279">
                  <c:v>3.9</c:v>
                </c:pt>
                <c:pt idx="280">
                  <c:v>3.8</c:v>
                </c:pt>
                <c:pt idx="281">
                  <c:v>4</c:v>
                </c:pt>
                <c:pt idx="282">
                  <c:v>3.9</c:v>
                </c:pt>
                <c:pt idx="283">
                  <c:v>3.9</c:v>
                </c:pt>
                <c:pt idx="284">
                  <c:v>3.7</c:v>
                </c:pt>
                <c:pt idx="285">
                  <c:v>3.8</c:v>
                </c:pt>
                <c:pt idx="286">
                  <c:v>3.7</c:v>
                </c:pt>
                <c:pt idx="287">
                  <c:v>3.9</c:v>
                </c:pt>
                <c:pt idx="288">
                  <c:v>4</c:v>
                </c:pt>
                <c:pt idx="289">
                  <c:v>3.8</c:v>
                </c:pt>
                <c:pt idx="290">
                  <c:v>3.8</c:v>
                </c:pt>
                <c:pt idx="291">
                  <c:v>3.6</c:v>
                </c:pt>
                <c:pt idx="292">
                  <c:v>3.6</c:v>
                </c:pt>
                <c:pt idx="293">
                  <c:v>3.7</c:v>
                </c:pt>
                <c:pt idx="294">
                  <c:v>3.7</c:v>
                </c:pt>
                <c:pt idx="295">
                  <c:v>3.7</c:v>
                </c:pt>
                <c:pt idx="296">
                  <c:v>3.5</c:v>
                </c:pt>
                <c:pt idx="297">
                  <c:v>3.6</c:v>
                </c:pt>
                <c:pt idx="298">
                  <c:v>3.5</c:v>
                </c:pt>
                <c:pt idx="299">
                  <c:v>3.5</c:v>
                </c:pt>
                <c:pt idx="300">
                  <c:v>3.5</c:v>
                </c:pt>
                <c:pt idx="301">
                  <c:v>3.5</c:v>
                </c:pt>
                <c:pt idx="302">
                  <c:v>4.4000000000000004</c:v>
                </c:pt>
                <c:pt idx="303">
                  <c:v>14.7</c:v>
                </c:pt>
                <c:pt idx="304">
                  <c:v>13.2</c:v>
                </c:pt>
                <c:pt idx="305">
                  <c:v>11</c:v>
                </c:pt>
                <c:pt idx="306">
                  <c:v>10.199999999999999</c:v>
                </c:pt>
                <c:pt idx="307">
                  <c:v>8.4</c:v>
                </c:pt>
                <c:pt idx="308">
                  <c:v>7.9</c:v>
                </c:pt>
                <c:pt idx="309">
                  <c:v>6.9</c:v>
                </c:pt>
                <c:pt idx="310">
                  <c:v>6.7</c:v>
                </c:pt>
                <c:pt idx="311">
                  <c:v>6.7</c:v>
                </c:pt>
                <c:pt idx="312">
                  <c:v>6.3</c:v>
                </c:pt>
                <c:pt idx="313">
                  <c:v>6.2</c:v>
                </c:pt>
                <c:pt idx="314">
                  <c:v>6.1</c:v>
                </c:pt>
                <c:pt idx="315">
                  <c:v>6.1</c:v>
                </c:pt>
                <c:pt idx="316">
                  <c:v>5.8</c:v>
                </c:pt>
                <c:pt idx="317">
                  <c:v>5.9</c:v>
                </c:pt>
                <c:pt idx="318">
                  <c:v>5.4</c:v>
                </c:pt>
                <c:pt idx="319">
                  <c:v>5.2</c:v>
                </c:pt>
                <c:pt idx="320">
                  <c:v>4.8</c:v>
                </c:pt>
                <c:pt idx="321">
                  <c:v>4.5</c:v>
                </c:pt>
                <c:pt idx="322">
                  <c:v>4.2</c:v>
                </c:pt>
                <c:pt idx="323">
                  <c:v>3.9</c:v>
                </c:pt>
                <c:pt idx="324">
                  <c:v>4</c:v>
                </c:pt>
                <c:pt idx="325">
                  <c:v>3.8</c:v>
                </c:pt>
                <c:pt idx="326">
                  <c:v>3.6</c:v>
                </c:pt>
                <c:pt idx="327">
                  <c:v>3.6</c:v>
                </c:pt>
                <c:pt idx="328">
                  <c:v>3.6</c:v>
                </c:pt>
                <c:pt idx="329">
                  <c:v>3.6</c:v>
                </c:pt>
                <c:pt idx="330">
                  <c:v>3.5</c:v>
                </c:pt>
                <c:pt idx="331">
                  <c:v>3.7</c:v>
                </c:pt>
                <c:pt idx="332">
                  <c:v>3.5</c:v>
                </c:pt>
                <c:pt idx="333">
                  <c:v>3.7</c:v>
                </c:pt>
                <c:pt idx="334">
                  <c:v>3.6</c:v>
                </c:pt>
                <c:pt idx="335">
                  <c:v>3.5</c:v>
                </c:pt>
                <c:pt idx="336">
                  <c:v>3.4</c:v>
                </c:pt>
                <c:pt idx="337">
                  <c:v>3.6</c:v>
                </c:pt>
                <c:pt idx="338">
                  <c:v>3.5</c:v>
                </c:pt>
                <c:pt idx="339">
                  <c:v>3.4</c:v>
                </c:pt>
                <c:pt idx="340">
                  <c:v>3.7</c:v>
                </c:pt>
                <c:pt idx="341">
                  <c:v>3.6</c:v>
                </c:pt>
                <c:pt idx="342">
                  <c:v>3.5</c:v>
                </c:pt>
                <c:pt idx="343">
                  <c:v>3.8</c:v>
                </c:pt>
                <c:pt idx="344">
                  <c:v>3.8</c:v>
                </c:pt>
                <c:pt idx="345">
                  <c:v>3.8</c:v>
                </c:pt>
                <c:pt idx="346">
                  <c:v>3.7</c:v>
                </c:pt>
                <c:pt idx="347">
                  <c:v>3.7</c:v>
                </c:pt>
                <c:pt idx="348">
                  <c:v>3.7</c:v>
                </c:pt>
                <c:pt idx="349">
                  <c:v>3.9</c:v>
                </c:pt>
                <c:pt idx="350">
                  <c:v>3.8</c:v>
                </c:pt>
                <c:pt idx="351">
                  <c:v>3.9</c:v>
                </c:pt>
                <c:pt idx="352">
                  <c:v>4</c:v>
                </c:pt>
                <c:pt idx="353">
                  <c:v>4.0999999999999996</c:v>
                </c:pt>
                <c:pt idx="354">
                  <c:v>4.3</c:v>
                </c:pt>
                <c:pt idx="355">
                  <c:v>4.2</c:v>
                </c:pt>
                <c:pt idx="356">
                  <c:v>4.0999999999999996</c:v>
                </c:pt>
              </c:numCache>
            </c:numRef>
          </c:val>
          <c:extLst>
            <c:ext xmlns:c16="http://schemas.microsoft.com/office/drawing/2014/chart" uri="{C3380CC4-5D6E-409C-BE32-E72D297353CC}">
              <c16:uniqueId val="{00000001-395D-4C93-8755-D17A274E5110}"/>
            </c:ext>
          </c:extLst>
        </c:ser>
        <c:dLbls>
          <c:showLegendKey val="0"/>
          <c:showVal val="0"/>
          <c:showCatName val="0"/>
          <c:showSerName val="0"/>
          <c:showPercent val="0"/>
          <c:showBubbleSize val="0"/>
        </c:dLbls>
        <c:axId val="224978680"/>
        <c:axId val="1"/>
      </c:areaChart>
      <c:lineChart>
        <c:grouping val="standard"/>
        <c:varyColors val="0"/>
        <c:ser>
          <c:idx val="4"/>
          <c:order val="3"/>
          <c:tx>
            <c:strRef>
              <c:f>Sheet1!$F$1</c:f>
              <c:strCache>
                <c:ptCount val="1"/>
                <c:pt idx="0">
                  <c:v>4.5% Full Employment Target (Left Axis)</c:v>
                </c:pt>
              </c:strCache>
            </c:strRef>
          </c:tx>
          <c:spPr>
            <a:ln w="45660">
              <a:solidFill>
                <a:srgbClr val="FF9900"/>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Sheet1!$F$2:$F$363</c:f>
              <c:numCache>
                <c:formatCode>General</c:formatCode>
                <c:ptCount val="362"/>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5.3</c:v>
                </c:pt>
                <c:pt idx="37">
                  <c:v>5.3</c:v>
                </c:pt>
                <c:pt idx="38">
                  <c:v>5.3</c:v>
                </c:pt>
                <c:pt idx="39">
                  <c:v>5.3</c:v>
                </c:pt>
                <c:pt idx="40">
                  <c:v>5.3</c:v>
                </c:pt>
                <c:pt idx="41">
                  <c:v>5.3</c:v>
                </c:pt>
                <c:pt idx="42">
                  <c:v>5.3</c:v>
                </c:pt>
                <c:pt idx="43">
                  <c:v>5.3</c:v>
                </c:pt>
                <c:pt idx="44">
                  <c:v>5.3</c:v>
                </c:pt>
                <c:pt idx="45">
                  <c:v>5.3</c:v>
                </c:pt>
                <c:pt idx="46">
                  <c:v>5.3</c:v>
                </c:pt>
                <c:pt idx="47">
                  <c:v>5.3</c:v>
                </c:pt>
                <c:pt idx="48">
                  <c:v>5.3</c:v>
                </c:pt>
                <c:pt idx="49">
                  <c:v>5.3</c:v>
                </c:pt>
                <c:pt idx="50">
                  <c:v>5.3</c:v>
                </c:pt>
                <c:pt idx="51">
                  <c:v>5.3</c:v>
                </c:pt>
                <c:pt idx="52">
                  <c:v>5.3</c:v>
                </c:pt>
                <c:pt idx="53">
                  <c:v>5.3</c:v>
                </c:pt>
                <c:pt idx="54">
                  <c:v>5.3</c:v>
                </c:pt>
                <c:pt idx="55">
                  <c:v>5.3</c:v>
                </c:pt>
                <c:pt idx="56">
                  <c:v>5.3</c:v>
                </c:pt>
                <c:pt idx="57">
                  <c:v>5.3</c:v>
                </c:pt>
                <c:pt idx="58">
                  <c:v>5.3</c:v>
                </c:pt>
                <c:pt idx="59">
                  <c:v>5.3</c:v>
                </c:pt>
                <c:pt idx="60">
                  <c:v>5.2</c:v>
                </c:pt>
                <c:pt idx="61">
                  <c:v>5.2</c:v>
                </c:pt>
                <c:pt idx="62">
                  <c:v>5.2</c:v>
                </c:pt>
                <c:pt idx="63">
                  <c:v>5.2</c:v>
                </c:pt>
                <c:pt idx="64">
                  <c:v>5.2</c:v>
                </c:pt>
                <c:pt idx="65">
                  <c:v>5.2</c:v>
                </c:pt>
                <c:pt idx="66">
                  <c:v>5.2</c:v>
                </c:pt>
                <c:pt idx="67">
                  <c:v>5.2</c:v>
                </c:pt>
                <c:pt idx="68">
                  <c:v>5.2</c:v>
                </c:pt>
                <c:pt idx="69">
                  <c:v>5.2</c:v>
                </c:pt>
                <c:pt idx="70">
                  <c:v>5.2</c:v>
                </c:pt>
                <c:pt idx="71">
                  <c:v>5.2</c:v>
                </c:pt>
                <c:pt idx="72">
                  <c:v>5.2</c:v>
                </c:pt>
                <c:pt idx="73">
                  <c:v>5.2</c:v>
                </c:pt>
                <c:pt idx="74">
                  <c:v>5.2</c:v>
                </c:pt>
                <c:pt idx="75">
                  <c:v>5.2</c:v>
                </c:pt>
                <c:pt idx="76">
                  <c:v>5.2</c:v>
                </c:pt>
                <c:pt idx="77">
                  <c:v>5.2</c:v>
                </c:pt>
                <c:pt idx="78">
                  <c:v>5.2</c:v>
                </c:pt>
                <c:pt idx="79">
                  <c:v>5.2</c:v>
                </c:pt>
                <c:pt idx="80">
                  <c:v>5.2</c:v>
                </c:pt>
                <c:pt idx="81">
                  <c:v>5.2</c:v>
                </c:pt>
                <c:pt idx="82">
                  <c:v>5.2</c:v>
                </c:pt>
                <c:pt idx="83">
                  <c:v>5.2</c:v>
                </c:pt>
                <c:pt idx="84">
                  <c:v>5.0999999999999996</c:v>
                </c:pt>
                <c:pt idx="85">
                  <c:v>5.0999999999999996</c:v>
                </c:pt>
                <c:pt idx="86">
                  <c:v>5.0999999999999996</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5.0999999999999996</c:v>
                </c:pt>
                <c:pt idx="107">
                  <c:v>5.0999999999999996</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4.9000000000000004</c:v>
                </c:pt>
                <c:pt idx="145">
                  <c:v>4.9000000000000004</c:v>
                </c:pt>
                <c:pt idx="146">
                  <c:v>4.9000000000000004</c:v>
                </c:pt>
                <c:pt idx="147">
                  <c:v>4.9000000000000004</c:v>
                </c:pt>
                <c:pt idx="148">
                  <c:v>4.9000000000000004</c:v>
                </c:pt>
                <c:pt idx="149">
                  <c:v>4.9000000000000004</c:v>
                </c:pt>
                <c:pt idx="150">
                  <c:v>4.9000000000000004</c:v>
                </c:pt>
                <c:pt idx="151">
                  <c:v>4.9000000000000004</c:v>
                </c:pt>
                <c:pt idx="152">
                  <c:v>4.9000000000000004</c:v>
                </c:pt>
                <c:pt idx="153">
                  <c:v>4.9000000000000004</c:v>
                </c:pt>
                <c:pt idx="154">
                  <c:v>4.9000000000000004</c:v>
                </c:pt>
                <c:pt idx="155">
                  <c:v>4.9000000000000004</c:v>
                </c:pt>
                <c:pt idx="156">
                  <c:v>4.9000000000000004</c:v>
                </c:pt>
                <c:pt idx="157">
                  <c:v>4.9000000000000004</c:v>
                </c:pt>
                <c:pt idx="158">
                  <c:v>4.9000000000000004</c:v>
                </c:pt>
                <c:pt idx="159">
                  <c:v>4.9000000000000004</c:v>
                </c:pt>
                <c:pt idx="160">
                  <c:v>4.9000000000000004</c:v>
                </c:pt>
                <c:pt idx="161">
                  <c:v>4.9000000000000004</c:v>
                </c:pt>
                <c:pt idx="162">
                  <c:v>4.9000000000000004</c:v>
                </c:pt>
                <c:pt idx="163">
                  <c:v>4.9000000000000004</c:v>
                </c:pt>
                <c:pt idx="164">
                  <c:v>4.9000000000000004</c:v>
                </c:pt>
                <c:pt idx="165">
                  <c:v>4.9000000000000004</c:v>
                </c:pt>
                <c:pt idx="166">
                  <c:v>4.9000000000000004</c:v>
                </c:pt>
                <c:pt idx="167">
                  <c:v>4.9000000000000004</c:v>
                </c:pt>
                <c:pt idx="168">
                  <c:v>4.9000000000000004</c:v>
                </c:pt>
                <c:pt idx="169">
                  <c:v>4.9000000000000004</c:v>
                </c:pt>
                <c:pt idx="170">
                  <c:v>4.9000000000000004</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4.9000000000000004</c:v>
                </c:pt>
                <c:pt idx="179">
                  <c:v>4.9000000000000004</c:v>
                </c:pt>
                <c:pt idx="180">
                  <c:v>5</c:v>
                </c:pt>
                <c:pt idx="181">
                  <c:v>5</c:v>
                </c:pt>
                <c:pt idx="182">
                  <c:v>5</c:v>
                </c:pt>
                <c:pt idx="183">
                  <c:v>5</c:v>
                </c:pt>
                <c:pt idx="184">
                  <c:v>5</c:v>
                </c:pt>
                <c:pt idx="185">
                  <c:v>5</c:v>
                </c:pt>
                <c:pt idx="186">
                  <c:v>5</c:v>
                </c:pt>
                <c:pt idx="187">
                  <c:v>5</c:v>
                </c:pt>
                <c:pt idx="188">
                  <c:v>5</c:v>
                </c:pt>
                <c:pt idx="189">
                  <c:v>5</c:v>
                </c:pt>
                <c:pt idx="190">
                  <c:v>5</c:v>
                </c:pt>
                <c:pt idx="191">
                  <c:v>5</c:v>
                </c:pt>
                <c:pt idx="192">
                  <c:v>5.0999999999999996</c:v>
                </c:pt>
                <c:pt idx="193">
                  <c:v>5.0999999999999996</c:v>
                </c:pt>
                <c:pt idx="194">
                  <c:v>5.0999999999999996</c:v>
                </c:pt>
                <c:pt idx="195">
                  <c:v>5.0999999999999996</c:v>
                </c:pt>
                <c:pt idx="196">
                  <c:v>5.0999999999999996</c:v>
                </c:pt>
                <c:pt idx="197">
                  <c:v>5.0999999999999996</c:v>
                </c:pt>
                <c:pt idx="198">
                  <c:v>5.0999999999999996</c:v>
                </c:pt>
                <c:pt idx="199">
                  <c:v>5.0999999999999996</c:v>
                </c:pt>
                <c:pt idx="200">
                  <c:v>5.0999999999999996</c:v>
                </c:pt>
                <c:pt idx="201">
                  <c:v>5.0999999999999996</c:v>
                </c:pt>
                <c:pt idx="202">
                  <c:v>5.0999999999999996</c:v>
                </c:pt>
                <c:pt idx="203">
                  <c:v>5.0999999999999996</c:v>
                </c:pt>
                <c:pt idx="204">
                  <c:v>5</c:v>
                </c:pt>
                <c:pt idx="205">
                  <c:v>5</c:v>
                </c:pt>
                <c:pt idx="206">
                  <c:v>5</c:v>
                </c:pt>
                <c:pt idx="207">
                  <c:v>5</c:v>
                </c:pt>
                <c:pt idx="208">
                  <c:v>5</c:v>
                </c:pt>
                <c:pt idx="209">
                  <c:v>5</c:v>
                </c:pt>
                <c:pt idx="210">
                  <c:v>5</c:v>
                </c:pt>
                <c:pt idx="211">
                  <c:v>5</c:v>
                </c:pt>
                <c:pt idx="212">
                  <c:v>5</c:v>
                </c:pt>
                <c:pt idx="213">
                  <c:v>5</c:v>
                </c:pt>
                <c:pt idx="214">
                  <c:v>5</c:v>
                </c:pt>
                <c:pt idx="215">
                  <c:v>5</c:v>
                </c:pt>
                <c:pt idx="216">
                  <c:v>4.9000000000000004</c:v>
                </c:pt>
                <c:pt idx="217">
                  <c:v>4.9000000000000004</c:v>
                </c:pt>
                <c:pt idx="218">
                  <c:v>4.9000000000000004</c:v>
                </c:pt>
                <c:pt idx="219">
                  <c:v>4.9000000000000004</c:v>
                </c:pt>
                <c:pt idx="220">
                  <c:v>4.9000000000000004</c:v>
                </c:pt>
                <c:pt idx="221">
                  <c:v>4.9000000000000004</c:v>
                </c:pt>
                <c:pt idx="222">
                  <c:v>4.9000000000000004</c:v>
                </c:pt>
                <c:pt idx="223">
                  <c:v>4.9000000000000004</c:v>
                </c:pt>
                <c:pt idx="224">
                  <c:v>4.9000000000000004</c:v>
                </c:pt>
                <c:pt idx="225">
                  <c:v>4.9000000000000004</c:v>
                </c:pt>
                <c:pt idx="226">
                  <c:v>4.9000000000000004</c:v>
                </c:pt>
                <c:pt idx="227">
                  <c:v>4.9000000000000004</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4.7</c:v>
                </c:pt>
                <c:pt idx="241">
                  <c:v>4.7</c:v>
                </c:pt>
                <c:pt idx="242">
                  <c:v>4.7</c:v>
                </c:pt>
                <c:pt idx="243">
                  <c:v>4.7</c:v>
                </c:pt>
                <c:pt idx="244">
                  <c:v>4.7</c:v>
                </c:pt>
                <c:pt idx="245">
                  <c:v>4.7</c:v>
                </c:pt>
                <c:pt idx="246">
                  <c:v>4.7</c:v>
                </c:pt>
                <c:pt idx="247">
                  <c:v>4.7</c:v>
                </c:pt>
                <c:pt idx="248">
                  <c:v>4.7</c:v>
                </c:pt>
                <c:pt idx="249">
                  <c:v>4.7</c:v>
                </c:pt>
                <c:pt idx="250">
                  <c:v>4.7</c:v>
                </c:pt>
                <c:pt idx="251">
                  <c:v>4.7</c:v>
                </c:pt>
                <c:pt idx="252">
                  <c:v>4.5999999999999996</c:v>
                </c:pt>
                <c:pt idx="253">
                  <c:v>4.5999999999999996</c:v>
                </c:pt>
                <c:pt idx="254">
                  <c:v>4.5999999999999996</c:v>
                </c:pt>
                <c:pt idx="255">
                  <c:v>4.5999999999999996</c:v>
                </c:pt>
                <c:pt idx="256">
                  <c:v>4.5999999999999996</c:v>
                </c:pt>
                <c:pt idx="257">
                  <c:v>4.5999999999999996</c:v>
                </c:pt>
                <c:pt idx="258">
                  <c:v>4.5999999999999996</c:v>
                </c:pt>
                <c:pt idx="259">
                  <c:v>4.5999999999999996</c:v>
                </c:pt>
                <c:pt idx="260">
                  <c:v>4.5999999999999996</c:v>
                </c:pt>
                <c:pt idx="261">
                  <c:v>4.5999999999999996</c:v>
                </c:pt>
                <c:pt idx="262">
                  <c:v>4.5999999999999996</c:v>
                </c:pt>
                <c:pt idx="263">
                  <c:v>4.5999999999999996</c:v>
                </c:pt>
                <c:pt idx="264">
                  <c:v>4.5999999999999996</c:v>
                </c:pt>
                <c:pt idx="265">
                  <c:v>4.5999999999999996</c:v>
                </c:pt>
                <c:pt idx="266">
                  <c:v>4.5999999999999996</c:v>
                </c:pt>
                <c:pt idx="267">
                  <c:v>4.5999999999999996</c:v>
                </c:pt>
                <c:pt idx="268">
                  <c:v>4.5999999999999996</c:v>
                </c:pt>
                <c:pt idx="269">
                  <c:v>4.5999999999999996</c:v>
                </c:pt>
                <c:pt idx="270">
                  <c:v>4.5999999999999996</c:v>
                </c:pt>
                <c:pt idx="271">
                  <c:v>4.5999999999999996</c:v>
                </c:pt>
                <c:pt idx="272">
                  <c:v>4.5999999999999996</c:v>
                </c:pt>
                <c:pt idx="273">
                  <c:v>4.5999999999999996</c:v>
                </c:pt>
                <c:pt idx="274">
                  <c:v>4.5999999999999996</c:v>
                </c:pt>
                <c:pt idx="275">
                  <c:v>4.5999999999999996</c:v>
                </c:pt>
                <c:pt idx="276">
                  <c:v>4.5999999999999996</c:v>
                </c:pt>
                <c:pt idx="277">
                  <c:v>4.5999999999999996</c:v>
                </c:pt>
                <c:pt idx="278">
                  <c:v>4.5999999999999996</c:v>
                </c:pt>
                <c:pt idx="279">
                  <c:v>4.5999999999999996</c:v>
                </c:pt>
                <c:pt idx="280">
                  <c:v>4.5999999999999996</c:v>
                </c:pt>
                <c:pt idx="281">
                  <c:v>4.5999999999999996</c:v>
                </c:pt>
                <c:pt idx="282">
                  <c:v>4.5999999999999996</c:v>
                </c:pt>
                <c:pt idx="283">
                  <c:v>4.5999999999999996</c:v>
                </c:pt>
                <c:pt idx="284">
                  <c:v>4.5999999999999996</c:v>
                </c:pt>
                <c:pt idx="285">
                  <c:v>4.5999999999999996</c:v>
                </c:pt>
                <c:pt idx="286">
                  <c:v>4.5999999999999996</c:v>
                </c:pt>
                <c:pt idx="287">
                  <c:v>4.5999999999999996</c:v>
                </c:pt>
                <c:pt idx="288">
                  <c:v>4.5999999999999996</c:v>
                </c:pt>
                <c:pt idx="289">
                  <c:v>4.5999999999999996</c:v>
                </c:pt>
                <c:pt idx="290">
                  <c:v>4.5999999999999996</c:v>
                </c:pt>
                <c:pt idx="291">
                  <c:v>4.5999999999999996</c:v>
                </c:pt>
                <c:pt idx="292">
                  <c:v>4.5999999999999996</c:v>
                </c:pt>
                <c:pt idx="293">
                  <c:v>4.5999999999999996</c:v>
                </c:pt>
                <c:pt idx="294">
                  <c:v>4.5999999999999996</c:v>
                </c:pt>
                <c:pt idx="295">
                  <c:v>4.5999999999999996</c:v>
                </c:pt>
                <c:pt idx="296">
                  <c:v>4.5999999999999996</c:v>
                </c:pt>
                <c:pt idx="297">
                  <c:v>4.5999999999999996</c:v>
                </c:pt>
                <c:pt idx="298">
                  <c:v>4.5999999999999996</c:v>
                </c:pt>
                <c:pt idx="299">
                  <c:v>4.5999999999999996</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4.5</c:v>
                </c:pt>
                <c:pt idx="315">
                  <c:v>4.5</c:v>
                </c:pt>
                <c:pt idx="316">
                  <c:v>4.5</c:v>
                </c:pt>
                <c:pt idx="317">
                  <c:v>4.5</c:v>
                </c:pt>
                <c:pt idx="318">
                  <c:v>4.5</c:v>
                </c:pt>
                <c:pt idx="319">
                  <c:v>4.5</c:v>
                </c:pt>
                <c:pt idx="320">
                  <c:v>4.5</c:v>
                </c:pt>
                <c:pt idx="321">
                  <c:v>4.5</c:v>
                </c:pt>
                <c:pt idx="322">
                  <c:v>4.5</c:v>
                </c:pt>
                <c:pt idx="323">
                  <c:v>4.5</c:v>
                </c:pt>
                <c:pt idx="324">
                  <c:v>4.5</c:v>
                </c:pt>
                <c:pt idx="325">
                  <c:v>4.5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4.5</c:v>
                </c:pt>
                <c:pt idx="349">
                  <c:v>4.5</c:v>
                </c:pt>
                <c:pt idx="350">
                  <c:v>4.5</c:v>
                </c:pt>
                <c:pt idx="351">
                  <c:v>4.5</c:v>
                </c:pt>
                <c:pt idx="352">
                  <c:v>4.5</c:v>
                </c:pt>
                <c:pt idx="353">
                  <c:v>4.5</c:v>
                </c:pt>
                <c:pt idx="354">
                  <c:v>4.5</c:v>
                </c:pt>
                <c:pt idx="355">
                  <c:v>4.5</c:v>
                </c:pt>
                <c:pt idx="356">
                  <c:v>4.5</c:v>
                </c:pt>
                <c:pt idx="357">
                  <c:v>4.5</c:v>
                </c:pt>
                <c:pt idx="358">
                  <c:v>4.5</c:v>
                </c:pt>
                <c:pt idx="359">
                  <c:v>4.5</c:v>
                </c:pt>
                <c:pt idx="360">
                  <c:v>4.5</c:v>
                </c:pt>
              </c:numCache>
            </c:numRef>
          </c:val>
          <c:smooth val="0"/>
          <c:extLst>
            <c:ext xmlns:c16="http://schemas.microsoft.com/office/drawing/2014/chart" uri="{C3380CC4-5D6E-409C-BE32-E72D297353CC}">
              <c16:uniqueId val="{00000004-395D-4C93-8755-D17A274E5110}"/>
            </c:ext>
          </c:extLst>
        </c:ser>
        <c:dLbls>
          <c:showLegendKey val="0"/>
          <c:showVal val="0"/>
          <c:showCatName val="0"/>
          <c:showSerName val="0"/>
          <c:showPercent val="0"/>
          <c:showBubbleSize val="0"/>
        </c:dLbls>
        <c:marker val="1"/>
        <c:smooth val="0"/>
        <c:axId val="224978680"/>
        <c:axId val="1"/>
      </c:lineChart>
      <c:lineChart>
        <c:grouping val="standard"/>
        <c:varyColors val="0"/>
        <c:ser>
          <c:idx val="3"/>
          <c:order val="2"/>
          <c:tx>
            <c:strRef>
              <c:f>Sheet1!$E$1</c:f>
              <c:strCache>
                <c:ptCount val="1"/>
                <c:pt idx="0">
                  <c:v>Loan Delinquency Rate (Right Axis)</c:v>
                </c:pt>
              </c:strCache>
            </c:strRef>
          </c:tx>
          <c:spPr>
            <a:ln w="45660">
              <a:solidFill>
                <a:srgbClr val="0000FF"/>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Sheet1!$E$2:$E$363</c:f>
              <c:numCache>
                <c:formatCode>General</c:formatCode>
                <c:ptCount val="362"/>
                <c:pt idx="0">
                  <c:v>0.9</c:v>
                </c:pt>
                <c:pt idx="1">
                  <c:v>0.89</c:v>
                </c:pt>
                <c:pt idx="2">
                  <c:v>0.84</c:v>
                </c:pt>
                <c:pt idx="3">
                  <c:v>0.85</c:v>
                </c:pt>
                <c:pt idx="4">
                  <c:v>0.86</c:v>
                </c:pt>
                <c:pt idx="5">
                  <c:v>0.83</c:v>
                </c:pt>
                <c:pt idx="6">
                  <c:v>0.87</c:v>
                </c:pt>
                <c:pt idx="7">
                  <c:v>0.89</c:v>
                </c:pt>
                <c:pt idx="8">
                  <c:v>0.91</c:v>
                </c:pt>
                <c:pt idx="9">
                  <c:v>0.88</c:v>
                </c:pt>
                <c:pt idx="10">
                  <c:v>0.94</c:v>
                </c:pt>
                <c:pt idx="11">
                  <c:v>0.95</c:v>
                </c:pt>
                <c:pt idx="12">
                  <c:v>0.99</c:v>
                </c:pt>
                <c:pt idx="13">
                  <c:v>1</c:v>
                </c:pt>
                <c:pt idx="14">
                  <c:v>0.97</c:v>
                </c:pt>
                <c:pt idx="15">
                  <c:v>0.94</c:v>
                </c:pt>
                <c:pt idx="16">
                  <c:v>0.94</c:v>
                </c:pt>
                <c:pt idx="17">
                  <c:v>0.91</c:v>
                </c:pt>
                <c:pt idx="18">
                  <c:v>0.94</c:v>
                </c:pt>
                <c:pt idx="19">
                  <c:v>0.92</c:v>
                </c:pt>
                <c:pt idx="20">
                  <c:v>0.92</c:v>
                </c:pt>
                <c:pt idx="21">
                  <c:v>0.91</c:v>
                </c:pt>
                <c:pt idx="22">
                  <c:v>0.94</c:v>
                </c:pt>
                <c:pt idx="23">
                  <c:v>0.94</c:v>
                </c:pt>
                <c:pt idx="24">
                  <c:v>0.94</c:v>
                </c:pt>
                <c:pt idx="25">
                  <c:v>0.95</c:v>
                </c:pt>
                <c:pt idx="26">
                  <c:v>0.96</c:v>
                </c:pt>
                <c:pt idx="27">
                  <c:v>0.95</c:v>
                </c:pt>
                <c:pt idx="28">
                  <c:v>0.95</c:v>
                </c:pt>
                <c:pt idx="29">
                  <c:v>0.93</c:v>
                </c:pt>
                <c:pt idx="30">
                  <c:v>0.92</c:v>
                </c:pt>
                <c:pt idx="31">
                  <c:v>0.92</c:v>
                </c:pt>
                <c:pt idx="32">
                  <c:v>0.91</c:v>
                </c:pt>
                <c:pt idx="33">
                  <c:v>0.9</c:v>
                </c:pt>
                <c:pt idx="34">
                  <c:v>1.05</c:v>
                </c:pt>
                <c:pt idx="35">
                  <c:v>1.01</c:v>
                </c:pt>
                <c:pt idx="36">
                  <c:v>1.04</c:v>
                </c:pt>
                <c:pt idx="37">
                  <c:v>1.04</c:v>
                </c:pt>
                <c:pt idx="38">
                  <c:v>0.98</c:v>
                </c:pt>
                <c:pt idx="39">
                  <c:v>0.94</c:v>
                </c:pt>
                <c:pt idx="40">
                  <c:v>0.93</c:v>
                </c:pt>
                <c:pt idx="41">
                  <c:v>0.88</c:v>
                </c:pt>
                <c:pt idx="42">
                  <c:v>0.88</c:v>
                </c:pt>
                <c:pt idx="43">
                  <c:v>0.9</c:v>
                </c:pt>
                <c:pt idx="44">
                  <c:v>0.88</c:v>
                </c:pt>
                <c:pt idx="45">
                  <c:v>0.9</c:v>
                </c:pt>
                <c:pt idx="46">
                  <c:v>0.9</c:v>
                </c:pt>
                <c:pt idx="47">
                  <c:v>0.88</c:v>
                </c:pt>
                <c:pt idx="48">
                  <c:v>0.89</c:v>
                </c:pt>
                <c:pt idx="49">
                  <c:v>0.86</c:v>
                </c:pt>
                <c:pt idx="50">
                  <c:v>0.79</c:v>
                </c:pt>
                <c:pt idx="51">
                  <c:v>0.76</c:v>
                </c:pt>
                <c:pt idx="52">
                  <c:v>0.76</c:v>
                </c:pt>
                <c:pt idx="53">
                  <c:v>0.76</c:v>
                </c:pt>
                <c:pt idx="54">
                  <c:v>0.79</c:v>
                </c:pt>
                <c:pt idx="55">
                  <c:v>0.76</c:v>
                </c:pt>
                <c:pt idx="56">
                  <c:v>0.74</c:v>
                </c:pt>
                <c:pt idx="57">
                  <c:v>0.75</c:v>
                </c:pt>
                <c:pt idx="58">
                  <c:v>0.79</c:v>
                </c:pt>
                <c:pt idx="59">
                  <c:v>0.75</c:v>
                </c:pt>
                <c:pt idx="60">
                  <c:v>0.78</c:v>
                </c:pt>
                <c:pt idx="61">
                  <c:v>0.74</c:v>
                </c:pt>
                <c:pt idx="62">
                  <c:v>0.7</c:v>
                </c:pt>
                <c:pt idx="63">
                  <c:v>0.7</c:v>
                </c:pt>
                <c:pt idx="64">
                  <c:v>0.67</c:v>
                </c:pt>
                <c:pt idx="65">
                  <c:v>0.66</c:v>
                </c:pt>
                <c:pt idx="66">
                  <c:v>0.67</c:v>
                </c:pt>
                <c:pt idx="67">
                  <c:v>0.68</c:v>
                </c:pt>
                <c:pt idx="68">
                  <c:v>0.67</c:v>
                </c:pt>
                <c:pt idx="69">
                  <c:v>0.67</c:v>
                </c:pt>
                <c:pt idx="70">
                  <c:v>0.71</c:v>
                </c:pt>
                <c:pt idx="71">
                  <c:v>0.74</c:v>
                </c:pt>
                <c:pt idx="72">
                  <c:v>0.73</c:v>
                </c:pt>
                <c:pt idx="73">
                  <c:v>0.73</c:v>
                </c:pt>
                <c:pt idx="74">
                  <c:v>0.7</c:v>
                </c:pt>
                <c:pt idx="75">
                  <c:v>0.73</c:v>
                </c:pt>
                <c:pt idx="76">
                  <c:v>0.71</c:v>
                </c:pt>
                <c:pt idx="77">
                  <c:v>0.71</c:v>
                </c:pt>
                <c:pt idx="78">
                  <c:v>0.73</c:v>
                </c:pt>
                <c:pt idx="79">
                  <c:v>0.71</c:v>
                </c:pt>
                <c:pt idx="80">
                  <c:v>0.74</c:v>
                </c:pt>
                <c:pt idx="81">
                  <c:v>0.76</c:v>
                </c:pt>
                <c:pt idx="82">
                  <c:v>0.79</c:v>
                </c:pt>
                <c:pt idx="83">
                  <c:v>0.82</c:v>
                </c:pt>
                <c:pt idx="84">
                  <c:v>0.85</c:v>
                </c:pt>
                <c:pt idx="85">
                  <c:v>0.79</c:v>
                </c:pt>
                <c:pt idx="86">
                  <c:v>0.76</c:v>
                </c:pt>
                <c:pt idx="87">
                  <c:v>0.76</c:v>
                </c:pt>
                <c:pt idx="88">
                  <c:v>0.74</c:v>
                </c:pt>
                <c:pt idx="89">
                  <c:v>0.72</c:v>
                </c:pt>
                <c:pt idx="90">
                  <c:v>0.72</c:v>
                </c:pt>
                <c:pt idx="91">
                  <c:v>0.73</c:v>
                </c:pt>
                <c:pt idx="92">
                  <c:v>0.75</c:v>
                </c:pt>
                <c:pt idx="93">
                  <c:v>0.74</c:v>
                </c:pt>
                <c:pt idx="94">
                  <c:v>0.77</c:v>
                </c:pt>
                <c:pt idx="95">
                  <c:v>0.8</c:v>
                </c:pt>
                <c:pt idx="96">
                  <c:v>0.85</c:v>
                </c:pt>
                <c:pt idx="97">
                  <c:v>0.82</c:v>
                </c:pt>
                <c:pt idx="98">
                  <c:v>0.78</c:v>
                </c:pt>
                <c:pt idx="99">
                  <c:v>0.76</c:v>
                </c:pt>
                <c:pt idx="100">
                  <c:v>0.76</c:v>
                </c:pt>
                <c:pt idx="101">
                  <c:v>0.73</c:v>
                </c:pt>
                <c:pt idx="102">
                  <c:v>0.75</c:v>
                </c:pt>
                <c:pt idx="103">
                  <c:v>0.77</c:v>
                </c:pt>
                <c:pt idx="104">
                  <c:v>0.75</c:v>
                </c:pt>
                <c:pt idx="105">
                  <c:v>0.75</c:v>
                </c:pt>
                <c:pt idx="106">
                  <c:v>0.76</c:v>
                </c:pt>
                <c:pt idx="107">
                  <c:v>0.76</c:v>
                </c:pt>
                <c:pt idx="108">
                  <c:v>0.81</c:v>
                </c:pt>
                <c:pt idx="109">
                  <c:v>0.78</c:v>
                </c:pt>
                <c:pt idx="110">
                  <c:v>0.72</c:v>
                </c:pt>
                <c:pt idx="111">
                  <c:v>0.7</c:v>
                </c:pt>
                <c:pt idx="112">
                  <c:v>0.69</c:v>
                </c:pt>
                <c:pt idx="113">
                  <c:v>0.66</c:v>
                </c:pt>
                <c:pt idx="114">
                  <c:v>0.68</c:v>
                </c:pt>
                <c:pt idx="115">
                  <c:v>0.68</c:v>
                </c:pt>
                <c:pt idx="116">
                  <c:v>0.7</c:v>
                </c:pt>
                <c:pt idx="117">
                  <c:v>0.71</c:v>
                </c:pt>
                <c:pt idx="118">
                  <c:v>0.73</c:v>
                </c:pt>
                <c:pt idx="119">
                  <c:v>0.72</c:v>
                </c:pt>
                <c:pt idx="120">
                  <c:v>0.75</c:v>
                </c:pt>
                <c:pt idx="121">
                  <c:v>0.7</c:v>
                </c:pt>
                <c:pt idx="122">
                  <c:v>0.66</c:v>
                </c:pt>
                <c:pt idx="123">
                  <c:v>0.67</c:v>
                </c:pt>
                <c:pt idx="124">
                  <c:v>0.65</c:v>
                </c:pt>
                <c:pt idx="125">
                  <c:v>0.64</c:v>
                </c:pt>
                <c:pt idx="126">
                  <c:v>0.69</c:v>
                </c:pt>
                <c:pt idx="127">
                  <c:v>0.69</c:v>
                </c:pt>
                <c:pt idx="128">
                  <c:v>0.67</c:v>
                </c:pt>
                <c:pt idx="129">
                  <c:v>0.7</c:v>
                </c:pt>
                <c:pt idx="130">
                  <c:v>0.73</c:v>
                </c:pt>
                <c:pt idx="131">
                  <c:v>0.73</c:v>
                </c:pt>
                <c:pt idx="132">
                  <c:v>0.71</c:v>
                </c:pt>
                <c:pt idx="133">
                  <c:v>0.65</c:v>
                </c:pt>
                <c:pt idx="134">
                  <c:v>0.59</c:v>
                </c:pt>
                <c:pt idx="135">
                  <c:v>0.53</c:v>
                </c:pt>
                <c:pt idx="136">
                  <c:v>0.6</c:v>
                </c:pt>
                <c:pt idx="137">
                  <c:v>0.57999999999999996</c:v>
                </c:pt>
                <c:pt idx="138">
                  <c:v>0.61</c:v>
                </c:pt>
                <c:pt idx="139">
                  <c:v>0.66</c:v>
                </c:pt>
                <c:pt idx="140">
                  <c:v>0.68</c:v>
                </c:pt>
                <c:pt idx="141">
                  <c:v>0.56999999999999995</c:v>
                </c:pt>
                <c:pt idx="142">
                  <c:v>0.62</c:v>
                </c:pt>
                <c:pt idx="143">
                  <c:v>0.68</c:v>
                </c:pt>
                <c:pt idx="144">
                  <c:v>0.72</c:v>
                </c:pt>
                <c:pt idx="145">
                  <c:v>0.66</c:v>
                </c:pt>
                <c:pt idx="146">
                  <c:v>0.64</c:v>
                </c:pt>
                <c:pt idx="147">
                  <c:v>0.67</c:v>
                </c:pt>
                <c:pt idx="148">
                  <c:v>0.68</c:v>
                </c:pt>
                <c:pt idx="149">
                  <c:v>0.69</c:v>
                </c:pt>
                <c:pt idx="150">
                  <c:v>0.71</c:v>
                </c:pt>
                <c:pt idx="151">
                  <c:v>0.73</c:v>
                </c:pt>
                <c:pt idx="152">
                  <c:v>0.79</c:v>
                </c:pt>
                <c:pt idx="153">
                  <c:v>0.82</c:v>
                </c:pt>
                <c:pt idx="154">
                  <c:v>0.87</c:v>
                </c:pt>
                <c:pt idx="155">
                  <c:v>0.93</c:v>
                </c:pt>
                <c:pt idx="156">
                  <c:v>0.96</c:v>
                </c:pt>
                <c:pt idx="157">
                  <c:v>0.95</c:v>
                </c:pt>
                <c:pt idx="158">
                  <c:v>0.96</c:v>
                </c:pt>
                <c:pt idx="159">
                  <c:v>0.96</c:v>
                </c:pt>
                <c:pt idx="160">
                  <c:v>0.97</c:v>
                </c:pt>
                <c:pt idx="161">
                  <c:v>0.97</c:v>
                </c:pt>
                <c:pt idx="162">
                  <c:v>0.95</c:v>
                </c:pt>
                <c:pt idx="163">
                  <c:v>1.03</c:v>
                </c:pt>
                <c:pt idx="164">
                  <c:v>1.0900000000000001</c:v>
                </c:pt>
                <c:pt idx="165">
                  <c:v>1.1399999999999999</c:v>
                </c:pt>
                <c:pt idx="166">
                  <c:v>1.32</c:v>
                </c:pt>
                <c:pt idx="167">
                  <c:v>1.37</c:v>
                </c:pt>
                <c:pt idx="168">
                  <c:v>1.44</c:v>
                </c:pt>
                <c:pt idx="169">
                  <c:v>1.41</c:v>
                </c:pt>
                <c:pt idx="170">
                  <c:v>1.44</c:v>
                </c:pt>
                <c:pt idx="171">
                  <c:v>1.51</c:v>
                </c:pt>
                <c:pt idx="172">
                  <c:v>1.57</c:v>
                </c:pt>
                <c:pt idx="173">
                  <c:v>1.58</c:v>
                </c:pt>
                <c:pt idx="174">
                  <c:v>1.65</c:v>
                </c:pt>
                <c:pt idx="175">
                  <c:v>1.64</c:v>
                </c:pt>
                <c:pt idx="176">
                  <c:v>1.69</c:v>
                </c:pt>
                <c:pt idx="177">
                  <c:v>1.73</c:v>
                </c:pt>
                <c:pt idx="178">
                  <c:v>1.78</c:v>
                </c:pt>
                <c:pt idx="179">
                  <c:v>1.82</c:v>
                </c:pt>
                <c:pt idx="180">
                  <c:v>1.8740000000000001</c:v>
                </c:pt>
                <c:pt idx="181">
                  <c:v>1.8779999999999999</c:v>
                </c:pt>
                <c:pt idx="182">
                  <c:v>1.835</c:v>
                </c:pt>
                <c:pt idx="183">
                  <c:v>1.8320000000000001</c:v>
                </c:pt>
                <c:pt idx="184">
                  <c:v>1.82</c:v>
                </c:pt>
                <c:pt idx="185">
                  <c:v>1.74</c:v>
                </c:pt>
                <c:pt idx="186">
                  <c:v>1.78</c:v>
                </c:pt>
                <c:pt idx="187">
                  <c:v>1.78</c:v>
                </c:pt>
                <c:pt idx="188">
                  <c:v>1.75</c:v>
                </c:pt>
                <c:pt idx="189">
                  <c:v>1.76</c:v>
                </c:pt>
                <c:pt idx="190">
                  <c:v>1.76</c:v>
                </c:pt>
                <c:pt idx="191">
                  <c:v>1.75</c:v>
                </c:pt>
                <c:pt idx="192">
                  <c:v>1.77</c:v>
                </c:pt>
                <c:pt idx="193">
                  <c:v>1.71</c:v>
                </c:pt>
                <c:pt idx="194">
                  <c:v>1.625</c:v>
                </c:pt>
                <c:pt idx="195">
                  <c:v>1.64</c:v>
                </c:pt>
                <c:pt idx="196">
                  <c:v>1.61</c:v>
                </c:pt>
                <c:pt idx="197">
                  <c:v>1.58</c:v>
                </c:pt>
                <c:pt idx="198">
                  <c:v>1.58</c:v>
                </c:pt>
                <c:pt idx="199">
                  <c:v>1.57</c:v>
                </c:pt>
                <c:pt idx="200">
                  <c:v>1.59</c:v>
                </c:pt>
                <c:pt idx="201">
                  <c:v>1.58</c:v>
                </c:pt>
                <c:pt idx="202">
                  <c:v>1.6</c:v>
                </c:pt>
                <c:pt idx="203">
                  <c:v>1.6</c:v>
                </c:pt>
                <c:pt idx="204">
                  <c:v>1.59</c:v>
                </c:pt>
                <c:pt idx="205">
                  <c:v>1.49</c:v>
                </c:pt>
                <c:pt idx="206">
                  <c:v>1.44</c:v>
                </c:pt>
                <c:pt idx="207">
                  <c:v>1.37</c:v>
                </c:pt>
                <c:pt idx="208">
                  <c:v>1.29</c:v>
                </c:pt>
                <c:pt idx="209">
                  <c:v>1.2</c:v>
                </c:pt>
                <c:pt idx="210">
                  <c:v>1.18</c:v>
                </c:pt>
                <c:pt idx="211">
                  <c:v>1.18</c:v>
                </c:pt>
                <c:pt idx="212">
                  <c:v>1.17</c:v>
                </c:pt>
                <c:pt idx="213">
                  <c:v>1.1299999999999999</c:v>
                </c:pt>
                <c:pt idx="214">
                  <c:v>1.1399999999999999</c:v>
                </c:pt>
                <c:pt idx="215">
                  <c:v>1.1499999999999999</c:v>
                </c:pt>
                <c:pt idx="216">
                  <c:v>1.1200000000000001</c:v>
                </c:pt>
                <c:pt idx="217">
                  <c:v>1.08</c:v>
                </c:pt>
                <c:pt idx="218">
                  <c:v>1.01</c:v>
                </c:pt>
                <c:pt idx="219">
                  <c:v>1</c:v>
                </c:pt>
                <c:pt idx="220">
                  <c:v>1</c:v>
                </c:pt>
                <c:pt idx="221">
                  <c:v>1.03</c:v>
                </c:pt>
                <c:pt idx="222">
                  <c:v>1.02</c:v>
                </c:pt>
                <c:pt idx="223">
                  <c:v>1.02</c:v>
                </c:pt>
                <c:pt idx="224">
                  <c:v>1.01</c:v>
                </c:pt>
                <c:pt idx="225">
                  <c:v>1.01</c:v>
                </c:pt>
                <c:pt idx="226">
                  <c:v>1.03</c:v>
                </c:pt>
                <c:pt idx="227">
                  <c:v>1.01</c:v>
                </c:pt>
                <c:pt idx="228" formatCode="0.00">
                  <c:v>0.95752241900000001</c:v>
                </c:pt>
                <c:pt idx="229" formatCode="0.00">
                  <c:v>0.88558968800000004</c:v>
                </c:pt>
                <c:pt idx="230" formatCode="0.00">
                  <c:v>0.80940000000000001</c:v>
                </c:pt>
                <c:pt idx="231" formatCode="0.00">
                  <c:v>0.83570119600000004</c:v>
                </c:pt>
                <c:pt idx="232" formatCode="0.00">
                  <c:v>0.84886367200000001</c:v>
                </c:pt>
                <c:pt idx="233" formatCode="0.00">
                  <c:v>0.85170000000000001</c:v>
                </c:pt>
                <c:pt idx="234" formatCode="0.00">
                  <c:v>0.82546146600000003</c:v>
                </c:pt>
                <c:pt idx="235" formatCode="0.00">
                  <c:v>0.84141217400000001</c:v>
                </c:pt>
                <c:pt idx="236" formatCode="0.00">
                  <c:v>0.85150000000000003</c:v>
                </c:pt>
                <c:pt idx="237" formatCode="0.00">
                  <c:v>0.83192241899999997</c:v>
                </c:pt>
                <c:pt idx="238" formatCode="0.00">
                  <c:v>0.85572132199999995</c:v>
                </c:pt>
                <c:pt idx="239" formatCode="0.00">
                  <c:v>0.84789999999999999</c:v>
                </c:pt>
                <c:pt idx="240" formatCode="0.000">
                  <c:v>0.83413711599999996</c:v>
                </c:pt>
                <c:pt idx="241" formatCode="0.000">
                  <c:v>0.73824346100000005</c:v>
                </c:pt>
                <c:pt idx="242" formatCode="0.000">
                  <c:v>0.68289999999999995</c:v>
                </c:pt>
                <c:pt idx="243" formatCode="0.000">
                  <c:v>0.72794519099999999</c:v>
                </c:pt>
                <c:pt idx="244" formatCode="0.000">
                  <c:v>0.73703137299999999</c:v>
                </c:pt>
                <c:pt idx="245" formatCode="0.000">
                  <c:v>0.73950000000000005</c:v>
                </c:pt>
                <c:pt idx="246" formatCode="0.000">
                  <c:v>0.75681181799999997</c:v>
                </c:pt>
                <c:pt idx="247" formatCode="0.000">
                  <c:v>0.77878719100000005</c:v>
                </c:pt>
                <c:pt idx="248" formatCode="0.000">
                  <c:v>0.77600000000000002</c:v>
                </c:pt>
                <c:pt idx="249" formatCode="0.000">
                  <c:v>0.79005914099999996</c:v>
                </c:pt>
                <c:pt idx="250">
                  <c:v>0.82039853200000001</c:v>
                </c:pt>
                <c:pt idx="251">
                  <c:v>0.80920000000000003</c:v>
                </c:pt>
                <c:pt idx="252">
                  <c:v>0.81616904300000004</c:v>
                </c:pt>
                <c:pt idx="253">
                  <c:v>0.76391021299999995</c:v>
                </c:pt>
                <c:pt idx="254">
                  <c:v>0.7056</c:v>
                </c:pt>
                <c:pt idx="255">
                  <c:v>0.72781991300000004</c:v>
                </c:pt>
                <c:pt idx="256">
                  <c:v>0.72813539900000002</c:v>
                </c:pt>
                <c:pt idx="257">
                  <c:v>0.74539999999999995</c:v>
                </c:pt>
                <c:pt idx="258">
                  <c:v>0.77369458099999999</c:v>
                </c:pt>
                <c:pt idx="259">
                  <c:v>0.773579197</c:v>
                </c:pt>
                <c:pt idx="260">
                  <c:v>0.76910000000000001</c:v>
                </c:pt>
                <c:pt idx="261">
                  <c:v>0.79662138400000004</c:v>
                </c:pt>
                <c:pt idx="262">
                  <c:v>0.82193047100000005</c:v>
                </c:pt>
                <c:pt idx="263">
                  <c:v>0.82679999999999998</c:v>
                </c:pt>
                <c:pt idx="264">
                  <c:v>0.82541704199999999</c:v>
                </c:pt>
                <c:pt idx="265">
                  <c:v>0.74984378399999996</c:v>
                </c:pt>
                <c:pt idx="266">
                  <c:v>0.68359999999999999</c:v>
                </c:pt>
                <c:pt idx="267">
                  <c:v>0.73887833000000003</c:v>
                </c:pt>
                <c:pt idx="268">
                  <c:v>0.74021650900000002</c:v>
                </c:pt>
                <c:pt idx="269">
                  <c:v>0.74529999999999996</c:v>
                </c:pt>
                <c:pt idx="270">
                  <c:v>0.75546914700000001</c:v>
                </c:pt>
                <c:pt idx="271">
                  <c:v>0.76993381400000005</c:v>
                </c:pt>
                <c:pt idx="272">
                  <c:v>0.78420000000000001</c:v>
                </c:pt>
                <c:pt idx="273">
                  <c:v>0.81126667200000002</c:v>
                </c:pt>
                <c:pt idx="274">
                  <c:v>0.85357313800000001</c:v>
                </c:pt>
                <c:pt idx="275">
                  <c:v>0.88100000000000001</c:v>
                </c:pt>
                <c:pt idx="276">
                  <c:v>0.80999660399999995</c:v>
                </c:pt>
                <c:pt idx="277">
                  <c:v>0.72085289299999999</c:v>
                </c:pt>
                <c:pt idx="278">
                  <c:v>0.65329999999999999</c:v>
                </c:pt>
                <c:pt idx="279">
                  <c:v>0.655341642</c:v>
                </c:pt>
                <c:pt idx="280">
                  <c:v>0.64222913000000004</c:v>
                </c:pt>
                <c:pt idx="281">
                  <c:v>0.66859999999999997</c:v>
                </c:pt>
                <c:pt idx="282">
                  <c:v>0.66597187999999996</c:v>
                </c:pt>
                <c:pt idx="283">
                  <c:v>0.67179765199999997</c:v>
                </c:pt>
                <c:pt idx="284">
                  <c:v>0.67120000000000002</c:v>
                </c:pt>
                <c:pt idx="285">
                  <c:v>0.67385524699999999</c:v>
                </c:pt>
                <c:pt idx="286">
                  <c:v>0.69816593500000002</c:v>
                </c:pt>
                <c:pt idx="287">
                  <c:v>0.70940000000000003</c:v>
                </c:pt>
                <c:pt idx="288">
                  <c:v>0.660006969</c:v>
                </c:pt>
                <c:pt idx="289">
                  <c:v>0.62152257499999997</c:v>
                </c:pt>
                <c:pt idx="290">
                  <c:v>0.57620000000000005</c:v>
                </c:pt>
                <c:pt idx="291">
                  <c:v>0.59687040700000005</c:v>
                </c:pt>
                <c:pt idx="292">
                  <c:v>0.59929990499999997</c:v>
                </c:pt>
                <c:pt idx="293">
                  <c:v>0.63090000000000002</c:v>
                </c:pt>
                <c:pt idx="294">
                  <c:v>0.64467335800000003</c:v>
                </c:pt>
                <c:pt idx="295">
                  <c:v>0.660022946</c:v>
                </c:pt>
                <c:pt idx="296">
                  <c:v>0.66510000000000002</c:v>
                </c:pt>
                <c:pt idx="297">
                  <c:v>0.67460815299999999</c:v>
                </c:pt>
                <c:pt idx="298">
                  <c:v>0.70243925500000004</c:v>
                </c:pt>
                <c:pt idx="299">
                  <c:v>0.7</c:v>
                </c:pt>
                <c:pt idx="300">
                  <c:v>0.698002173</c:v>
                </c:pt>
                <c:pt idx="301">
                  <c:v>0.640377945</c:v>
                </c:pt>
                <c:pt idx="302">
                  <c:v>0.62849999999999995</c:v>
                </c:pt>
                <c:pt idx="303">
                  <c:v>0.67315355300000002</c:v>
                </c:pt>
                <c:pt idx="304">
                  <c:v>0.65694641300000001</c:v>
                </c:pt>
                <c:pt idx="305">
                  <c:v>0.57420000000000004</c:v>
                </c:pt>
                <c:pt idx="306">
                  <c:v>0.540955509</c:v>
                </c:pt>
                <c:pt idx="307">
                  <c:v>0.55263472199999997</c:v>
                </c:pt>
                <c:pt idx="308">
                  <c:v>0.54</c:v>
                </c:pt>
                <c:pt idx="309">
                  <c:v>0.54932815999999995</c:v>
                </c:pt>
                <c:pt idx="310">
                  <c:v>0.58001505900000006</c:v>
                </c:pt>
                <c:pt idx="311">
                  <c:v>0.59450000000000003</c:v>
                </c:pt>
                <c:pt idx="312">
                  <c:v>0.58722505999999997</c:v>
                </c:pt>
                <c:pt idx="313">
                  <c:v>0.52352876299999995</c:v>
                </c:pt>
                <c:pt idx="314">
                  <c:v>0.45469999999999999</c:v>
                </c:pt>
                <c:pt idx="315">
                  <c:v>0.47446389300000003</c:v>
                </c:pt>
                <c:pt idx="316">
                  <c:v>0.467387836</c:v>
                </c:pt>
                <c:pt idx="317">
                  <c:v>0.45150000000000001</c:v>
                </c:pt>
                <c:pt idx="318">
                  <c:v>0.45534964900000002</c:v>
                </c:pt>
                <c:pt idx="319">
                  <c:v>0.45178478599999999</c:v>
                </c:pt>
                <c:pt idx="320">
                  <c:v>0.45639999999999997</c:v>
                </c:pt>
                <c:pt idx="321">
                  <c:v>0.46979954699999998</c:v>
                </c:pt>
                <c:pt idx="322">
                  <c:v>0.47126854600000001</c:v>
                </c:pt>
                <c:pt idx="323">
                  <c:v>0.48459999999999998</c:v>
                </c:pt>
                <c:pt idx="324">
                  <c:v>0.49444210599999999</c:v>
                </c:pt>
                <c:pt idx="325">
                  <c:v>0.46127572500000003</c:v>
                </c:pt>
                <c:pt idx="326">
                  <c:v>0.41830000000000001</c:v>
                </c:pt>
                <c:pt idx="327">
                  <c:v>0.44325680299999998</c:v>
                </c:pt>
                <c:pt idx="328">
                  <c:v>0.45810816100000001</c:v>
                </c:pt>
                <c:pt idx="329">
                  <c:v>0.47899999999999998</c:v>
                </c:pt>
                <c:pt idx="330">
                  <c:v>0.50959958599999999</c:v>
                </c:pt>
                <c:pt idx="331">
                  <c:v>0.51514890700000004</c:v>
                </c:pt>
                <c:pt idx="332">
                  <c:v>0.52800000000000002</c:v>
                </c:pt>
                <c:pt idx="333">
                  <c:v>0.56089580299999997</c:v>
                </c:pt>
                <c:pt idx="334">
                  <c:v>0.61614067400000005</c:v>
                </c:pt>
                <c:pt idx="335">
                  <c:v>0.61170000000000002</c:v>
                </c:pt>
                <c:pt idx="336">
                  <c:v>0.666806538</c:v>
                </c:pt>
                <c:pt idx="337">
                  <c:v>0.58177326200000001</c:v>
                </c:pt>
                <c:pt idx="338">
                  <c:v>0.52310000000000001</c:v>
                </c:pt>
                <c:pt idx="339">
                  <c:v>0.59459109600000004</c:v>
                </c:pt>
                <c:pt idx="340">
                  <c:v>0.60804619999999998</c:v>
                </c:pt>
                <c:pt idx="341">
                  <c:v>0.62570000000000003</c:v>
                </c:pt>
                <c:pt idx="342">
                  <c:v>0.67207819099999999</c:v>
                </c:pt>
                <c:pt idx="343">
                  <c:v>0.69718939899999999</c:v>
                </c:pt>
                <c:pt idx="344">
                  <c:v>0.71619999999999995</c:v>
                </c:pt>
                <c:pt idx="345">
                  <c:v>0.733274486</c:v>
                </c:pt>
                <c:pt idx="346">
                  <c:v>0.77421106900000003</c:v>
                </c:pt>
                <c:pt idx="347">
                  <c:v>0.78324023300000001</c:v>
                </c:pt>
                <c:pt idx="348">
                  <c:v>0.86241293299999999</c:v>
                </c:pt>
                <c:pt idx="349">
                  <c:v>0.80888994800000003</c:v>
                </c:pt>
                <c:pt idx="350">
                  <c:v>0.77290000000000003</c:v>
                </c:pt>
                <c:pt idx="351">
                  <c:v>0.84019133400000001</c:v>
                </c:pt>
                <c:pt idx="352">
                  <c:v>0.84312387600000005</c:v>
                </c:pt>
                <c:pt idx="353">
                  <c:v>0.87021811800000004</c:v>
                </c:pt>
                <c:pt idx="354">
                  <c:v>0.86</c:v>
                </c:pt>
              </c:numCache>
            </c:numRef>
          </c:val>
          <c:smooth val="0"/>
          <c:extLst>
            <c:ext xmlns:c16="http://schemas.microsoft.com/office/drawing/2014/chart" uri="{C3380CC4-5D6E-409C-BE32-E72D297353CC}">
              <c16:uniqueId val="{00000002-395D-4C93-8755-D17A274E5110}"/>
            </c:ext>
          </c:extLst>
        </c:ser>
        <c:ser>
          <c:idx val="5"/>
          <c:order val="4"/>
          <c:tx>
            <c:strRef>
              <c:f>Sheet1!$G$1</c:f>
              <c:strCache>
                <c:ptCount val="1"/>
                <c:pt idx="0">
                  <c:v>0.75% Natural Delinquency Rate (Right Axis)</c:v>
                </c:pt>
              </c:strCache>
            </c:strRef>
          </c:tx>
          <c:spPr>
            <a:ln w="45660">
              <a:solidFill>
                <a:srgbClr val="FF00FF"/>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Sheet1!$G$2:$G$363</c:f>
              <c:numCache>
                <c:formatCode>General</c:formatCode>
                <c:ptCount val="362"/>
                <c:pt idx="0">
                  <c:v>0.75</c:v>
                </c:pt>
                <c:pt idx="1">
                  <c:v>0.75</c:v>
                </c:pt>
                <c:pt idx="2">
                  <c:v>0.75</c:v>
                </c:pt>
                <c:pt idx="3">
                  <c:v>0.75</c:v>
                </c:pt>
                <c:pt idx="4">
                  <c:v>0.75</c:v>
                </c:pt>
                <c:pt idx="5">
                  <c:v>0.75</c:v>
                </c:pt>
                <c:pt idx="6">
                  <c:v>0.75</c:v>
                </c:pt>
                <c:pt idx="7">
                  <c:v>0.75</c:v>
                </c:pt>
                <c:pt idx="8">
                  <c:v>0.75</c:v>
                </c:pt>
                <c:pt idx="9">
                  <c:v>0.75</c:v>
                </c:pt>
                <c:pt idx="10">
                  <c:v>0.75</c:v>
                </c:pt>
                <c:pt idx="11">
                  <c:v>0.75</c:v>
                </c:pt>
                <c:pt idx="12">
                  <c:v>0.75</c:v>
                </c:pt>
                <c:pt idx="13">
                  <c:v>0.75</c:v>
                </c:pt>
                <c:pt idx="14">
                  <c:v>0.75</c:v>
                </c:pt>
                <c:pt idx="15">
                  <c:v>0.75</c:v>
                </c:pt>
                <c:pt idx="16">
                  <c:v>0.75</c:v>
                </c:pt>
                <c:pt idx="17">
                  <c:v>0.75</c:v>
                </c:pt>
                <c:pt idx="18">
                  <c:v>0.75</c:v>
                </c:pt>
                <c:pt idx="19">
                  <c:v>0.75</c:v>
                </c:pt>
                <c:pt idx="20">
                  <c:v>0.75</c:v>
                </c:pt>
                <c:pt idx="21">
                  <c:v>0.75</c:v>
                </c:pt>
                <c:pt idx="22">
                  <c:v>0.75</c:v>
                </c:pt>
                <c:pt idx="23">
                  <c:v>0.75</c:v>
                </c:pt>
                <c:pt idx="24">
                  <c:v>0.75</c:v>
                </c:pt>
                <c:pt idx="25">
                  <c:v>0.75</c:v>
                </c:pt>
                <c:pt idx="26">
                  <c:v>0.75</c:v>
                </c:pt>
                <c:pt idx="27">
                  <c:v>0.75</c:v>
                </c:pt>
                <c:pt idx="28">
                  <c:v>0.75</c:v>
                </c:pt>
                <c:pt idx="29">
                  <c:v>0.75</c:v>
                </c:pt>
                <c:pt idx="30">
                  <c:v>0.75</c:v>
                </c:pt>
                <c:pt idx="31">
                  <c:v>0.75</c:v>
                </c:pt>
                <c:pt idx="32">
                  <c:v>0.75</c:v>
                </c:pt>
                <c:pt idx="33">
                  <c:v>0.75</c:v>
                </c:pt>
                <c:pt idx="34">
                  <c:v>0.75</c:v>
                </c:pt>
                <c:pt idx="35">
                  <c:v>0.75</c:v>
                </c:pt>
                <c:pt idx="36">
                  <c:v>0.75</c:v>
                </c:pt>
                <c:pt idx="37">
                  <c:v>0.75</c:v>
                </c:pt>
                <c:pt idx="38">
                  <c:v>0.75</c:v>
                </c:pt>
                <c:pt idx="39">
                  <c:v>0.75</c:v>
                </c:pt>
                <c:pt idx="40">
                  <c:v>0.75</c:v>
                </c:pt>
                <c:pt idx="41">
                  <c:v>0.75</c:v>
                </c:pt>
                <c:pt idx="42">
                  <c:v>0.75</c:v>
                </c:pt>
                <c:pt idx="43">
                  <c:v>0.75</c:v>
                </c:pt>
                <c:pt idx="44">
                  <c:v>0.75</c:v>
                </c:pt>
                <c:pt idx="45">
                  <c:v>0.75</c:v>
                </c:pt>
                <c:pt idx="46">
                  <c:v>0.75</c:v>
                </c:pt>
                <c:pt idx="47">
                  <c:v>0.75</c:v>
                </c:pt>
                <c:pt idx="48">
                  <c:v>0.75</c:v>
                </c:pt>
                <c:pt idx="49">
                  <c:v>0.75</c:v>
                </c:pt>
                <c:pt idx="50">
                  <c:v>0.75</c:v>
                </c:pt>
                <c:pt idx="51">
                  <c:v>0.75</c:v>
                </c:pt>
                <c:pt idx="52">
                  <c:v>0.75</c:v>
                </c:pt>
                <c:pt idx="53">
                  <c:v>0.75</c:v>
                </c:pt>
                <c:pt idx="54">
                  <c:v>0.75</c:v>
                </c:pt>
                <c:pt idx="55">
                  <c:v>0.75</c:v>
                </c:pt>
                <c:pt idx="56">
                  <c:v>0.75</c:v>
                </c:pt>
                <c:pt idx="57">
                  <c:v>0.75</c:v>
                </c:pt>
                <c:pt idx="58">
                  <c:v>0.75</c:v>
                </c:pt>
                <c:pt idx="59">
                  <c:v>0.75</c:v>
                </c:pt>
                <c:pt idx="60">
                  <c:v>0.75</c:v>
                </c:pt>
                <c:pt idx="61">
                  <c:v>0.75</c:v>
                </c:pt>
                <c:pt idx="62">
                  <c:v>0.75</c:v>
                </c:pt>
                <c:pt idx="63">
                  <c:v>0.75</c:v>
                </c:pt>
                <c:pt idx="64">
                  <c:v>0.75</c:v>
                </c:pt>
                <c:pt idx="65">
                  <c:v>0.75</c:v>
                </c:pt>
                <c:pt idx="66">
                  <c:v>0.75</c:v>
                </c:pt>
                <c:pt idx="67">
                  <c:v>0.75</c:v>
                </c:pt>
                <c:pt idx="68">
                  <c:v>0.75</c:v>
                </c:pt>
                <c:pt idx="69">
                  <c:v>0.75</c:v>
                </c:pt>
                <c:pt idx="70">
                  <c:v>0.75</c:v>
                </c:pt>
                <c:pt idx="71">
                  <c:v>0.75</c:v>
                </c:pt>
                <c:pt idx="72">
                  <c:v>0.75</c:v>
                </c:pt>
                <c:pt idx="73">
                  <c:v>0.75</c:v>
                </c:pt>
                <c:pt idx="74">
                  <c:v>0.75</c:v>
                </c:pt>
                <c:pt idx="75">
                  <c:v>0.75</c:v>
                </c:pt>
                <c:pt idx="76">
                  <c:v>0.75</c:v>
                </c:pt>
                <c:pt idx="77">
                  <c:v>0.75</c:v>
                </c:pt>
                <c:pt idx="78">
                  <c:v>0.75</c:v>
                </c:pt>
                <c:pt idx="79">
                  <c:v>0.75</c:v>
                </c:pt>
                <c:pt idx="80">
                  <c:v>0.75</c:v>
                </c:pt>
                <c:pt idx="81">
                  <c:v>0.75</c:v>
                </c:pt>
                <c:pt idx="82">
                  <c:v>0.75</c:v>
                </c:pt>
                <c:pt idx="83">
                  <c:v>0.75</c:v>
                </c:pt>
                <c:pt idx="84">
                  <c:v>0.75</c:v>
                </c:pt>
                <c:pt idx="85">
                  <c:v>0.75</c:v>
                </c:pt>
                <c:pt idx="86">
                  <c:v>0.75</c:v>
                </c:pt>
                <c:pt idx="87">
                  <c:v>0.75</c:v>
                </c:pt>
                <c:pt idx="88">
                  <c:v>0.75</c:v>
                </c:pt>
                <c:pt idx="89">
                  <c:v>0.75</c:v>
                </c:pt>
                <c:pt idx="90">
                  <c:v>0.75</c:v>
                </c:pt>
                <c:pt idx="91">
                  <c:v>0.75</c:v>
                </c:pt>
                <c:pt idx="92">
                  <c:v>0.75</c:v>
                </c:pt>
                <c:pt idx="93">
                  <c:v>0.75</c:v>
                </c:pt>
                <c:pt idx="94">
                  <c:v>0.75</c:v>
                </c:pt>
                <c:pt idx="95">
                  <c:v>0.75</c:v>
                </c:pt>
                <c:pt idx="96">
                  <c:v>0.75</c:v>
                </c:pt>
                <c:pt idx="97">
                  <c:v>0.75</c:v>
                </c:pt>
                <c:pt idx="98">
                  <c:v>0.75</c:v>
                </c:pt>
                <c:pt idx="99">
                  <c:v>0.75</c:v>
                </c:pt>
                <c:pt idx="100">
                  <c:v>0.75</c:v>
                </c:pt>
                <c:pt idx="101">
                  <c:v>0.75</c:v>
                </c:pt>
                <c:pt idx="102">
                  <c:v>0.75</c:v>
                </c:pt>
                <c:pt idx="103">
                  <c:v>0.75</c:v>
                </c:pt>
                <c:pt idx="104">
                  <c:v>0.75</c:v>
                </c:pt>
                <c:pt idx="105">
                  <c:v>0.75</c:v>
                </c:pt>
                <c:pt idx="106">
                  <c:v>0.75</c:v>
                </c:pt>
                <c:pt idx="107">
                  <c:v>0.75</c:v>
                </c:pt>
                <c:pt idx="108">
                  <c:v>0.75</c:v>
                </c:pt>
                <c:pt idx="109">
                  <c:v>0.75</c:v>
                </c:pt>
                <c:pt idx="110">
                  <c:v>0.75</c:v>
                </c:pt>
                <c:pt idx="111">
                  <c:v>0.75</c:v>
                </c:pt>
                <c:pt idx="112">
                  <c:v>0.75</c:v>
                </c:pt>
                <c:pt idx="113">
                  <c:v>0.75</c:v>
                </c:pt>
                <c:pt idx="114">
                  <c:v>0.75</c:v>
                </c:pt>
                <c:pt idx="115">
                  <c:v>0.75</c:v>
                </c:pt>
                <c:pt idx="116">
                  <c:v>0.75</c:v>
                </c:pt>
                <c:pt idx="117">
                  <c:v>0.75</c:v>
                </c:pt>
                <c:pt idx="118">
                  <c:v>0.75</c:v>
                </c:pt>
                <c:pt idx="119">
                  <c:v>0.75</c:v>
                </c:pt>
                <c:pt idx="120">
                  <c:v>0.75</c:v>
                </c:pt>
                <c:pt idx="121">
                  <c:v>0.75</c:v>
                </c:pt>
                <c:pt idx="122">
                  <c:v>0.75</c:v>
                </c:pt>
                <c:pt idx="123">
                  <c:v>0.75</c:v>
                </c:pt>
                <c:pt idx="124">
                  <c:v>0.75</c:v>
                </c:pt>
                <c:pt idx="125">
                  <c:v>0.75</c:v>
                </c:pt>
                <c:pt idx="126">
                  <c:v>0.75</c:v>
                </c:pt>
                <c:pt idx="127">
                  <c:v>0.75</c:v>
                </c:pt>
                <c:pt idx="128">
                  <c:v>0.75</c:v>
                </c:pt>
                <c:pt idx="129">
                  <c:v>0.75</c:v>
                </c:pt>
                <c:pt idx="130">
                  <c:v>0.75</c:v>
                </c:pt>
                <c:pt idx="131">
                  <c:v>0.75</c:v>
                </c:pt>
                <c:pt idx="132">
                  <c:v>0.75</c:v>
                </c:pt>
                <c:pt idx="133">
                  <c:v>0.75</c:v>
                </c:pt>
                <c:pt idx="134">
                  <c:v>0.75</c:v>
                </c:pt>
                <c:pt idx="135">
                  <c:v>0.75</c:v>
                </c:pt>
                <c:pt idx="136">
                  <c:v>0.75</c:v>
                </c:pt>
                <c:pt idx="137">
                  <c:v>0.75</c:v>
                </c:pt>
                <c:pt idx="138">
                  <c:v>0.75</c:v>
                </c:pt>
                <c:pt idx="139">
                  <c:v>0.75</c:v>
                </c:pt>
                <c:pt idx="140">
                  <c:v>0.75</c:v>
                </c:pt>
                <c:pt idx="141">
                  <c:v>0.75</c:v>
                </c:pt>
                <c:pt idx="142">
                  <c:v>0.75</c:v>
                </c:pt>
                <c:pt idx="143">
                  <c:v>0.75</c:v>
                </c:pt>
                <c:pt idx="144">
                  <c:v>0.75</c:v>
                </c:pt>
                <c:pt idx="145">
                  <c:v>0.75</c:v>
                </c:pt>
                <c:pt idx="146">
                  <c:v>0.75</c:v>
                </c:pt>
                <c:pt idx="147">
                  <c:v>0.75</c:v>
                </c:pt>
                <c:pt idx="148">
                  <c:v>0.75</c:v>
                </c:pt>
                <c:pt idx="149">
                  <c:v>0.75</c:v>
                </c:pt>
                <c:pt idx="150">
                  <c:v>0.75</c:v>
                </c:pt>
                <c:pt idx="151">
                  <c:v>0.75</c:v>
                </c:pt>
                <c:pt idx="152">
                  <c:v>0.75</c:v>
                </c:pt>
                <c:pt idx="153">
                  <c:v>0.75</c:v>
                </c:pt>
                <c:pt idx="154">
                  <c:v>0.75</c:v>
                </c:pt>
                <c:pt idx="155">
                  <c:v>0.75</c:v>
                </c:pt>
                <c:pt idx="156">
                  <c:v>0.75</c:v>
                </c:pt>
                <c:pt idx="157">
                  <c:v>0.75</c:v>
                </c:pt>
                <c:pt idx="158">
                  <c:v>0.75</c:v>
                </c:pt>
                <c:pt idx="159">
                  <c:v>0.75</c:v>
                </c:pt>
                <c:pt idx="160">
                  <c:v>0.75</c:v>
                </c:pt>
                <c:pt idx="161">
                  <c:v>0.75</c:v>
                </c:pt>
                <c:pt idx="162">
                  <c:v>0.75</c:v>
                </c:pt>
                <c:pt idx="163">
                  <c:v>0.75</c:v>
                </c:pt>
                <c:pt idx="164">
                  <c:v>0.75</c:v>
                </c:pt>
                <c:pt idx="165">
                  <c:v>0.75</c:v>
                </c:pt>
                <c:pt idx="166">
                  <c:v>0.75</c:v>
                </c:pt>
                <c:pt idx="167">
                  <c:v>0.75</c:v>
                </c:pt>
                <c:pt idx="168">
                  <c:v>0.75</c:v>
                </c:pt>
                <c:pt idx="169">
                  <c:v>0.75</c:v>
                </c:pt>
                <c:pt idx="170">
                  <c:v>0.75</c:v>
                </c:pt>
                <c:pt idx="171">
                  <c:v>0.75</c:v>
                </c:pt>
                <c:pt idx="172">
                  <c:v>0.75</c:v>
                </c:pt>
                <c:pt idx="173">
                  <c:v>0.75</c:v>
                </c:pt>
                <c:pt idx="174">
                  <c:v>0.75</c:v>
                </c:pt>
                <c:pt idx="175">
                  <c:v>0.75</c:v>
                </c:pt>
                <c:pt idx="176">
                  <c:v>0.75</c:v>
                </c:pt>
                <c:pt idx="177">
                  <c:v>0.75</c:v>
                </c:pt>
                <c:pt idx="178">
                  <c:v>0.75</c:v>
                </c:pt>
                <c:pt idx="179">
                  <c:v>0.75</c:v>
                </c:pt>
                <c:pt idx="180">
                  <c:v>0.75</c:v>
                </c:pt>
                <c:pt idx="181">
                  <c:v>0.75</c:v>
                </c:pt>
                <c:pt idx="182">
                  <c:v>0.75</c:v>
                </c:pt>
                <c:pt idx="183">
                  <c:v>0.75</c:v>
                </c:pt>
                <c:pt idx="184">
                  <c:v>0.75</c:v>
                </c:pt>
                <c:pt idx="185">
                  <c:v>0.75</c:v>
                </c:pt>
                <c:pt idx="186">
                  <c:v>0.75</c:v>
                </c:pt>
                <c:pt idx="187">
                  <c:v>0.75</c:v>
                </c:pt>
                <c:pt idx="188">
                  <c:v>0.75</c:v>
                </c:pt>
                <c:pt idx="189">
                  <c:v>0.75</c:v>
                </c:pt>
                <c:pt idx="190">
                  <c:v>0.75</c:v>
                </c:pt>
                <c:pt idx="191">
                  <c:v>0.75</c:v>
                </c:pt>
                <c:pt idx="192">
                  <c:v>0.75</c:v>
                </c:pt>
                <c:pt idx="193">
                  <c:v>0.75</c:v>
                </c:pt>
                <c:pt idx="194">
                  <c:v>0.75</c:v>
                </c:pt>
                <c:pt idx="195">
                  <c:v>0.75</c:v>
                </c:pt>
                <c:pt idx="196">
                  <c:v>0.75</c:v>
                </c:pt>
                <c:pt idx="197">
                  <c:v>0.75</c:v>
                </c:pt>
                <c:pt idx="198">
                  <c:v>0.75</c:v>
                </c:pt>
                <c:pt idx="199">
                  <c:v>0.75</c:v>
                </c:pt>
                <c:pt idx="200">
                  <c:v>0.75</c:v>
                </c:pt>
                <c:pt idx="201">
                  <c:v>0.75</c:v>
                </c:pt>
                <c:pt idx="202">
                  <c:v>0.75</c:v>
                </c:pt>
                <c:pt idx="203">
                  <c:v>0.75</c:v>
                </c:pt>
                <c:pt idx="204">
                  <c:v>0.75</c:v>
                </c:pt>
                <c:pt idx="205">
                  <c:v>0.75</c:v>
                </c:pt>
                <c:pt idx="206">
                  <c:v>0.75</c:v>
                </c:pt>
                <c:pt idx="207">
                  <c:v>0.75</c:v>
                </c:pt>
                <c:pt idx="208">
                  <c:v>0.75</c:v>
                </c:pt>
                <c:pt idx="209">
                  <c:v>0.75</c:v>
                </c:pt>
                <c:pt idx="210">
                  <c:v>0.75</c:v>
                </c:pt>
                <c:pt idx="211">
                  <c:v>0.75</c:v>
                </c:pt>
                <c:pt idx="212">
                  <c:v>0.75</c:v>
                </c:pt>
                <c:pt idx="213">
                  <c:v>0.75</c:v>
                </c:pt>
                <c:pt idx="214">
                  <c:v>0.75</c:v>
                </c:pt>
                <c:pt idx="215">
                  <c:v>0.75</c:v>
                </c:pt>
                <c:pt idx="216">
                  <c:v>0.75</c:v>
                </c:pt>
                <c:pt idx="217">
                  <c:v>0.75</c:v>
                </c:pt>
                <c:pt idx="218">
                  <c:v>0.75</c:v>
                </c:pt>
                <c:pt idx="219">
                  <c:v>0.75</c:v>
                </c:pt>
                <c:pt idx="220">
                  <c:v>0.75</c:v>
                </c:pt>
                <c:pt idx="221">
                  <c:v>0.75</c:v>
                </c:pt>
                <c:pt idx="222">
                  <c:v>0.75</c:v>
                </c:pt>
                <c:pt idx="223">
                  <c:v>0.75</c:v>
                </c:pt>
                <c:pt idx="224">
                  <c:v>0.75</c:v>
                </c:pt>
                <c:pt idx="225">
                  <c:v>0.75</c:v>
                </c:pt>
                <c:pt idx="226">
                  <c:v>0.75</c:v>
                </c:pt>
                <c:pt idx="227">
                  <c:v>0.75</c:v>
                </c:pt>
                <c:pt idx="228">
                  <c:v>0.75</c:v>
                </c:pt>
                <c:pt idx="229">
                  <c:v>0.75</c:v>
                </c:pt>
                <c:pt idx="230">
                  <c:v>0.75</c:v>
                </c:pt>
                <c:pt idx="231">
                  <c:v>0.75</c:v>
                </c:pt>
                <c:pt idx="232">
                  <c:v>0.75</c:v>
                </c:pt>
                <c:pt idx="233">
                  <c:v>0.75</c:v>
                </c:pt>
                <c:pt idx="234">
                  <c:v>0.75</c:v>
                </c:pt>
                <c:pt idx="235">
                  <c:v>0.75</c:v>
                </c:pt>
                <c:pt idx="236">
                  <c:v>0.75</c:v>
                </c:pt>
                <c:pt idx="237">
                  <c:v>0.75</c:v>
                </c:pt>
                <c:pt idx="238">
                  <c:v>0.75</c:v>
                </c:pt>
                <c:pt idx="239">
                  <c:v>0.75</c:v>
                </c:pt>
                <c:pt idx="240">
                  <c:v>0.75</c:v>
                </c:pt>
                <c:pt idx="241">
                  <c:v>0.75</c:v>
                </c:pt>
                <c:pt idx="242">
                  <c:v>0.75</c:v>
                </c:pt>
                <c:pt idx="243">
                  <c:v>0.75</c:v>
                </c:pt>
                <c:pt idx="244">
                  <c:v>0.75</c:v>
                </c:pt>
                <c:pt idx="245">
                  <c:v>0.75</c:v>
                </c:pt>
                <c:pt idx="246">
                  <c:v>0.75</c:v>
                </c:pt>
                <c:pt idx="247">
                  <c:v>0.75</c:v>
                </c:pt>
                <c:pt idx="248">
                  <c:v>0.75</c:v>
                </c:pt>
                <c:pt idx="249">
                  <c:v>0.75</c:v>
                </c:pt>
                <c:pt idx="250">
                  <c:v>0.75</c:v>
                </c:pt>
                <c:pt idx="251">
                  <c:v>0.75</c:v>
                </c:pt>
                <c:pt idx="252">
                  <c:v>0.75</c:v>
                </c:pt>
                <c:pt idx="253">
                  <c:v>0.75</c:v>
                </c:pt>
                <c:pt idx="254">
                  <c:v>0.75</c:v>
                </c:pt>
                <c:pt idx="255">
                  <c:v>0.75</c:v>
                </c:pt>
                <c:pt idx="256">
                  <c:v>0.75</c:v>
                </c:pt>
                <c:pt idx="257">
                  <c:v>0.75</c:v>
                </c:pt>
                <c:pt idx="258">
                  <c:v>0.75</c:v>
                </c:pt>
                <c:pt idx="259">
                  <c:v>0.75</c:v>
                </c:pt>
                <c:pt idx="260">
                  <c:v>0.75</c:v>
                </c:pt>
                <c:pt idx="261">
                  <c:v>0.75</c:v>
                </c:pt>
                <c:pt idx="262">
                  <c:v>0.75</c:v>
                </c:pt>
                <c:pt idx="263">
                  <c:v>0.75</c:v>
                </c:pt>
                <c:pt idx="264">
                  <c:v>0.75</c:v>
                </c:pt>
                <c:pt idx="265">
                  <c:v>0.75</c:v>
                </c:pt>
                <c:pt idx="266">
                  <c:v>0.75</c:v>
                </c:pt>
                <c:pt idx="267">
                  <c:v>0.75</c:v>
                </c:pt>
                <c:pt idx="268">
                  <c:v>0.75</c:v>
                </c:pt>
                <c:pt idx="269">
                  <c:v>0.75</c:v>
                </c:pt>
                <c:pt idx="270">
                  <c:v>0.75</c:v>
                </c:pt>
                <c:pt idx="271">
                  <c:v>0.75</c:v>
                </c:pt>
                <c:pt idx="272">
                  <c:v>0.75</c:v>
                </c:pt>
                <c:pt idx="273">
                  <c:v>0.75</c:v>
                </c:pt>
                <c:pt idx="274">
                  <c:v>0.75</c:v>
                </c:pt>
                <c:pt idx="275">
                  <c:v>0.75</c:v>
                </c:pt>
                <c:pt idx="276">
                  <c:v>0.75</c:v>
                </c:pt>
                <c:pt idx="277">
                  <c:v>0.75</c:v>
                </c:pt>
                <c:pt idx="278">
                  <c:v>0.75</c:v>
                </c:pt>
                <c:pt idx="279">
                  <c:v>0.75</c:v>
                </c:pt>
                <c:pt idx="280">
                  <c:v>0.75</c:v>
                </c:pt>
                <c:pt idx="281">
                  <c:v>0.75</c:v>
                </c:pt>
                <c:pt idx="282">
                  <c:v>0.75</c:v>
                </c:pt>
                <c:pt idx="283">
                  <c:v>0.75</c:v>
                </c:pt>
                <c:pt idx="284">
                  <c:v>0.75</c:v>
                </c:pt>
                <c:pt idx="285">
                  <c:v>0.75</c:v>
                </c:pt>
                <c:pt idx="286">
                  <c:v>0.75</c:v>
                </c:pt>
                <c:pt idx="287">
                  <c:v>0.75</c:v>
                </c:pt>
                <c:pt idx="288">
                  <c:v>0.75</c:v>
                </c:pt>
                <c:pt idx="289">
                  <c:v>0.75</c:v>
                </c:pt>
                <c:pt idx="290">
                  <c:v>0.75</c:v>
                </c:pt>
                <c:pt idx="291">
                  <c:v>0.75</c:v>
                </c:pt>
                <c:pt idx="292">
                  <c:v>0.75</c:v>
                </c:pt>
                <c:pt idx="293">
                  <c:v>0.75</c:v>
                </c:pt>
                <c:pt idx="294">
                  <c:v>0.75</c:v>
                </c:pt>
                <c:pt idx="295">
                  <c:v>0.75</c:v>
                </c:pt>
                <c:pt idx="296">
                  <c:v>0.75</c:v>
                </c:pt>
                <c:pt idx="297">
                  <c:v>0.75</c:v>
                </c:pt>
                <c:pt idx="298">
                  <c:v>0.75</c:v>
                </c:pt>
                <c:pt idx="299">
                  <c:v>0.75</c:v>
                </c:pt>
                <c:pt idx="300">
                  <c:v>0.75</c:v>
                </c:pt>
                <c:pt idx="301">
                  <c:v>0.75</c:v>
                </c:pt>
                <c:pt idx="302">
                  <c:v>0.75</c:v>
                </c:pt>
                <c:pt idx="303">
                  <c:v>0.75</c:v>
                </c:pt>
                <c:pt idx="304">
                  <c:v>0.75</c:v>
                </c:pt>
                <c:pt idx="305">
                  <c:v>0.75</c:v>
                </c:pt>
                <c:pt idx="306">
                  <c:v>0.75</c:v>
                </c:pt>
                <c:pt idx="307">
                  <c:v>0.75</c:v>
                </c:pt>
                <c:pt idx="308">
                  <c:v>0.75</c:v>
                </c:pt>
                <c:pt idx="309">
                  <c:v>0.75</c:v>
                </c:pt>
                <c:pt idx="310">
                  <c:v>0.75</c:v>
                </c:pt>
                <c:pt idx="311">
                  <c:v>0.75</c:v>
                </c:pt>
                <c:pt idx="312">
                  <c:v>0.75</c:v>
                </c:pt>
                <c:pt idx="313">
                  <c:v>0.75</c:v>
                </c:pt>
                <c:pt idx="314">
                  <c:v>0.75</c:v>
                </c:pt>
                <c:pt idx="315">
                  <c:v>0.75</c:v>
                </c:pt>
                <c:pt idx="316">
                  <c:v>0.75</c:v>
                </c:pt>
                <c:pt idx="317">
                  <c:v>0.75</c:v>
                </c:pt>
                <c:pt idx="318">
                  <c:v>0.75</c:v>
                </c:pt>
                <c:pt idx="319">
                  <c:v>0.75</c:v>
                </c:pt>
                <c:pt idx="320">
                  <c:v>0.75</c:v>
                </c:pt>
                <c:pt idx="321">
                  <c:v>0.75</c:v>
                </c:pt>
                <c:pt idx="322">
                  <c:v>0.75</c:v>
                </c:pt>
                <c:pt idx="323">
                  <c:v>0.75</c:v>
                </c:pt>
                <c:pt idx="324">
                  <c:v>0.75</c:v>
                </c:pt>
                <c:pt idx="325">
                  <c:v>0.75</c:v>
                </c:pt>
                <c:pt idx="326">
                  <c:v>0.75</c:v>
                </c:pt>
                <c:pt idx="327">
                  <c:v>0.75</c:v>
                </c:pt>
                <c:pt idx="328">
                  <c:v>0.75</c:v>
                </c:pt>
                <c:pt idx="329">
                  <c:v>0.75</c:v>
                </c:pt>
                <c:pt idx="330">
                  <c:v>0.75</c:v>
                </c:pt>
                <c:pt idx="331">
                  <c:v>0.75</c:v>
                </c:pt>
                <c:pt idx="332">
                  <c:v>0.75</c:v>
                </c:pt>
                <c:pt idx="333">
                  <c:v>0.75</c:v>
                </c:pt>
                <c:pt idx="334">
                  <c:v>0.75</c:v>
                </c:pt>
                <c:pt idx="335">
                  <c:v>0.75</c:v>
                </c:pt>
                <c:pt idx="336">
                  <c:v>0.75</c:v>
                </c:pt>
                <c:pt idx="337">
                  <c:v>0.75</c:v>
                </c:pt>
                <c:pt idx="338">
                  <c:v>0.75</c:v>
                </c:pt>
                <c:pt idx="339">
                  <c:v>0.75</c:v>
                </c:pt>
                <c:pt idx="340">
                  <c:v>0.75</c:v>
                </c:pt>
                <c:pt idx="341">
                  <c:v>0.75</c:v>
                </c:pt>
                <c:pt idx="342">
                  <c:v>0.75</c:v>
                </c:pt>
                <c:pt idx="343">
                  <c:v>0.75</c:v>
                </c:pt>
                <c:pt idx="344">
                  <c:v>0.75</c:v>
                </c:pt>
                <c:pt idx="345">
                  <c:v>0.75</c:v>
                </c:pt>
                <c:pt idx="346">
                  <c:v>0.75</c:v>
                </c:pt>
                <c:pt idx="347">
                  <c:v>0.75</c:v>
                </c:pt>
                <c:pt idx="348">
                  <c:v>0.75</c:v>
                </c:pt>
                <c:pt idx="349">
                  <c:v>0.75</c:v>
                </c:pt>
                <c:pt idx="350">
                  <c:v>0.75</c:v>
                </c:pt>
                <c:pt idx="351">
                  <c:v>0.75</c:v>
                </c:pt>
                <c:pt idx="352">
                  <c:v>0.75</c:v>
                </c:pt>
                <c:pt idx="353">
                  <c:v>0.75</c:v>
                </c:pt>
                <c:pt idx="354">
                  <c:v>0.75</c:v>
                </c:pt>
                <c:pt idx="355">
                  <c:v>0.75</c:v>
                </c:pt>
                <c:pt idx="356">
                  <c:v>0.75</c:v>
                </c:pt>
                <c:pt idx="357">
                  <c:v>0.75</c:v>
                </c:pt>
                <c:pt idx="358">
                  <c:v>0.75</c:v>
                </c:pt>
                <c:pt idx="359">
                  <c:v>0.75</c:v>
                </c:pt>
                <c:pt idx="360">
                  <c:v>0.75</c:v>
                </c:pt>
              </c:numCache>
            </c:numRef>
          </c:val>
          <c:smooth val="0"/>
          <c:extLst>
            <c:ext xmlns:c16="http://schemas.microsoft.com/office/drawing/2014/chart" uri="{C3380CC4-5D6E-409C-BE32-E72D297353CC}">
              <c16:uniqueId val="{00000003-395D-4C93-8755-D17A274E5110}"/>
            </c:ext>
          </c:extLst>
        </c:ser>
        <c:dLbls>
          <c:showLegendKey val="0"/>
          <c:showVal val="0"/>
          <c:showCatName val="0"/>
          <c:showSerName val="0"/>
          <c:showPercent val="0"/>
          <c:showBubbleSize val="0"/>
        </c:dLbls>
        <c:marker val="1"/>
        <c:smooth val="0"/>
        <c:axId val="3"/>
        <c:axId val="4"/>
      </c:lineChart>
      <c:catAx>
        <c:axId val="224978680"/>
        <c:scaling>
          <c:orientation val="minMax"/>
        </c:scaling>
        <c:delete val="0"/>
        <c:axPos val="b"/>
        <c:numFmt formatCode="General" sourceLinked="1"/>
        <c:majorTickMark val="out"/>
        <c:minorTickMark val="none"/>
        <c:tickLblPos val="nextTo"/>
        <c:spPr>
          <a:ln w="3805">
            <a:solidFill>
              <a:schemeClr val="tx1"/>
            </a:solidFill>
            <a:prstDash val="solid"/>
          </a:ln>
        </c:spPr>
        <c:txPr>
          <a:bodyPr rot="0" vert="horz"/>
          <a:lstStyle/>
          <a:p>
            <a:pPr>
              <a:defRPr sz="1378" b="1"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15"/>
          <c:min val="0"/>
        </c:scaling>
        <c:delete val="0"/>
        <c:axPos val="l"/>
        <c:majorGridlines>
          <c:spPr>
            <a:ln w="3805">
              <a:solidFill>
                <a:schemeClr val="tx1"/>
              </a:solidFill>
              <a:prstDash val="solid"/>
            </a:ln>
          </c:spPr>
        </c:majorGridlines>
        <c:numFmt formatCode="0" sourceLinked="0"/>
        <c:majorTickMark val="out"/>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224978680"/>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3"/>
          <c:min val="0"/>
        </c:scaling>
        <c:delete val="0"/>
        <c:axPos val="r"/>
        <c:numFmt formatCode="0.0" sourceLinked="0"/>
        <c:majorTickMark val="cross"/>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3"/>
        <c:crosses val="max"/>
        <c:crossBetween val="midCat"/>
        <c:majorUnit val="0.2"/>
        <c:minorUnit val="0.1"/>
      </c:valAx>
      <c:spPr>
        <a:noFill/>
        <a:ln w="15220">
          <a:solidFill>
            <a:schemeClr val="tx1"/>
          </a:solidFill>
          <a:prstDash val="solid"/>
        </a:ln>
      </c:spPr>
    </c:plotArea>
    <c:legend>
      <c:legendPos val="r"/>
      <c:layout>
        <c:manualLayout>
          <c:xMode val="edge"/>
          <c:yMode val="edge"/>
          <c:x val="8.1462660632021344E-2"/>
          <c:y val="0.17253527956265258"/>
          <c:w val="0.41564284657544381"/>
          <c:h val="0.198943661971831"/>
        </c:manualLayout>
      </c:layout>
      <c:overlay val="0"/>
      <c:spPr>
        <a:solidFill>
          <a:schemeClr val="bg1"/>
        </a:solidFill>
        <a:ln w="3805">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5660">
      <a:solidFill>
        <a:schemeClr val="tx1"/>
      </a:solidFill>
      <a:prstDash val="solid"/>
    </a:ln>
  </c:spPr>
  <c:txPr>
    <a:bodyPr/>
    <a:lstStyle/>
    <a:p>
      <a:pPr>
        <a:defRPr sz="2157" b="1" i="0" u="none" strike="noStrike" baseline="0">
          <a:solidFill>
            <a:schemeClr val="tx1"/>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Average</a:t>
            </a:r>
            <a:r>
              <a:rPr lang="en-US" sz="1600" baseline="0" dirty="0"/>
              <a:t> Hourly Earnings</a:t>
            </a:r>
          </a:p>
          <a:p>
            <a:pPr>
              <a:defRPr sz="1600"/>
            </a:pPr>
            <a:r>
              <a:rPr lang="en-US" sz="1400" baseline="0" dirty="0"/>
              <a:t>(Growth Rate)</a:t>
            </a:r>
          </a:p>
          <a:p>
            <a:pPr>
              <a:defRPr sz="1600"/>
            </a:pPr>
            <a:r>
              <a:rPr lang="en-US" sz="1600" baseline="0" dirty="0"/>
              <a:t>Vs </a:t>
            </a:r>
          </a:p>
          <a:p>
            <a:pPr>
              <a:defRPr sz="1600"/>
            </a:pPr>
            <a:r>
              <a:rPr lang="en-US" sz="1600" baseline="0" dirty="0"/>
              <a:t>Core CPI Inflation</a:t>
            </a:r>
            <a:endParaRPr lang="en-US" sz="1600" dirty="0"/>
          </a:p>
        </c:rich>
      </c:tx>
      <c:layout>
        <c:manualLayout>
          <c:xMode val="edge"/>
          <c:yMode val="edge"/>
          <c:x val="0.34856421552425926"/>
          <c:y val="5.5700219875671171E-3"/>
        </c:manualLayout>
      </c:layout>
      <c:overlay val="0"/>
      <c:spPr>
        <a:noFill/>
        <a:ln w="19539">
          <a:noFill/>
        </a:ln>
      </c:spPr>
    </c:title>
    <c:autoTitleDeleted val="0"/>
    <c:plotArea>
      <c:layout>
        <c:manualLayout>
          <c:layoutTarget val="inner"/>
          <c:xMode val="edge"/>
          <c:yMode val="edge"/>
          <c:x val="9.0291002593679587E-2"/>
          <c:y val="0.176648629125747"/>
          <c:w val="0.83950617283950613"/>
          <c:h val="0.71232982768508191"/>
        </c:manualLayout>
      </c:layout>
      <c:areaChart>
        <c:grouping val="stacked"/>
        <c:varyColors val="0"/>
        <c:ser>
          <c:idx val="3"/>
          <c:order val="2"/>
          <c:tx>
            <c:strRef>
              <c:f>Sheet1!#REF!</c:f>
              <c:strCache>
                <c:ptCount val="1"/>
                <c:pt idx="0">
                  <c:v>#REF!</c:v>
                </c:pt>
              </c:strCache>
            </c:strRef>
          </c:tx>
          <c:spPr>
            <a:solidFill>
              <a:schemeClr val="accent2"/>
            </a:solidFill>
            <a:ln w="9770">
              <a:solidFill>
                <a:schemeClr val="tx1"/>
              </a:solidFill>
              <a:prstDash val="solid"/>
            </a:ln>
          </c:spPr>
          <c:cat>
            <c:strRef>
              <c:f>Sheet1!$A$2:$A$200</c:f>
              <c:strCache>
                <c:ptCount val="193"/>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pt idx="180">
                  <c:v>23</c:v>
                </c:pt>
                <c:pt idx="192">
                  <c:v>24</c:v>
                </c:pt>
              </c:strCache>
            </c:strRef>
          </c:cat>
          <c:val>
            <c:numRef>
              <c:f>Sheet1!#REF!</c:f>
              <c:numCache>
                <c:formatCode>General</c:formatCode>
                <c:ptCount val="1"/>
                <c:pt idx="0">
                  <c:v>1</c:v>
                </c:pt>
              </c:numCache>
            </c:numRef>
          </c:val>
          <c:extLst>
            <c:ext xmlns:c16="http://schemas.microsoft.com/office/drawing/2014/chart" uri="{C3380CC4-5D6E-409C-BE32-E72D297353CC}">
              <c16:uniqueId val="{00000000-2606-4245-84EA-09EB5DF5C723}"/>
            </c:ext>
          </c:extLst>
        </c:ser>
        <c:dLbls>
          <c:showLegendKey val="0"/>
          <c:showVal val="0"/>
          <c:showCatName val="0"/>
          <c:showSerName val="0"/>
          <c:showPercent val="0"/>
          <c:showBubbleSize val="0"/>
        </c:dLbls>
        <c:axId val="187053952"/>
        <c:axId val="187055488"/>
      </c:areaChart>
      <c:lineChart>
        <c:grouping val="standard"/>
        <c:varyColors val="0"/>
        <c:ser>
          <c:idx val="2"/>
          <c:order val="1"/>
          <c:tx>
            <c:strRef>
              <c:f>Sheet1!$B$1</c:f>
              <c:strCache>
                <c:ptCount val="1"/>
                <c:pt idx="0">
                  <c:v>Wage Growth</c:v>
                </c:pt>
              </c:strCache>
            </c:strRef>
          </c:tx>
          <c:spPr>
            <a:ln w="29309">
              <a:solidFill>
                <a:srgbClr val="00B05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Sheet1!$B$2:$B$210</c:f>
              <c:numCache>
                <c:formatCode>0.0</c:formatCode>
                <c:ptCount val="209"/>
                <c:pt idx="0">
                  <c:v>2.86408</c:v>
                </c:pt>
                <c:pt idx="1">
                  <c:v>2.80464</c:v>
                </c:pt>
                <c:pt idx="2">
                  <c:v>3.0888</c:v>
                </c:pt>
                <c:pt idx="3">
                  <c:v>2.8378999999999999</c:v>
                </c:pt>
                <c:pt idx="4">
                  <c:v>3.0230299999999999</c:v>
                </c:pt>
                <c:pt idx="5">
                  <c:v>2.7207599999999998</c:v>
                </c:pt>
                <c:pt idx="6">
                  <c:v>3.0548899999999999</c:v>
                </c:pt>
                <c:pt idx="7">
                  <c:v>3.3333300000000001</c:v>
                </c:pt>
                <c:pt idx="8">
                  <c:v>3.2319399999999998</c:v>
                </c:pt>
                <c:pt idx="9">
                  <c:v>3.3238400000000001</c:v>
                </c:pt>
                <c:pt idx="10">
                  <c:v>3.5984799999999999</c:v>
                </c:pt>
                <c:pt idx="11">
                  <c:v>3.5882900000000002</c:v>
                </c:pt>
                <c:pt idx="12">
                  <c:v>3.6809799999999999</c:v>
                </c:pt>
                <c:pt idx="13">
                  <c:v>3.4336799999999998</c:v>
                </c:pt>
                <c:pt idx="14">
                  <c:v>3.2771499999999998</c:v>
                </c:pt>
                <c:pt idx="15">
                  <c:v>3.3208600000000001</c:v>
                </c:pt>
                <c:pt idx="16">
                  <c:v>2.9343300000000001</c:v>
                </c:pt>
                <c:pt idx="17">
                  <c:v>2.8345699999999998</c:v>
                </c:pt>
                <c:pt idx="18">
                  <c:v>2.7327499999999998</c:v>
                </c:pt>
                <c:pt idx="19">
                  <c:v>2.4424000000000001</c:v>
                </c:pt>
                <c:pt idx="20">
                  <c:v>2.4861900000000001</c:v>
                </c:pt>
                <c:pt idx="21">
                  <c:v>2.4816199999999999</c:v>
                </c:pt>
                <c:pt idx="22">
                  <c:v>2.1937799999999998</c:v>
                </c:pt>
                <c:pt idx="23">
                  <c:v>1.91431</c:v>
                </c:pt>
                <c:pt idx="24">
                  <c:v>2.0027300000000001</c:v>
                </c:pt>
                <c:pt idx="25">
                  <c:v>2.0918600000000001</c:v>
                </c:pt>
                <c:pt idx="26">
                  <c:v>1.7679100000000001</c:v>
                </c:pt>
                <c:pt idx="27">
                  <c:v>1.81077</c:v>
                </c:pt>
                <c:pt idx="28">
                  <c:v>1.9457</c:v>
                </c:pt>
                <c:pt idx="29">
                  <c:v>1.8075000000000001</c:v>
                </c:pt>
                <c:pt idx="30">
                  <c:v>1.8485100000000001</c:v>
                </c:pt>
                <c:pt idx="31">
                  <c:v>1.7543899999999999</c:v>
                </c:pt>
                <c:pt idx="32">
                  <c:v>1.8418699999999999</c:v>
                </c:pt>
                <c:pt idx="33">
                  <c:v>1.97309</c:v>
                </c:pt>
                <c:pt idx="34">
                  <c:v>1.6547400000000001</c:v>
                </c:pt>
                <c:pt idx="35">
                  <c:v>1.78891</c:v>
                </c:pt>
                <c:pt idx="36">
                  <c:v>1.9634100000000001</c:v>
                </c:pt>
                <c:pt idx="37">
                  <c:v>1.8708199999999999</c:v>
                </c:pt>
                <c:pt idx="38">
                  <c:v>1.8708199999999999</c:v>
                </c:pt>
                <c:pt idx="39">
                  <c:v>1.9119600000000001</c:v>
                </c:pt>
                <c:pt idx="40">
                  <c:v>2.0417200000000002</c:v>
                </c:pt>
                <c:pt idx="41">
                  <c:v>2.13049</c:v>
                </c:pt>
                <c:pt idx="42">
                  <c:v>2.2576399999999999</c:v>
                </c:pt>
                <c:pt idx="43">
                  <c:v>1.98939</c:v>
                </c:pt>
                <c:pt idx="44">
                  <c:v>1.94089</c:v>
                </c:pt>
                <c:pt idx="45">
                  <c:v>2.0228700000000002</c:v>
                </c:pt>
                <c:pt idx="46">
                  <c:v>2.0237599999999998</c:v>
                </c:pt>
                <c:pt idx="47">
                  <c:v>1.97715</c:v>
                </c:pt>
                <c:pt idx="48">
                  <c:v>1.70678</c:v>
                </c:pt>
                <c:pt idx="49">
                  <c:v>1.74902</c:v>
                </c:pt>
                <c:pt idx="50">
                  <c:v>2.1425399999999999</c:v>
                </c:pt>
                <c:pt idx="51">
                  <c:v>2.0506099999999998</c:v>
                </c:pt>
                <c:pt idx="52">
                  <c:v>1.7398899999999999</c:v>
                </c:pt>
                <c:pt idx="53">
                  <c:v>1.95567</c:v>
                </c:pt>
                <c:pt idx="54">
                  <c:v>1.7748900000000001</c:v>
                </c:pt>
                <c:pt idx="55">
                  <c:v>1.8205499999999999</c:v>
                </c:pt>
                <c:pt idx="56">
                  <c:v>1.99048</c:v>
                </c:pt>
                <c:pt idx="57">
                  <c:v>1.55172</c:v>
                </c:pt>
                <c:pt idx="58">
                  <c:v>1.89737</c:v>
                </c:pt>
                <c:pt idx="59">
                  <c:v>2.2404099999999998</c:v>
                </c:pt>
                <c:pt idx="60">
                  <c:v>2.23752</c:v>
                </c:pt>
                <c:pt idx="61">
                  <c:v>2.1486900000000002</c:v>
                </c:pt>
                <c:pt idx="62">
                  <c:v>1.9263699999999999</c:v>
                </c:pt>
                <c:pt idx="63">
                  <c:v>2.0521600000000002</c:v>
                </c:pt>
                <c:pt idx="64">
                  <c:v>2.13767</c:v>
                </c:pt>
                <c:pt idx="65">
                  <c:v>2.1739099999999998</c:v>
                </c:pt>
                <c:pt idx="66">
                  <c:v>1.99915</c:v>
                </c:pt>
                <c:pt idx="67">
                  <c:v>2.2988499999999998</c:v>
                </c:pt>
                <c:pt idx="68">
                  <c:v>2.07891</c:v>
                </c:pt>
                <c:pt idx="69">
                  <c:v>2.2495799999999999</c:v>
                </c:pt>
                <c:pt idx="70">
                  <c:v>2.2429100000000002</c:v>
                </c:pt>
                <c:pt idx="71">
                  <c:v>1.85419</c:v>
                </c:pt>
                <c:pt idx="72">
                  <c:v>1.89394</c:v>
                </c:pt>
                <c:pt idx="73">
                  <c:v>2.3138399999999999</c:v>
                </c:pt>
                <c:pt idx="74">
                  <c:v>2.0999599999999998</c:v>
                </c:pt>
                <c:pt idx="75">
                  <c:v>1.9690000000000001</c:v>
                </c:pt>
                <c:pt idx="76">
                  <c:v>2.1347800000000001</c:v>
                </c:pt>
                <c:pt idx="77">
                  <c:v>2.0024999999999999</c:v>
                </c:pt>
                <c:pt idx="78">
                  <c:v>2.08507</c:v>
                </c:pt>
                <c:pt idx="79">
                  <c:v>2.2055799999999999</c:v>
                </c:pt>
                <c:pt idx="80">
                  <c:v>2.0781399999999999</c:v>
                </c:pt>
                <c:pt idx="81">
                  <c:v>2.0340400000000001</c:v>
                </c:pt>
                <c:pt idx="82">
                  <c:v>2.0281500000000001</c:v>
                </c:pt>
                <c:pt idx="83">
                  <c:v>1.98593</c:v>
                </c:pt>
                <c:pt idx="84">
                  <c:v>2.1478700000000002</c:v>
                </c:pt>
                <c:pt idx="85">
                  <c:v>1.8914500000000001</c:v>
                </c:pt>
                <c:pt idx="86">
                  <c:v>2.1801699999999999</c:v>
                </c:pt>
                <c:pt idx="87">
                  <c:v>2.2596500000000002</c:v>
                </c:pt>
                <c:pt idx="88">
                  <c:v>2.29508</c:v>
                </c:pt>
                <c:pt idx="89">
                  <c:v>2.1676899999999999</c:v>
                </c:pt>
                <c:pt idx="90">
                  <c:v>2.1650299999999998</c:v>
                </c:pt>
                <c:pt idx="91">
                  <c:v>2.1987000000000001</c:v>
                </c:pt>
                <c:pt idx="92">
                  <c:v>2.2394099999999999</c:v>
                </c:pt>
                <c:pt idx="93">
                  <c:v>2.5223800000000001</c:v>
                </c:pt>
                <c:pt idx="94">
                  <c:v>2.39351</c:v>
                </c:pt>
                <c:pt idx="95">
                  <c:v>2.5152100000000002</c:v>
                </c:pt>
                <c:pt idx="96">
                  <c:v>2.5475099999999999</c:v>
                </c:pt>
                <c:pt idx="97">
                  <c:v>2.4616600000000002</c:v>
                </c:pt>
                <c:pt idx="98">
                  <c:v>2.4557199999999999</c:v>
                </c:pt>
                <c:pt idx="99">
                  <c:v>2.57131</c:v>
                </c:pt>
                <c:pt idx="100">
                  <c:v>2.4439099999999998</c:v>
                </c:pt>
                <c:pt idx="101">
                  <c:v>2.6020799999999999</c:v>
                </c:pt>
                <c:pt idx="102">
                  <c:v>2.7189100000000002</c:v>
                </c:pt>
                <c:pt idx="103">
                  <c:v>2.4701200000000001</c:v>
                </c:pt>
                <c:pt idx="104">
                  <c:v>2.6284299999999998</c:v>
                </c:pt>
                <c:pt idx="105">
                  <c:v>2.69841</c:v>
                </c:pt>
                <c:pt idx="106">
                  <c:v>2.6545200000000002</c:v>
                </c:pt>
                <c:pt idx="107">
                  <c:v>2.65137</c:v>
                </c:pt>
                <c:pt idx="108">
                  <c:v>2.6419600000000001</c:v>
                </c:pt>
                <c:pt idx="109">
                  <c:v>2.7176100000000001</c:v>
                </c:pt>
                <c:pt idx="110">
                  <c:v>2.5933199999999998</c:v>
                </c:pt>
                <c:pt idx="111">
                  <c:v>2.50685</c:v>
                </c:pt>
                <c:pt idx="112">
                  <c:v>2.5029300000000001</c:v>
                </c:pt>
                <c:pt idx="113">
                  <c:v>2.4580600000000001</c:v>
                </c:pt>
                <c:pt idx="114">
                  <c:v>2.5690900000000001</c:v>
                </c:pt>
                <c:pt idx="115">
                  <c:v>2.5272199999999998</c:v>
                </c:pt>
                <c:pt idx="116">
                  <c:v>2.7939500000000002</c:v>
                </c:pt>
                <c:pt idx="117">
                  <c:v>2.35703</c:v>
                </c:pt>
                <c:pt idx="118">
                  <c:v>2.4314900000000002</c:v>
                </c:pt>
                <c:pt idx="119">
                  <c:v>2.7370899999999998</c:v>
                </c:pt>
                <c:pt idx="120">
                  <c:v>2.6892</c:v>
                </c:pt>
                <c:pt idx="121">
                  <c:v>2.5690200000000001</c:v>
                </c:pt>
                <c:pt idx="122">
                  <c:v>2.8341599999999998</c:v>
                </c:pt>
                <c:pt idx="123">
                  <c:v>2.7512400000000001</c:v>
                </c:pt>
                <c:pt idx="124">
                  <c:v>2.8996599999999999</c:v>
                </c:pt>
                <c:pt idx="125">
                  <c:v>2.93222</c:v>
                </c:pt>
                <c:pt idx="126">
                  <c:v>2.8462999999999998</c:v>
                </c:pt>
                <c:pt idx="127">
                  <c:v>3.1854399999999998</c:v>
                </c:pt>
                <c:pt idx="128">
                  <c:v>3.09551</c:v>
                </c:pt>
                <c:pt idx="129">
                  <c:v>3.2842600000000002</c:v>
                </c:pt>
                <c:pt idx="130">
                  <c:v>3.3534299999999999</c:v>
                </c:pt>
                <c:pt idx="131">
                  <c:v>3.4146299999999998</c:v>
                </c:pt>
                <c:pt idx="132">
                  <c:v>3.2547700000000002</c:v>
                </c:pt>
                <c:pt idx="133">
                  <c:v>3.5514000000000001</c:v>
                </c:pt>
                <c:pt idx="134">
                  <c:v>3.5381800000000001</c:v>
                </c:pt>
                <c:pt idx="135">
                  <c:v>3.3097799999999999</c:v>
                </c:pt>
                <c:pt idx="136">
                  <c:v>3.26288</c:v>
                </c:pt>
                <c:pt idx="137">
                  <c:v>3.3666299999999998</c:v>
                </c:pt>
                <c:pt idx="138">
                  <c:v>3.4317299999999999</c:v>
                </c:pt>
                <c:pt idx="139">
                  <c:v>3.3811100000000001</c:v>
                </c:pt>
                <c:pt idx="140">
                  <c:v>3.0758000000000001</c:v>
                </c:pt>
                <c:pt idx="141">
                  <c:v>3.1798199999999999</c:v>
                </c:pt>
                <c:pt idx="142">
                  <c:v>3.35399</c:v>
                </c:pt>
                <c:pt idx="143">
                  <c:v>2.9390399999999999</c:v>
                </c:pt>
                <c:pt idx="144">
                  <c:v>3</c:v>
                </c:pt>
                <c:pt idx="145">
                  <c:v>3.1</c:v>
                </c:pt>
                <c:pt idx="146">
                  <c:v>3.6</c:v>
                </c:pt>
                <c:pt idx="147">
                  <c:v>8.1</c:v>
                </c:pt>
                <c:pt idx="148">
                  <c:v>6.7</c:v>
                </c:pt>
                <c:pt idx="149">
                  <c:v>5.0999999999999996</c:v>
                </c:pt>
                <c:pt idx="150">
                  <c:v>4.9000000000000004</c:v>
                </c:pt>
                <c:pt idx="151">
                  <c:v>4.8</c:v>
                </c:pt>
                <c:pt idx="152">
                  <c:v>4.8</c:v>
                </c:pt>
                <c:pt idx="153">
                  <c:v>4.5999999999999996</c:v>
                </c:pt>
                <c:pt idx="154">
                  <c:v>4.5999999999999996</c:v>
                </c:pt>
                <c:pt idx="155">
                  <c:v>5.5</c:v>
                </c:pt>
                <c:pt idx="156">
                  <c:v>5.2</c:v>
                </c:pt>
                <c:pt idx="157">
                  <c:v>5.3</c:v>
                </c:pt>
                <c:pt idx="158">
                  <c:v>4.3</c:v>
                </c:pt>
                <c:pt idx="159">
                  <c:v>0.6</c:v>
                </c:pt>
                <c:pt idx="160">
                  <c:v>2.2000000000000002</c:v>
                </c:pt>
                <c:pt idx="161">
                  <c:v>3.9</c:v>
                </c:pt>
                <c:pt idx="162">
                  <c:v>4.3</c:v>
                </c:pt>
                <c:pt idx="163">
                  <c:v>4.4000000000000004</c:v>
                </c:pt>
                <c:pt idx="164">
                  <c:v>4.9000000000000004</c:v>
                </c:pt>
                <c:pt idx="165">
                  <c:v>5.4</c:v>
                </c:pt>
                <c:pt idx="166">
                  <c:v>5.4</c:v>
                </c:pt>
                <c:pt idx="167">
                  <c:v>5</c:v>
                </c:pt>
                <c:pt idx="168">
                  <c:v>5.6799200000000001</c:v>
                </c:pt>
                <c:pt idx="169">
                  <c:v>5.2894199999999998</c:v>
                </c:pt>
                <c:pt idx="170">
                  <c:v>5.9214900000000004</c:v>
                </c:pt>
                <c:pt idx="171">
                  <c:v>5.7596800000000004</c:v>
                </c:pt>
                <c:pt idx="172">
                  <c:v>5.5610400000000002</c:v>
                </c:pt>
                <c:pt idx="173">
                  <c:v>5.4354899999999997</c:v>
                </c:pt>
                <c:pt idx="174">
                  <c:v>5.4812399999999997</c:v>
                </c:pt>
                <c:pt idx="175">
                  <c:v>5.4273600000000002</c:v>
                </c:pt>
                <c:pt idx="176">
                  <c:v>5.1373199999999999</c:v>
                </c:pt>
                <c:pt idx="177">
                  <c:v>4.9759200000000003</c:v>
                </c:pt>
                <c:pt idx="178">
                  <c:v>5.0896299999999997</c:v>
                </c:pt>
                <c:pt idx="179">
                  <c:v>4.9044600000000003</c:v>
                </c:pt>
                <c:pt idx="180">
                  <c:v>4.5526400000000002</c:v>
                </c:pt>
                <c:pt idx="181">
                  <c:v>4.7393400000000003</c:v>
                </c:pt>
                <c:pt idx="182">
                  <c:v>4.6168300000000002</c:v>
                </c:pt>
                <c:pt idx="183">
                  <c:v>4.6635400000000002</c:v>
                </c:pt>
                <c:pt idx="184">
                  <c:v>4.5511200000000001</c:v>
                </c:pt>
                <c:pt idx="185">
                  <c:v>4.6583899999999998</c:v>
                </c:pt>
                <c:pt idx="186">
                  <c:v>4.6705800000000002</c:v>
                </c:pt>
                <c:pt idx="187">
                  <c:v>4.5314399999999999</c:v>
                </c:pt>
                <c:pt idx="188">
                  <c:v>4.5175200000000002</c:v>
                </c:pt>
                <c:pt idx="189">
                  <c:v>4.2813499999999998</c:v>
                </c:pt>
                <c:pt idx="190">
                  <c:v>4.2643899999999997</c:v>
                </c:pt>
                <c:pt idx="191">
                  <c:v>4.3108700000000004</c:v>
                </c:pt>
                <c:pt idx="192">
                  <c:v>4.4000000000000004</c:v>
                </c:pt>
                <c:pt idx="193">
                  <c:v>4.3</c:v>
                </c:pt>
                <c:pt idx="194">
                  <c:v>4.0999999999999996</c:v>
                </c:pt>
                <c:pt idx="195">
                  <c:v>3.9</c:v>
                </c:pt>
                <c:pt idx="196">
                  <c:v>4</c:v>
                </c:pt>
                <c:pt idx="197">
                  <c:v>3.8</c:v>
                </c:pt>
                <c:pt idx="198">
                  <c:v>3.6</c:v>
                </c:pt>
                <c:pt idx="199">
                  <c:v>3.8</c:v>
                </c:pt>
                <c:pt idx="200">
                  <c:v>4</c:v>
                </c:pt>
              </c:numCache>
            </c:numRef>
          </c:val>
          <c:smooth val="0"/>
          <c:extLst>
            <c:ext xmlns:c16="http://schemas.microsoft.com/office/drawing/2014/chart" uri="{C3380CC4-5D6E-409C-BE32-E72D297353CC}">
              <c16:uniqueId val="{00000001-2606-4245-84EA-09EB5DF5C723}"/>
            </c:ext>
          </c:extLst>
        </c:ser>
        <c:dLbls>
          <c:showLegendKey val="0"/>
          <c:showVal val="0"/>
          <c:showCatName val="0"/>
          <c:showSerName val="0"/>
          <c:showPercent val="0"/>
          <c:showBubbleSize val="0"/>
        </c:dLbls>
        <c:marker val="1"/>
        <c:smooth val="0"/>
        <c:axId val="187053952"/>
        <c:axId val="187055488"/>
      </c:lineChart>
      <c:lineChart>
        <c:grouping val="standard"/>
        <c:varyColors val="0"/>
        <c:ser>
          <c:idx val="0"/>
          <c:order val="0"/>
          <c:tx>
            <c:strRef>
              <c:f>Sheet1!#REF!</c:f>
              <c:strCache>
                <c:ptCount val="1"/>
                <c:pt idx="0">
                  <c:v>#REF!</c:v>
                </c:pt>
              </c:strCache>
            </c:strRef>
          </c:tx>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2-2606-4245-84EA-09EB5DF5C723}"/>
            </c:ext>
          </c:extLst>
        </c:ser>
        <c:ser>
          <c:idx val="1"/>
          <c:order val="3"/>
          <c:tx>
            <c:strRef>
              <c:f>Sheet1!$C$1</c:f>
              <c:strCache>
                <c:ptCount val="1"/>
                <c:pt idx="0">
                  <c:v>Wage Growth Target</c:v>
                </c:pt>
              </c:strCache>
            </c:strRef>
          </c:tx>
          <c:spPr>
            <a:ln w="38100">
              <a:solidFill>
                <a:srgbClr val="FFC000"/>
              </a:solidFill>
            </a:ln>
          </c:spPr>
          <c:marker>
            <c:symbol val="none"/>
          </c:marker>
          <c:val>
            <c:numRef>
              <c:f>Sheet1!$C$2:$C$210</c:f>
              <c:numCache>
                <c:formatCode>General</c:formatCode>
                <c:ptCount val="209"/>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pt idx="127">
                  <c:v>3.5</c:v>
                </c:pt>
                <c:pt idx="128">
                  <c:v>3.5</c:v>
                </c:pt>
                <c:pt idx="129">
                  <c:v>3.5</c:v>
                </c:pt>
                <c:pt idx="130">
                  <c:v>3.5</c:v>
                </c:pt>
                <c:pt idx="131">
                  <c:v>3.5</c:v>
                </c:pt>
                <c:pt idx="132">
                  <c:v>3.5</c:v>
                </c:pt>
                <c:pt idx="133">
                  <c:v>3.5</c:v>
                </c:pt>
                <c:pt idx="134">
                  <c:v>3.5</c:v>
                </c:pt>
                <c:pt idx="135">
                  <c:v>3.5</c:v>
                </c:pt>
                <c:pt idx="136">
                  <c:v>3.5</c:v>
                </c:pt>
                <c:pt idx="137">
                  <c:v>3.5</c:v>
                </c:pt>
                <c:pt idx="138">
                  <c:v>3.5</c:v>
                </c:pt>
                <c:pt idx="139">
                  <c:v>3.5</c:v>
                </c:pt>
                <c:pt idx="140">
                  <c:v>3.5</c:v>
                </c:pt>
                <c:pt idx="141">
                  <c:v>3.5</c:v>
                </c:pt>
                <c:pt idx="142">
                  <c:v>3.5</c:v>
                </c:pt>
                <c:pt idx="143">
                  <c:v>3.5</c:v>
                </c:pt>
                <c:pt idx="144">
                  <c:v>3.5</c:v>
                </c:pt>
                <c:pt idx="145">
                  <c:v>3.5</c:v>
                </c:pt>
                <c:pt idx="146">
                  <c:v>3.5</c:v>
                </c:pt>
                <c:pt idx="147">
                  <c:v>3.5</c:v>
                </c:pt>
                <c:pt idx="148">
                  <c:v>3.5</c:v>
                </c:pt>
                <c:pt idx="149">
                  <c:v>3.5</c:v>
                </c:pt>
                <c:pt idx="150">
                  <c:v>3.5</c:v>
                </c:pt>
                <c:pt idx="151">
                  <c:v>3.5</c:v>
                </c:pt>
                <c:pt idx="152">
                  <c:v>3.5</c:v>
                </c:pt>
                <c:pt idx="153">
                  <c:v>3.5</c:v>
                </c:pt>
                <c:pt idx="154">
                  <c:v>3.5</c:v>
                </c:pt>
                <c:pt idx="155">
                  <c:v>3.5</c:v>
                </c:pt>
                <c:pt idx="156">
                  <c:v>3.5</c:v>
                </c:pt>
                <c:pt idx="157">
                  <c:v>3.5</c:v>
                </c:pt>
                <c:pt idx="158">
                  <c:v>3.5</c:v>
                </c:pt>
                <c:pt idx="159">
                  <c:v>3.5</c:v>
                </c:pt>
                <c:pt idx="160">
                  <c:v>3.5</c:v>
                </c:pt>
                <c:pt idx="161">
                  <c:v>3.5</c:v>
                </c:pt>
                <c:pt idx="162">
                  <c:v>3.5</c:v>
                </c:pt>
                <c:pt idx="163">
                  <c:v>3.5</c:v>
                </c:pt>
                <c:pt idx="164">
                  <c:v>3.5</c:v>
                </c:pt>
                <c:pt idx="165">
                  <c:v>3.5</c:v>
                </c:pt>
                <c:pt idx="166">
                  <c:v>3.5</c:v>
                </c:pt>
                <c:pt idx="167">
                  <c:v>3.5</c:v>
                </c:pt>
                <c:pt idx="168">
                  <c:v>3.5</c:v>
                </c:pt>
                <c:pt idx="169">
                  <c:v>3.5</c:v>
                </c:pt>
                <c:pt idx="170">
                  <c:v>3.5</c:v>
                </c:pt>
                <c:pt idx="171">
                  <c:v>3.5</c:v>
                </c:pt>
                <c:pt idx="172">
                  <c:v>3.5</c:v>
                </c:pt>
                <c:pt idx="173">
                  <c:v>3.5</c:v>
                </c:pt>
                <c:pt idx="174">
                  <c:v>3.5</c:v>
                </c:pt>
                <c:pt idx="175">
                  <c:v>3.5</c:v>
                </c:pt>
                <c:pt idx="176">
                  <c:v>3.5</c:v>
                </c:pt>
                <c:pt idx="177">
                  <c:v>3.5</c:v>
                </c:pt>
                <c:pt idx="178">
                  <c:v>3.5</c:v>
                </c:pt>
                <c:pt idx="179">
                  <c:v>3.5</c:v>
                </c:pt>
                <c:pt idx="180">
                  <c:v>3.5</c:v>
                </c:pt>
                <c:pt idx="181">
                  <c:v>3.5</c:v>
                </c:pt>
                <c:pt idx="182">
                  <c:v>3.5</c:v>
                </c:pt>
                <c:pt idx="183">
                  <c:v>3.5</c:v>
                </c:pt>
                <c:pt idx="184">
                  <c:v>3.5</c:v>
                </c:pt>
                <c:pt idx="185">
                  <c:v>3.5</c:v>
                </c:pt>
                <c:pt idx="186">
                  <c:v>3.5</c:v>
                </c:pt>
                <c:pt idx="187">
                  <c:v>3.5</c:v>
                </c:pt>
                <c:pt idx="188">
                  <c:v>3.5</c:v>
                </c:pt>
                <c:pt idx="189">
                  <c:v>3.5</c:v>
                </c:pt>
                <c:pt idx="190">
                  <c:v>3.5</c:v>
                </c:pt>
                <c:pt idx="191">
                  <c:v>3.5</c:v>
                </c:pt>
                <c:pt idx="192">
                  <c:v>3.5</c:v>
                </c:pt>
                <c:pt idx="193">
                  <c:v>3.5</c:v>
                </c:pt>
                <c:pt idx="194">
                  <c:v>3.5</c:v>
                </c:pt>
                <c:pt idx="195">
                  <c:v>3.5</c:v>
                </c:pt>
                <c:pt idx="196">
                  <c:v>3.5</c:v>
                </c:pt>
                <c:pt idx="197">
                  <c:v>3.5</c:v>
                </c:pt>
                <c:pt idx="198">
                  <c:v>3.5</c:v>
                </c:pt>
                <c:pt idx="199">
                  <c:v>3.5</c:v>
                </c:pt>
                <c:pt idx="200">
                  <c:v>3.5</c:v>
                </c:pt>
                <c:pt idx="201">
                  <c:v>3.5</c:v>
                </c:pt>
                <c:pt idx="202">
                  <c:v>3.5</c:v>
                </c:pt>
                <c:pt idx="203">
                  <c:v>3.5</c:v>
                </c:pt>
                <c:pt idx="204">
                  <c:v>3.5</c:v>
                </c:pt>
                <c:pt idx="205">
                  <c:v>3.5</c:v>
                </c:pt>
                <c:pt idx="206">
                  <c:v>3.5</c:v>
                </c:pt>
                <c:pt idx="207">
                  <c:v>3.5</c:v>
                </c:pt>
              </c:numCache>
            </c:numRef>
          </c:val>
          <c:smooth val="0"/>
          <c:extLst>
            <c:ext xmlns:c16="http://schemas.microsoft.com/office/drawing/2014/chart" uri="{C3380CC4-5D6E-409C-BE32-E72D297353CC}">
              <c16:uniqueId val="{00000000-0607-4416-90A8-868261120001}"/>
            </c:ext>
          </c:extLst>
        </c:ser>
        <c:dLbls>
          <c:showLegendKey val="0"/>
          <c:showVal val="0"/>
          <c:showCatName val="0"/>
          <c:showSerName val="0"/>
          <c:showPercent val="0"/>
          <c:showBubbleSize val="0"/>
        </c:dLbls>
        <c:marker val="1"/>
        <c:smooth val="0"/>
        <c:axId val="187065472"/>
        <c:axId val="187067008"/>
      </c:lineChart>
      <c:catAx>
        <c:axId val="187053952"/>
        <c:scaling>
          <c:orientation val="minMax"/>
        </c:scaling>
        <c:delete val="0"/>
        <c:axPos val="b"/>
        <c:numFmt formatCode="General" sourceLinked="1"/>
        <c:majorTickMark val="out"/>
        <c:minorTickMark val="none"/>
        <c:tickLblPos val="nextTo"/>
        <c:spPr>
          <a:ln w="2442">
            <a:solidFill>
              <a:schemeClr val="tx1"/>
            </a:solidFill>
            <a:prstDash val="solid"/>
          </a:ln>
        </c:spPr>
        <c:txPr>
          <a:bodyPr rot="0" vert="horz"/>
          <a:lstStyle/>
          <a:p>
            <a:pPr>
              <a:defRPr sz="1000"/>
            </a:pPr>
            <a:endParaRPr lang="en-US"/>
          </a:p>
        </c:txPr>
        <c:crossAx val="187055488"/>
        <c:crosses val="autoZero"/>
        <c:auto val="1"/>
        <c:lblAlgn val="ctr"/>
        <c:lblOffset val="100"/>
        <c:tickLblSkip val="12"/>
        <c:tickMarkSkip val="12"/>
        <c:noMultiLvlLbl val="0"/>
      </c:catAx>
      <c:valAx>
        <c:axId val="187055488"/>
        <c:scaling>
          <c:orientation val="minMax"/>
          <c:max val="8"/>
          <c:min val="0"/>
        </c:scaling>
        <c:delete val="0"/>
        <c:axPos val="l"/>
        <c:majorGridlines>
          <c:spPr>
            <a:ln w="9770">
              <a:solidFill>
                <a:schemeClr val="tx1"/>
              </a:solidFill>
              <a:prstDash val="solid"/>
            </a:ln>
          </c:spPr>
        </c:majorGridlines>
        <c:numFmt formatCode="0.0" sourceLinked="0"/>
        <c:majorTickMark val="out"/>
        <c:minorTickMark val="none"/>
        <c:tickLblPos val="nextTo"/>
        <c:spPr>
          <a:ln w="2442">
            <a:solidFill>
              <a:schemeClr val="tx1"/>
            </a:solidFill>
            <a:prstDash val="solid"/>
          </a:ln>
        </c:spPr>
        <c:txPr>
          <a:bodyPr rot="0" vert="horz"/>
          <a:lstStyle/>
          <a:p>
            <a:pPr>
              <a:defRPr sz="1000"/>
            </a:pPr>
            <a:endParaRPr lang="en-US"/>
          </a:p>
        </c:txPr>
        <c:crossAx val="187053952"/>
        <c:crosses val="autoZero"/>
        <c:crossBetween val="midCat"/>
        <c:majorUnit val="0.5"/>
      </c:valAx>
      <c:catAx>
        <c:axId val="187065472"/>
        <c:scaling>
          <c:orientation val="minMax"/>
        </c:scaling>
        <c:delete val="1"/>
        <c:axPos val="b"/>
        <c:numFmt formatCode="General" sourceLinked="1"/>
        <c:majorTickMark val="out"/>
        <c:minorTickMark val="none"/>
        <c:tickLblPos val="nextTo"/>
        <c:crossAx val="187067008"/>
        <c:crosses val="autoZero"/>
        <c:auto val="1"/>
        <c:lblAlgn val="ctr"/>
        <c:lblOffset val="100"/>
        <c:noMultiLvlLbl val="0"/>
      </c:catAx>
      <c:valAx>
        <c:axId val="187067008"/>
        <c:scaling>
          <c:orientation val="minMax"/>
          <c:max val="8"/>
          <c:min val="0"/>
        </c:scaling>
        <c:delete val="0"/>
        <c:axPos val="r"/>
        <c:numFmt formatCode="0.0" sourceLinked="0"/>
        <c:majorTickMark val="cross"/>
        <c:minorTickMark val="none"/>
        <c:tickLblPos val="nextTo"/>
        <c:spPr>
          <a:ln w="2442">
            <a:solidFill>
              <a:schemeClr val="tx1"/>
            </a:solidFill>
            <a:prstDash val="solid"/>
          </a:ln>
        </c:spPr>
        <c:txPr>
          <a:bodyPr rot="0" vert="horz"/>
          <a:lstStyle/>
          <a:p>
            <a:pPr>
              <a:defRPr sz="1000"/>
            </a:pPr>
            <a:endParaRPr lang="en-US"/>
          </a:p>
        </c:txPr>
        <c:crossAx val="187065472"/>
        <c:crosses val="max"/>
        <c:crossBetween val="midCat"/>
        <c:majorUnit val="0.5"/>
      </c:valAx>
    </c:plotArea>
    <c:plotVisOnly val="1"/>
    <c:dispBlanksAs val="gap"/>
    <c:showDLblsOverMax val="0"/>
  </c:chart>
  <c:spPr>
    <a:noFill/>
    <a:ln w="19050">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Average</a:t>
            </a:r>
            <a:r>
              <a:rPr lang="en-US" sz="1600" baseline="0" dirty="0"/>
              <a:t> Hourly Earnings</a:t>
            </a:r>
          </a:p>
          <a:p>
            <a:pPr>
              <a:defRPr sz="1600"/>
            </a:pPr>
            <a:r>
              <a:rPr lang="en-US" sz="1400" baseline="0" dirty="0"/>
              <a:t>(Growth Rate)</a:t>
            </a:r>
          </a:p>
          <a:p>
            <a:pPr>
              <a:defRPr sz="1600"/>
            </a:pPr>
            <a:r>
              <a:rPr lang="en-US" sz="1600" baseline="0" dirty="0"/>
              <a:t>Vs </a:t>
            </a:r>
          </a:p>
          <a:p>
            <a:pPr>
              <a:defRPr sz="1600"/>
            </a:pPr>
            <a:r>
              <a:rPr lang="en-US" sz="1600" baseline="0" dirty="0"/>
              <a:t>Core CPI Inflation</a:t>
            </a:r>
            <a:endParaRPr lang="en-US" sz="1600" dirty="0"/>
          </a:p>
        </c:rich>
      </c:tx>
      <c:layout>
        <c:manualLayout>
          <c:xMode val="edge"/>
          <c:yMode val="edge"/>
          <c:x val="0.34856421552425926"/>
          <c:y val="5.5700219875671171E-3"/>
        </c:manualLayout>
      </c:layout>
      <c:overlay val="0"/>
      <c:spPr>
        <a:noFill/>
        <a:ln w="19539">
          <a:noFill/>
        </a:ln>
      </c:spPr>
    </c:title>
    <c:autoTitleDeleted val="0"/>
    <c:plotArea>
      <c:layout>
        <c:manualLayout>
          <c:layoutTarget val="inner"/>
          <c:xMode val="edge"/>
          <c:yMode val="edge"/>
          <c:x val="9.0291002593679587E-2"/>
          <c:y val="0.176648629125747"/>
          <c:w val="0.83950617283950613"/>
          <c:h val="0.71232982768508191"/>
        </c:manualLayout>
      </c:layout>
      <c:areaChart>
        <c:grouping val="stacked"/>
        <c:varyColors val="0"/>
        <c:ser>
          <c:idx val="3"/>
          <c:order val="2"/>
          <c:tx>
            <c:strRef>
              <c:f>Sheet1!#REF!</c:f>
              <c:strCache>
                <c:ptCount val="1"/>
                <c:pt idx="0">
                  <c:v>#REF!</c:v>
                </c:pt>
              </c:strCache>
            </c:strRef>
          </c:tx>
          <c:spPr>
            <a:solidFill>
              <a:schemeClr val="accent2"/>
            </a:solidFill>
            <a:ln w="9770">
              <a:solidFill>
                <a:schemeClr val="tx1"/>
              </a:solidFill>
              <a:prstDash val="solid"/>
            </a:ln>
          </c:spPr>
          <c:cat>
            <c:strRef>
              <c:f>Sheet1!$A$2:$A$200</c:f>
              <c:strCache>
                <c:ptCount val="193"/>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pt idx="180">
                  <c:v>23</c:v>
                </c:pt>
                <c:pt idx="192">
                  <c:v>24</c:v>
                </c:pt>
              </c:strCache>
            </c:strRef>
          </c:cat>
          <c:val>
            <c:numRef>
              <c:f>Sheet1!#REF!</c:f>
              <c:numCache>
                <c:formatCode>General</c:formatCode>
                <c:ptCount val="1"/>
                <c:pt idx="0">
                  <c:v>1</c:v>
                </c:pt>
              </c:numCache>
            </c:numRef>
          </c:val>
          <c:extLst>
            <c:ext xmlns:c16="http://schemas.microsoft.com/office/drawing/2014/chart" uri="{C3380CC4-5D6E-409C-BE32-E72D297353CC}">
              <c16:uniqueId val="{00000000-2606-4245-84EA-09EB5DF5C723}"/>
            </c:ext>
          </c:extLst>
        </c:ser>
        <c:dLbls>
          <c:showLegendKey val="0"/>
          <c:showVal val="0"/>
          <c:showCatName val="0"/>
          <c:showSerName val="0"/>
          <c:showPercent val="0"/>
          <c:showBubbleSize val="0"/>
        </c:dLbls>
        <c:axId val="187053952"/>
        <c:axId val="187055488"/>
      </c:areaChart>
      <c:lineChart>
        <c:grouping val="standard"/>
        <c:varyColors val="0"/>
        <c:ser>
          <c:idx val="2"/>
          <c:order val="1"/>
          <c:tx>
            <c:strRef>
              <c:f>Sheet1!$C$1</c:f>
              <c:strCache>
                <c:ptCount val="1"/>
                <c:pt idx="0">
                  <c:v>Wage Growth</c:v>
                </c:pt>
              </c:strCache>
            </c:strRef>
          </c:tx>
          <c:spPr>
            <a:ln w="29309">
              <a:solidFill>
                <a:srgbClr val="00B05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Sheet1!$C$2:$C$210</c:f>
              <c:numCache>
                <c:formatCode>0.0</c:formatCode>
                <c:ptCount val="209"/>
                <c:pt idx="0">
                  <c:v>2.86408</c:v>
                </c:pt>
                <c:pt idx="1">
                  <c:v>2.80464</c:v>
                </c:pt>
                <c:pt idx="2">
                  <c:v>3.0888</c:v>
                </c:pt>
                <c:pt idx="3">
                  <c:v>2.8378999999999999</c:v>
                </c:pt>
                <c:pt idx="4">
                  <c:v>3.0230299999999999</c:v>
                </c:pt>
                <c:pt idx="5">
                  <c:v>2.7207599999999998</c:v>
                </c:pt>
                <c:pt idx="6">
                  <c:v>3.0548899999999999</c:v>
                </c:pt>
                <c:pt idx="7">
                  <c:v>3.3333300000000001</c:v>
                </c:pt>
                <c:pt idx="8">
                  <c:v>3.2319399999999998</c:v>
                </c:pt>
                <c:pt idx="9">
                  <c:v>3.3238400000000001</c:v>
                </c:pt>
                <c:pt idx="10">
                  <c:v>3.5984799999999999</c:v>
                </c:pt>
                <c:pt idx="11">
                  <c:v>3.5882900000000002</c:v>
                </c:pt>
                <c:pt idx="12">
                  <c:v>3.6809799999999999</c:v>
                </c:pt>
                <c:pt idx="13">
                  <c:v>3.4336799999999998</c:v>
                </c:pt>
                <c:pt idx="14">
                  <c:v>3.2771499999999998</c:v>
                </c:pt>
                <c:pt idx="15">
                  <c:v>3.3208600000000001</c:v>
                </c:pt>
                <c:pt idx="16">
                  <c:v>2.9343300000000001</c:v>
                </c:pt>
                <c:pt idx="17">
                  <c:v>2.8345699999999998</c:v>
                </c:pt>
                <c:pt idx="18">
                  <c:v>2.7327499999999998</c:v>
                </c:pt>
                <c:pt idx="19">
                  <c:v>2.4424000000000001</c:v>
                </c:pt>
                <c:pt idx="20">
                  <c:v>2.4861900000000001</c:v>
                </c:pt>
                <c:pt idx="21">
                  <c:v>2.4816199999999999</c:v>
                </c:pt>
                <c:pt idx="22">
                  <c:v>2.1937799999999998</c:v>
                </c:pt>
                <c:pt idx="23">
                  <c:v>1.91431</c:v>
                </c:pt>
                <c:pt idx="24">
                  <c:v>2.0027300000000001</c:v>
                </c:pt>
                <c:pt idx="25">
                  <c:v>2.0918600000000001</c:v>
                </c:pt>
                <c:pt idx="26">
                  <c:v>1.7679100000000001</c:v>
                </c:pt>
                <c:pt idx="27">
                  <c:v>1.81077</c:v>
                </c:pt>
                <c:pt idx="28">
                  <c:v>1.9457</c:v>
                </c:pt>
                <c:pt idx="29">
                  <c:v>1.8075000000000001</c:v>
                </c:pt>
                <c:pt idx="30">
                  <c:v>1.8485100000000001</c:v>
                </c:pt>
                <c:pt idx="31">
                  <c:v>1.7543899999999999</c:v>
                </c:pt>
                <c:pt idx="32">
                  <c:v>1.8418699999999999</c:v>
                </c:pt>
                <c:pt idx="33">
                  <c:v>1.97309</c:v>
                </c:pt>
                <c:pt idx="34">
                  <c:v>1.6547400000000001</c:v>
                </c:pt>
                <c:pt idx="35">
                  <c:v>1.78891</c:v>
                </c:pt>
                <c:pt idx="36">
                  <c:v>1.9634100000000001</c:v>
                </c:pt>
                <c:pt idx="37">
                  <c:v>1.8708199999999999</c:v>
                </c:pt>
                <c:pt idx="38">
                  <c:v>1.8708199999999999</c:v>
                </c:pt>
                <c:pt idx="39">
                  <c:v>1.9119600000000001</c:v>
                </c:pt>
                <c:pt idx="40">
                  <c:v>2.0417200000000002</c:v>
                </c:pt>
                <c:pt idx="41">
                  <c:v>2.13049</c:v>
                </c:pt>
                <c:pt idx="42">
                  <c:v>2.2576399999999999</c:v>
                </c:pt>
                <c:pt idx="43">
                  <c:v>1.98939</c:v>
                </c:pt>
                <c:pt idx="44">
                  <c:v>1.94089</c:v>
                </c:pt>
                <c:pt idx="45">
                  <c:v>2.0228700000000002</c:v>
                </c:pt>
                <c:pt idx="46">
                  <c:v>2.0237599999999998</c:v>
                </c:pt>
                <c:pt idx="47">
                  <c:v>1.97715</c:v>
                </c:pt>
                <c:pt idx="48">
                  <c:v>1.70678</c:v>
                </c:pt>
                <c:pt idx="49">
                  <c:v>1.74902</c:v>
                </c:pt>
                <c:pt idx="50">
                  <c:v>2.1425399999999999</c:v>
                </c:pt>
                <c:pt idx="51">
                  <c:v>2.0506099999999998</c:v>
                </c:pt>
                <c:pt idx="52">
                  <c:v>1.7398899999999999</c:v>
                </c:pt>
                <c:pt idx="53">
                  <c:v>1.95567</c:v>
                </c:pt>
                <c:pt idx="54">
                  <c:v>1.7748900000000001</c:v>
                </c:pt>
                <c:pt idx="55">
                  <c:v>1.8205499999999999</c:v>
                </c:pt>
                <c:pt idx="56">
                  <c:v>1.99048</c:v>
                </c:pt>
                <c:pt idx="57">
                  <c:v>1.55172</c:v>
                </c:pt>
                <c:pt idx="58">
                  <c:v>1.89737</c:v>
                </c:pt>
                <c:pt idx="59">
                  <c:v>2.2404099999999998</c:v>
                </c:pt>
                <c:pt idx="60">
                  <c:v>2.23752</c:v>
                </c:pt>
                <c:pt idx="61">
                  <c:v>2.1486900000000002</c:v>
                </c:pt>
                <c:pt idx="62">
                  <c:v>1.9263699999999999</c:v>
                </c:pt>
                <c:pt idx="63">
                  <c:v>2.0521600000000002</c:v>
                </c:pt>
                <c:pt idx="64">
                  <c:v>2.13767</c:v>
                </c:pt>
                <c:pt idx="65">
                  <c:v>2.1739099999999998</c:v>
                </c:pt>
                <c:pt idx="66">
                  <c:v>1.99915</c:v>
                </c:pt>
                <c:pt idx="67">
                  <c:v>2.2988499999999998</c:v>
                </c:pt>
                <c:pt idx="68">
                  <c:v>2.07891</c:v>
                </c:pt>
                <c:pt idx="69">
                  <c:v>2.2495799999999999</c:v>
                </c:pt>
                <c:pt idx="70">
                  <c:v>2.2429100000000002</c:v>
                </c:pt>
                <c:pt idx="71">
                  <c:v>1.85419</c:v>
                </c:pt>
                <c:pt idx="72">
                  <c:v>1.89394</c:v>
                </c:pt>
                <c:pt idx="73">
                  <c:v>2.3138399999999999</c:v>
                </c:pt>
                <c:pt idx="74">
                  <c:v>2.0999599999999998</c:v>
                </c:pt>
                <c:pt idx="75">
                  <c:v>1.9690000000000001</c:v>
                </c:pt>
                <c:pt idx="76">
                  <c:v>2.1347800000000001</c:v>
                </c:pt>
                <c:pt idx="77">
                  <c:v>2.0024999999999999</c:v>
                </c:pt>
                <c:pt idx="78">
                  <c:v>2.08507</c:v>
                </c:pt>
                <c:pt idx="79">
                  <c:v>2.2055799999999999</c:v>
                </c:pt>
                <c:pt idx="80">
                  <c:v>2.0781399999999999</c:v>
                </c:pt>
                <c:pt idx="81">
                  <c:v>2.0340400000000001</c:v>
                </c:pt>
                <c:pt idx="82">
                  <c:v>2.0281500000000001</c:v>
                </c:pt>
                <c:pt idx="83">
                  <c:v>1.98593</c:v>
                </c:pt>
                <c:pt idx="84">
                  <c:v>2.1478700000000002</c:v>
                </c:pt>
                <c:pt idx="85">
                  <c:v>1.8914500000000001</c:v>
                </c:pt>
                <c:pt idx="86">
                  <c:v>2.1801699999999999</c:v>
                </c:pt>
                <c:pt idx="87">
                  <c:v>2.2596500000000002</c:v>
                </c:pt>
                <c:pt idx="88">
                  <c:v>2.29508</c:v>
                </c:pt>
                <c:pt idx="89">
                  <c:v>2.1676899999999999</c:v>
                </c:pt>
                <c:pt idx="90">
                  <c:v>2.1650299999999998</c:v>
                </c:pt>
                <c:pt idx="91">
                  <c:v>2.1987000000000001</c:v>
                </c:pt>
                <c:pt idx="92">
                  <c:v>2.2394099999999999</c:v>
                </c:pt>
                <c:pt idx="93">
                  <c:v>2.5223800000000001</c:v>
                </c:pt>
                <c:pt idx="94">
                  <c:v>2.39351</c:v>
                </c:pt>
                <c:pt idx="95">
                  <c:v>2.5152100000000002</c:v>
                </c:pt>
                <c:pt idx="96">
                  <c:v>2.5475099999999999</c:v>
                </c:pt>
                <c:pt idx="97">
                  <c:v>2.4616600000000002</c:v>
                </c:pt>
                <c:pt idx="98">
                  <c:v>2.4557199999999999</c:v>
                </c:pt>
                <c:pt idx="99">
                  <c:v>2.57131</c:v>
                </c:pt>
                <c:pt idx="100">
                  <c:v>2.4439099999999998</c:v>
                </c:pt>
                <c:pt idx="101">
                  <c:v>2.6020799999999999</c:v>
                </c:pt>
                <c:pt idx="102">
                  <c:v>2.7189100000000002</c:v>
                </c:pt>
                <c:pt idx="103">
                  <c:v>2.4701200000000001</c:v>
                </c:pt>
                <c:pt idx="104">
                  <c:v>2.6284299999999998</c:v>
                </c:pt>
                <c:pt idx="105">
                  <c:v>2.69841</c:v>
                </c:pt>
                <c:pt idx="106">
                  <c:v>2.6545200000000002</c:v>
                </c:pt>
                <c:pt idx="107">
                  <c:v>2.65137</c:v>
                </c:pt>
                <c:pt idx="108">
                  <c:v>2.6419600000000001</c:v>
                </c:pt>
                <c:pt idx="109">
                  <c:v>2.7176100000000001</c:v>
                </c:pt>
                <c:pt idx="110">
                  <c:v>2.5933199999999998</c:v>
                </c:pt>
                <c:pt idx="111">
                  <c:v>2.50685</c:v>
                </c:pt>
                <c:pt idx="112">
                  <c:v>2.5029300000000001</c:v>
                </c:pt>
                <c:pt idx="113">
                  <c:v>2.4580600000000001</c:v>
                </c:pt>
                <c:pt idx="114">
                  <c:v>2.5690900000000001</c:v>
                </c:pt>
                <c:pt idx="115">
                  <c:v>2.5272199999999998</c:v>
                </c:pt>
                <c:pt idx="116">
                  <c:v>2.7939500000000002</c:v>
                </c:pt>
                <c:pt idx="117">
                  <c:v>2.35703</c:v>
                </c:pt>
                <c:pt idx="118">
                  <c:v>2.4314900000000002</c:v>
                </c:pt>
                <c:pt idx="119">
                  <c:v>2.7370899999999998</c:v>
                </c:pt>
                <c:pt idx="120">
                  <c:v>2.6892</c:v>
                </c:pt>
                <c:pt idx="121">
                  <c:v>2.5690200000000001</c:v>
                </c:pt>
                <c:pt idx="122">
                  <c:v>2.8341599999999998</c:v>
                </c:pt>
                <c:pt idx="123">
                  <c:v>2.7512400000000001</c:v>
                </c:pt>
                <c:pt idx="124">
                  <c:v>2.8996599999999999</c:v>
                </c:pt>
                <c:pt idx="125">
                  <c:v>2.93222</c:v>
                </c:pt>
                <c:pt idx="126">
                  <c:v>2.8462999999999998</c:v>
                </c:pt>
                <c:pt idx="127">
                  <c:v>3.1854399999999998</c:v>
                </c:pt>
                <c:pt idx="128">
                  <c:v>3.09551</c:v>
                </c:pt>
                <c:pt idx="129">
                  <c:v>3.2842600000000002</c:v>
                </c:pt>
                <c:pt idx="130">
                  <c:v>3.3534299999999999</c:v>
                </c:pt>
                <c:pt idx="131">
                  <c:v>3.4146299999999998</c:v>
                </c:pt>
                <c:pt idx="132">
                  <c:v>3.2547700000000002</c:v>
                </c:pt>
                <c:pt idx="133">
                  <c:v>3.5514000000000001</c:v>
                </c:pt>
                <c:pt idx="134">
                  <c:v>3.5381800000000001</c:v>
                </c:pt>
                <c:pt idx="135">
                  <c:v>3.3097799999999999</c:v>
                </c:pt>
                <c:pt idx="136">
                  <c:v>3.26288</c:v>
                </c:pt>
                <c:pt idx="137">
                  <c:v>3.3666299999999998</c:v>
                </c:pt>
                <c:pt idx="138">
                  <c:v>3.4317299999999999</c:v>
                </c:pt>
                <c:pt idx="139">
                  <c:v>3.3811100000000001</c:v>
                </c:pt>
                <c:pt idx="140">
                  <c:v>3.0758000000000001</c:v>
                </c:pt>
                <c:pt idx="141">
                  <c:v>3.1798199999999999</c:v>
                </c:pt>
                <c:pt idx="142">
                  <c:v>3.35399</c:v>
                </c:pt>
                <c:pt idx="143">
                  <c:v>2.9390399999999999</c:v>
                </c:pt>
                <c:pt idx="144">
                  <c:v>3</c:v>
                </c:pt>
                <c:pt idx="145">
                  <c:v>3.1</c:v>
                </c:pt>
                <c:pt idx="146">
                  <c:v>3.6</c:v>
                </c:pt>
                <c:pt idx="147">
                  <c:v>8.1</c:v>
                </c:pt>
                <c:pt idx="148">
                  <c:v>6.7</c:v>
                </c:pt>
                <c:pt idx="149">
                  <c:v>5.0999999999999996</c:v>
                </c:pt>
                <c:pt idx="150">
                  <c:v>4.9000000000000004</c:v>
                </c:pt>
                <c:pt idx="151">
                  <c:v>4.8</c:v>
                </c:pt>
                <c:pt idx="152">
                  <c:v>4.8</c:v>
                </c:pt>
                <c:pt idx="153">
                  <c:v>4.5999999999999996</c:v>
                </c:pt>
                <c:pt idx="154">
                  <c:v>4.5999999999999996</c:v>
                </c:pt>
                <c:pt idx="155">
                  <c:v>5.5</c:v>
                </c:pt>
                <c:pt idx="156">
                  <c:v>5.2</c:v>
                </c:pt>
                <c:pt idx="157">
                  <c:v>5.3</c:v>
                </c:pt>
                <c:pt idx="158">
                  <c:v>4.3</c:v>
                </c:pt>
                <c:pt idx="159">
                  <c:v>0.6</c:v>
                </c:pt>
                <c:pt idx="160">
                  <c:v>2.2000000000000002</c:v>
                </c:pt>
                <c:pt idx="161">
                  <c:v>3.9</c:v>
                </c:pt>
                <c:pt idx="162">
                  <c:v>4.3</c:v>
                </c:pt>
                <c:pt idx="163">
                  <c:v>4.4000000000000004</c:v>
                </c:pt>
                <c:pt idx="164">
                  <c:v>4.9000000000000004</c:v>
                </c:pt>
                <c:pt idx="165">
                  <c:v>5.4</c:v>
                </c:pt>
                <c:pt idx="166">
                  <c:v>5.4</c:v>
                </c:pt>
                <c:pt idx="167">
                  <c:v>5</c:v>
                </c:pt>
                <c:pt idx="168">
                  <c:v>5.6799200000000001</c:v>
                </c:pt>
                <c:pt idx="169">
                  <c:v>5.2894199999999998</c:v>
                </c:pt>
                <c:pt idx="170">
                  <c:v>5.9214900000000004</c:v>
                </c:pt>
                <c:pt idx="171">
                  <c:v>5.7596800000000004</c:v>
                </c:pt>
                <c:pt idx="172">
                  <c:v>5.5610400000000002</c:v>
                </c:pt>
                <c:pt idx="173">
                  <c:v>5.4354899999999997</c:v>
                </c:pt>
                <c:pt idx="174">
                  <c:v>5.4812399999999997</c:v>
                </c:pt>
                <c:pt idx="175">
                  <c:v>5.4273600000000002</c:v>
                </c:pt>
                <c:pt idx="176">
                  <c:v>5.1373199999999999</c:v>
                </c:pt>
                <c:pt idx="177">
                  <c:v>4.9759200000000003</c:v>
                </c:pt>
                <c:pt idx="178">
                  <c:v>5.0896299999999997</c:v>
                </c:pt>
                <c:pt idx="179">
                  <c:v>4.9044600000000003</c:v>
                </c:pt>
                <c:pt idx="180">
                  <c:v>4.5526400000000002</c:v>
                </c:pt>
                <c:pt idx="181">
                  <c:v>4.7393400000000003</c:v>
                </c:pt>
                <c:pt idx="182">
                  <c:v>4.6168300000000002</c:v>
                </c:pt>
                <c:pt idx="183">
                  <c:v>4.6635400000000002</c:v>
                </c:pt>
                <c:pt idx="184">
                  <c:v>4.5511200000000001</c:v>
                </c:pt>
                <c:pt idx="185">
                  <c:v>4.6583899999999998</c:v>
                </c:pt>
                <c:pt idx="186">
                  <c:v>4.6705800000000002</c:v>
                </c:pt>
                <c:pt idx="187">
                  <c:v>4.5314399999999999</c:v>
                </c:pt>
                <c:pt idx="188">
                  <c:v>4.5175200000000002</c:v>
                </c:pt>
                <c:pt idx="189">
                  <c:v>4.2813499999999998</c:v>
                </c:pt>
                <c:pt idx="190">
                  <c:v>4.2643899999999997</c:v>
                </c:pt>
                <c:pt idx="191">
                  <c:v>4.3108700000000004</c:v>
                </c:pt>
                <c:pt idx="192">
                  <c:v>4.4000000000000004</c:v>
                </c:pt>
                <c:pt idx="193">
                  <c:v>4.3</c:v>
                </c:pt>
                <c:pt idx="194">
                  <c:v>4.0999999999999996</c:v>
                </c:pt>
                <c:pt idx="195">
                  <c:v>3.9</c:v>
                </c:pt>
                <c:pt idx="196">
                  <c:v>4</c:v>
                </c:pt>
                <c:pt idx="197">
                  <c:v>3.8</c:v>
                </c:pt>
                <c:pt idx="198">
                  <c:v>3.6</c:v>
                </c:pt>
                <c:pt idx="199">
                  <c:v>3.8</c:v>
                </c:pt>
                <c:pt idx="200">
                  <c:v>4</c:v>
                </c:pt>
              </c:numCache>
            </c:numRef>
          </c:val>
          <c:smooth val="0"/>
          <c:extLst>
            <c:ext xmlns:c16="http://schemas.microsoft.com/office/drawing/2014/chart" uri="{C3380CC4-5D6E-409C-BE32-E72D297353CC}">
              <c16:uniqueId val="{00000001-2606-4245-84EA-09EB5DF5C723}"/>
            </c:ext>
          </c:extLst>
        </c:ser>
        <c:dLbls>
          <c:showLegendKey val="0"/>
          <c:showVal val="0"/>
          <c:showCatName val="0"/>
          <c:showSerName val="0"/>
          <c:showPercent val="0"/>
          <c:showBubbleSize val="0"/>
        </c:dLbls>
        <c:marker val="1"/>
        <c:smooth val="0"/>
        <c:axId val="187053952"/>
        <c:axId val="187055488"/>
      </c:lineChart>
      <c:lineChart>
        <c:grouping val="standard"/>
        <c:varyColors val="0"/>
        <c:ser>
          <c:idx val="0"/>
          <c:order val="0"/>
          <c:tx>
            <c:strRef>
              <c:f>Sheet1!$B$1</c:f>
              <c:strCache>
                <c:ptCount val="1"/>
                <c:pt idx="0">
                  <c:v>Inflation</c:v>
                </c:pt>
              </c:strCache>
            </c:strRef>
          </c:tx>
          <c:spPr>
            <a:ln w="29309">
              <a:solidFill>
                <a:srgbClr val="FF000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Sheet1!$B$2:$B$210</c:f>
              <c:numCache>
                <c:formatCode>0.0</c:formatCode>
                <c:ptCount val="209"/>
                <c:pt idx="0">
                  <c:v>2.4789099999999999</c:v>
                </c:pt>
                <c:pt idx="1">
                  <c:v>2.2970799999999998</c:v>
                </c:pt>
                <c:pt idx="2">
                  <c:v>2.3885200000000002</c:v>
                </c:pt>
                <c:pt idx="3">
                  <c:v>2.29467</c:v>
                </c:pt>
                <c:pt idx="4">
                  <c:v>2.3222200000000002</c:v>
                </c:pt>
                <c:pt idx="5">
                  <c:v>2.3917299999999999</c:v>
                </c:pt>
                <c:pt idx="6">
                  <c:v>2.4633099999999999</c:v>
                </c:pt>
                <c:pt idx="7">
                  <c:v>2.4981200000000001</c:v>
                </c:pt>
                <c:pt idx="8">
                  <c:v>2.4386199999999998</c:v>
                </c:pt>
                <c:pt idx="9">
                  <c:v>2.2213599999999998</c:v>
                </c:pt>
                <c:pt idx="10">
                  <c:v>2.0158900000000002</c:v>
                </c:pt>
                <c:pt idx="11">
                  <c:v>1.7624599999999999</c:v>
                </c:pt>
                <c:pt idx="12">
                  <c:v>1.67235</c:v>
                </c:pt>
                <c:pt idx="13">
                  <c:v>1.80098</c:v>
                </c:pt>
                <c:pt idx="14">
                  <c:v>1.7876099999999999</c:v>
                </c:pt>
                <c:pt idx="15">
                  <c:v>1.9323300000000001</c:v>
                </c:pt>
                <c:pt idx="16">
                  <c:v>1.84613</c:v>
                </c:pt>
                <c:pt idx="17">
                  <c:v>1.71197</c:v>
                </c:pt>
                <c:pt idx="18">
                  <c:v>1.5270999999999999</c:v>
                </c:pt>
                <c:pt idx="19">
                  <c:v>1.43397</c:v>
                </c:pt>
                <c:pt idx="20">
                  <c:v>1.47984</c:v>
                </c:pt>
                <c:pt idx="21">
                  <c:v>1.7127300000000001</c:v>
                </c:pt>
                <c:pt idx="22">
                  <c:v>1.71424</c:v>
                </c:pt>
                <c:pt idx="23">
                  <c:v>1.8236699999999999</c:v>
                </c:pt>
                <c:pt idx="24">
                  <c:v>1.51234</c:v>
                </c:pt>
                <c:pt idx="25">
                  <c:v>1.34945</c:v>
                </c:pt>
                <c:pt idx="26">
                  <c:v>1.1592100000000001</c:v>
                </c:pt>
                <c:pt idx="27">
                  <c:v>0.96750999999999998</c:v>
                </c:pt>
                <c:pt idx="28">
                  <c:v>0.94013999999999998</c:v>
                </c:pt>
                <c:pt idx="29">
                  <c:v>0.95020000000000004</c:v>
                </c:pt>
                <c:pt idx="30">
                  <c:v>0.95774999999999999</c:v>
                </c:pt>
                <c:pt idx="31">
                  <c:v>0.91710000000000003</c:v>
                </c:pt>
                <c:pt idx="32">
                  <c:v>0.81438999999999995</c:v>
                </c:pt>
                <c:pt idx="33">
                  <c:v>0.60272000000000003</c:v>
                </c:pt>
                <c:pt idx="34">
                  <c:v>0.67205999999999999</c:v>
                </c:pt>
                <c:pt idx="35">
                  <c:v>0.66188999999999998</c:v>
                </c:pt>
                <c:pt idx="36">
                  <c:v>0.98353000000000002</c:v>
                </c:pt>
                <c:pt idx="37">
                  <c:v>1.1244499999999999</c:v>
                </c:pt>
                <c:pt idx="38">
                  <c:v>1.2097899999999999</c:v>
                </c:pt>
                <c:pt idx="39">
                  <c:v>1.3155399999999999</c:v>
                </c:pt>
                <c:pt idx="40">
                  <c:v>1.4540999999999999</c:v>
                </c:pt>
                <c:pt idx="41">
                  <c:v>1.58368</c:v>
                </c:pt>
                <c:pt idx="42">
                  <c:v>1.7414799999999999</c:v>
                </c:pt>
                <c:pt idx="43">
                  <c:v>1.96516</c:v>
                </c:pt>
                <c:pt idx="44">
                  <c:v>1.9877199999999999</c:v>
                </c:pt>
                <c:pt idx="45">
                  <c:v>2.10792</c:v>
                </c:pt>
                <c:pt idx="46">
                  <c:v>2.1381999999999999</c:v>
                </c:pt>
                <c:pt idx="47">
                  <c:v>2.2766600000000001</c:v>
                </c:pt>
                <c:pt idx="48">
                  <c:v>2.2773500000000002</c:v>
                </c:pt>
                <c:pt idx="49">
                  <c:v>2.1598199999999999</c:v>
                </c:pt>
                <c:pt idx="50">
                  <c:v>2.2483399999999998</c:v>
                </c:pt>
                <c:pt idx="51">
                  <c:v>2.3144300000000002</c:v>
                </c:pt>
                <c:pt idx="52">
                  <c:v>2.2522600000000002</c:v>
                </c:pt>
                <c:pt idx="53">
                  <c:v>2.1922899999999998</c:v>
                </c:pt>
                <c:pt idx="54">
                  <c:v>2.1099600000000001</c:v>
                </c:pt>
                <c:pt idx="55">
                  <c:v>1.9352499999999999</c:v>
                </c:pt>
                <c:pt idx="56">
                  <c:v>2.0082399999999998</c:v>
                </c:pt>
                <c:pt idx="57">
                  <c:v>1.99465</c:v>
                </c:pt>
                <c:pt idx="58">
                  <c:v>1.95285</c:v>
                </c:pt>
                <c:pt idx="59">
                  <c:v>1.8996900000000001</c:v>
                </c:pt>
                <c:pt idx="60">
                  <c:v>1.9097999999999999</c:v>
                </c:pt>
                <c:pt idx="61">
                  <c:v>1.98874</c:v>
                </c:pt>
                <c:pt idx="62">
                  <c:v>1.8890199999999999</c:v>
                </c:pt>
                <c:pt idx="63">
                  <c:v>1.71556</c:v>
                </c:pt>
                <c:pt idx="64">
                  <c:v>1.6455500000000001</c:v>
                </c:pt>
                <c:pt idx="65">
                  <c:v>1.6231</c:v>
                </c:pt>
                <c:pt idx="66">
                  <c:v>1.7002200000000001</c:v>
                </c:pt>
                <c:pt idx="67">
                  <c:v>1.7821100000000001</c:v>
                </c:pt>
                <c:pt idx="68">
                  <c:v>1.7519400000000001</c:v>
                </c:pt>
                <c:pt idx="69">
                  <c:v>1.6868399999999999</c:v>
                </c:pt>
                <c:pt idx="70">
                  <c:v>1.7416700000000001</c:v>
                </c:pt>
                <c:pt idx="71">
                  <c:v>1.7408600000000001</c:v>
                </c:pt>
                <c:pt idx="72">
                  <c:v>1.60703</c:v>
                </c:pt>
                <c:pt idx="73">
                  <c:v>1.55481</c:v>
                </c:pt>
                <c:pt idx="74">
                  <c:v>1.6456599999999999</c:v>
                </c:pt>
                <c:pt idx="75">
                  <c:v>1.8210599999999999</c:v>
                </c:pt>
                <c:pt idx="76">
                  <c:v>1.94553</c:v>
                </c:pt>
                <c:pt idx="77">
                  <c:v>1.92286</c:v>
                </c:pt>
                <c:pt idx="78">
                  <c:v>1.8449599999999999</c:v>
                </c:pt>
                <c:pt idx="79">
                  <c:v>1.7363999999999999</c:v>
                </c:pt>
                <c:pt idx="80">
                  <c:v>1.74095</c:v>
                </c:pt>
                <c:pt idx="81">
                  <c:v>1.8176300000000001</c:v>
                </c:pt>
                <c:pt idx="82">
                  <c:v>1.74159</c:v>
                </c:pt>
                <c:pt idx="83">
                  <c:v>1.62242</c:v>
                </c:pt>
                <c:pt idx="84">
                  <c:v>1.6316299999999999</c:v>
                </c:pt>
                <c:pt idx="85">
                  <c:v>1.68808</c:v>
                </c:pt>
                <c:pt idx="86">
                  <c:v>1.7453799999999999</c:v>
                </c:pt>
                <c:pt idx="87">
                  <c:v>1.8028299999999999</c:v>
                </c:pt>
                <c:pt idx="88">
                  <c:v>1.7509399999999999</c:v>
                </c:pt>
                <c:pt idx="89">
                  <c:v>1.7772699999999999</c:v>
                </c:pt>
                <c:pt idx="90">
                  <c:v>1.83463</c:v>
                </c:pt>
                <c:pt idx="91">
                  <c:v>1.85063</c:v>
                </c:pt>
                <c:pt idx="92">
                  <c:v>1.8971</c:v>
                </c:pt>
                <c:pt idx="93">
                  <c:v>1.91353</c:v>
                </c:pt>
                <c:pt idx="94">
                  <c:v>1.99743</c:v>
                </c:pt>
                <c:pt idx="95">
                  <c:v>2.07151</c:v>
                </c:pt>
                <c:pt idx="96">
                  <c:v>2.1450200000000001</c:v>
                </c:pt>
                <c:pt idx="97">
                  <c:v>2.2225700000000002</c:v>
                </c:pt>
                <c:pt idx="98">
                  <c:v>2.1424300000000001</c:v>
                </c:pt>
                <c:pt idx="99">
                  <c:v>2.15665</c:v>
                </c:pt>
                <c:pt idx="100">
                  <c:v>2.2545600000000001</c:v>
                </c:pt>
                <c:pt idx="101">
                  <c:v>2.2622100000000001</c:v>
                </c:pt>
                <c:pt idx="102">
                  <c:v>2.17014</c:v>
                </c:pt>
                <c:pt idx="103">
                  <c:v>2.3087300000000002</c:v>
                </c:pt>
                <c:pt idx="104">
                  <c:v>2.2711199999999998</c:v>
                </c:pt>
                <c:pt idx="105">
                  <c:v>2.2045599999999999</c:v>
                </c:pt>
                <c:pt idx="106">
                  <c:v>2.1454200000000001</c:v>
                </c:pt>
                <c:pt idx="107">
                  <c:v>2.19712</c:v>
                </c:pt>
                <c:pt idx="108">
                  <c:v>2.25021</c:v>
                </c:pt>
                <c:pt idx="109">
                  <c:v>2.2353499999999999</c:v>
                </c:pt>
                <c:pt idx="110">
                  <c:v>2.0458500000000002</c:v>
                </c:pt>
                <c:pt idx="111">
                  <c:v>1.8965700000000001</c:v>
                </c:pt>
                <c:pt idx="112">
                  <c:v>1.73709</c:v>
                </c:pt>
                <c:pt idx="113">
                  <c:v>1.69912</c:v>
                </c:pt>
                <c:pt idx="114">
                  <c:v>1.67696</c:v>
                </c:pt>
                <c:pt idx="115">
                  <c:v>1.65524</c:v>
                </c:pt>
                <c:pt idx="116">
                  <c:v>1.5953900000000001</c:v>
                </c:pt>
                <c:pt idx="117">
                  <c:v>1.7596400000000001</c:v>
                </c:pt>
                <c:pt idx="118">
                  <c:v>1.7376100000000001</c:v>
                </c:pt>
                <c:pt idx="119">
                  <c:v>1.77017</c:v>
                </c:pt>
                <c:pt idx="120">
                  <c:v>1.83857</c:v>
                </c:pt>
                <c:pt idx="121">
                  <c:v>1.82073</c:v>
                </c:pt>
                <c:pt idx="122">
                  <c:v>2.0657999999999999</c:v>
                </c:pt>
                <c:pt idx="123">
                  <c:v>2.1398999999999999</c:v>
                </c:pt>
                <c:pt idx="124">
                  <c:v>2.2753800000000002</c:v>
                </c:pt>
                <c:pt idx="125">
                  <c:v>2.2653799999999999</c:v>
                </c:pt>
                <c:pt idx="126">
                  <c:v>2.32673</c:v>
                </c:pt>
                <c:pt idx="127">
                  <c:v>2.1751399999999999</c:v>
                </c:pt>
                <c:pt idx="128">
                  <c:v>2.2518699999999998</c:v>
                </c:pt>
                <c:pt idx="129">
                  <c:v>2.1579600000000001</c:v>
                </c:pt>
                <c:pt idx="130">
                  <c:v>2.2216900000000002</c:v>
                </c:pt>
                <c:pt idx="131">
                  <c:v>2.19781</c:v>
                </c:pt>
                <c:pt idx="132">
                  <c:v>2.1413600000000002</c:v>
                </c:pt>
                <c:pt idx="133">
                  <c:v>2.08046</c:v>
                </c:pt>
                <c:pt idx="134">
                  <c:v>2.05132</c:v>
                </c:pt>
                <c:pt idx="135">
                  <c:v>2.0868799999999998</c:v>
                </c:pt>
                <c:pt idx="136">
                  <c:v>2.0104899999999999</c:v>
                </c:pt>
                <c:pt idx="137">
                  <c:v>2.1347900000000002</c:v>
                </c:pt>
                <c:pt idx="138">
                  <c:v>2.1884999999999999</c:v>
                </c:pt>
                <c:pt idx="139">
                  <c:v>2.3668</c:v>
                </c:pt>
                <c:pt idx="140">
                  <c:v>2.3531499999999999</c:v>
                </c:pt>
                <c:pt idx="141">
                  <c:v>2.3251200000000001</c:v>
                </c:pt>
                <c:pt idx="142">
                  <c:v>2.3148499999999999</c:v>
                </c:pt>
                <c:pt idx="143">
                  <c:v>2.23441</c:v>
                </c:pt>
                <c:pt idx="144">
                  <c:v>2.2999999999999998</c:v>
                </c:pt>
                <c:pt idx="145">
                  <c:v>2.4</c:v>
                </c:pt>
                <c:pt idx="146">
                  <c:v>2.1</c:v>
                </c:pt>
                <c:pt idx="147">
                  <c:v>1.4</c:v>
                </c:pt>
                <c:pt idx="148">
                  <c:v>1.2</c:v>
                </c:pt>
                <c:pt idx="149">
                  <c:v>1.2</c:v>
                </c:pt>
                <c:pt idx="150">
                  <c:v>1.5</c:v>
                </c:pt>
                <c:pt idx="151">
                  <c:v>1.7</c:v>
                </c:pt>
                <c:pt idx="152">
                  <c:v>1.7</c:v>
                </c:pt>
                <c:pt idx="153">
                  <c:v>1.6</c:v>
                </c:pt>
                <c:pt idx="154">
                  <c:v>1.7</c:v>
                </c:pt>
                <c:pt idx="155">
                  <c:v>1.6</c:v>
                </c:pt>
                <c:pt idx="156">
                  <c:v>1.4</c:v>
                </c:pt>
                <c:pt idx="157">
                  <c:v>1.3</c:v>
                </c:pt>
                <c:pt idx="158">
                  <c:v>1.7</c:v>
                </c:pt>
                <c:pt idx="159">
                  <c:v>3</c:v>
                </c:pt>
                <c:pt idx="160">
                  <c:v>3.8</c:v>
                </c:pt>
                <c:pt idx="161">
                  <c:v>4.4000000000000004</c:v>
                </c:pt>
                <c:pt idx="162">
                  <c:v>4.2</c:v>
                </c:pt>
                <c:pt idx="163">
                  <c:v>3.9</c:v>
                </c:pt>
                <c:pt idx="164">
                  <c:v>4</c:v>
                </c:pt>
                <c:pt idx="165">
                  <c:v>4.5999999999999996</c:v>
                </c:pt>
                <c:pt idx="166">
                  <c:v>5</c:v>
                </c:pt>
                <c:pt idx="167">
                  <c:v>5.5</c:v>
                </c:pt>
                <c:pt idx="168">
                  <c:v>6.0688000000000004</c:v>
                </c:pt>
                <c:pt idx="169">
                  <c:v>6.4345299999999996</c:v>
                </c:pt>
                <c:pt idx="170">
                  <c:v>6.45242</c:v>
                </c:pt>
                <c:pt idx="171">
                  <c:v>6.1381899999999998</c:v>
                </c:pt>
                <c:pt idx="172">
                  <c:v>6.02095</c:v>
                </c:pt>
                <c:pt idx="173">
                  <c:v>5.8849200000000002</c:v>
                </c:pt>
                <c:pt idx="174">
                  <c:v>5.8893000000000004</c:v>
                </c:pt>
                <c:pt idx="175">
                  <c:v>6.3005000000000004</c:v>
                </c:pt>
                <c:pt idx="176">
                  <c:v>6.6429600000000004</c:v>
                </c:pt>
                <c:pt idx="177">
                  <c:v>6.3017599999999998</c:v>
                </c:pt>
                <c:pt idx="178">
                  <c:v>5.9719800000000003</c:v>
                </c:pt>
                <c:pt idx="179">
                  <c:v>5.7038599999999997</c:v>
                </c:pt>
                <c:pt idx="180">
                  <c:v>5.5475700000000003</c:v>
                </c:pt>
                <c:pt idx="181">
                  <c:v>5.5259999999999998</c:v>
                </c:pt>
                <c:pt idx="182">
                  <c:v>5.6025700000000001</c:v>
                </c:pt>
                <c:pt idx="183">
                  <c:v>5.5366600000000004</c:v>
                </c:pt>
                <c:pt idx="184">
                  <c:v>5.32864</c:v>
                </c:pt>
                <c:pt idx="185">
                  <c:v>4.8609400000000003</c:v>
                </c:pt>
                <c:pt idx="186">
                  <c:v>4.7049200000000004</c:v>
                </c:pt>
                <c:pt idx="187">
                  <c:v>4.38985</c:v>
                </c:pt>
                <c:pt idx="188">
                  <c:v>4.1302000000000003</c:v>
                </c:pt>
                <c:pt idx="189">
                  <c:v>4.0195999999999996</c:v>
                </c:pt>
                <c:pt idx="190">
                  <c:v>3.9931899999999998</c:v>
                </c:pt>
                <c:pt idx="191">
                  <c:v>3.8996900000000001</c:v>
                </c:pt>
                <c:pt idx="192">
                  <c:v>3.8746800000000001</c:v>
                </c:pt>
                <c:pt idx="193">
                  <c:v>3.7619500000000001</c:v>
                </c:pt>
                <c:pt idx="194">
                  <c:v>3.7972899999999998</c:v>
                </c:pt>
                <c:pt idx="195">
                  <c:v>3.6155300000000001</c:v>
                </c:pt>
                <c:pt idx="196">
                  <c:v>3.41106</c:v>
                </c:pt>
                <c:pt idx="197">
                  <c:v>3.2769400000000002</c:v>
                </c:pt>
                <c:pt idx="198">
                  <c:v>3.21319</c:v>
                </c:pt>
                <c:pt idx="199">
                  <c:v>3.2</c:v>
                </c:pt>
                <c:pt idx="200">
                  <c:v>3.3</c:v>
                </c:pt>
              </c:numCache>
            </c:numRef>
          </c:val>
          <c:smooth val="0"/>
          <c:extLst>
            <c:ext xmlns:c16="http://schemas.microsoft.com/office/drawing/2014/chart" uri="{C3380CC4-5D6E-409C-BE32-E72D297353CC}">
              <c16:uniqueId val="{00000002-2606-4245-84EA-09EB5DF5C723}"/>
            </c:ext>
          </c:extLst>
        </c:ser>
        <c:ser>
          <c:idx val="1"/>
          <c:order val="3"/>
          <c:tx>
            <c:strRef>
              <c:f>Sheet1!$D$1</c:f>
              <c:strCache>
                <c:ptCount val="1"/>
                <c:pt idx="0">
                  <c:v>Wage Growth Target</c:v>
                </c:pt>
              </c:strCache>
            </c:strRef>
          </c:tx>
          <c:spPr>
            <a:ln w="38100">
              <a:solidFill>
                <a:srgbClr val="FFC000"/>
              </a:solidFill>
            </a:ln>
          </c:spPr>
          <c:marker>
            <c:symbol val="none"/>
          </c:marker>
          <c:val>
            <c:numRef>
              <c:f>Sheet1!$D$2:$D$210</c:f>
              <c:numCache>
                <c:formatCode>General</c:formatCode>
                <c:ptCount val="209"/>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pt idx="127">
                  <c:v>3.5</c:v>
                </c:pt>
                <c:pt idx="128">
                  <c:v>3.5</c:v>
                </c:pt>
                <c:pt idx="129">
                  <c:v>3.5</c:v>
                </c:pt>
                <c:pt idx="130">
                  <c:v>3.5</c:v>
                </c:pt>
                <c:pt idx="131">
                  <c:v>3.5</c:v>
                </c:pt>
                <c:pt idx="132">
                  <c:v>3.5</c:v>
                </c:pt>
                <c:pt idx="133">
                  <c:v>3.5</c:v>
                </c:pt>
                <c:pt idx="134">
                  <c:v>3.5</c:v>
                </c:pt>
                <c:pt idx="135">
                  <c:v>3.5</c:v>
                </c:pt>
                <c:pt idx="136">
                  <c:v>3.5</c:v>
                </c:pt>
                <c:pt idx="137">
                  <c:v>3.5</c:v>
                </c:pt>
                <c:pt idx="138">
                  <c:v>3.5</c:v>
                </c:pt>
                <c:pt idx="139">
                  <c:v>3.5</c:v>
                </c:pt>
                <c:pt idx="140">
                  <c:v>3.5</c:v>
                </c:pt>
                <c:pt idx="141">
                  <c:v>3.5</c:v>
                </c:pt>
                <c:pt idx="142">
                  <c:v>3.5</c:v>
                </c:pt>
                <c:pt idx="143">
                  <c:v>3.5</c:v>
                </c:pt>
                <c:pt idx="144">
                  <c:v>3.5</c:v>
                </c:pt>
                <c:pt idx="145">
                  <c:v>3.5</c:v>
                </c:pt>
                <c:pt idx="146">
                  <c:v>3.5</c:v>
                </c:pt>
                <c:pt idx="147">
                  <c:v>3.5</c:v>
                </c:pt>
                <c:pt idx="148">
                  <c:v>3.5</c:v>
                </c:pt>
                <c:pt idx="149">
                  <c:v>3.5</c:v>
                </c:pt>
                <c:pt idx="150">
                  <c:v>3.5</c:v>
                </c:pt>
                <c:pt idx="151">
                  <c:v>3.5</c:v>
                </c:pt>
                <c:pt idx="152">
                  <c:v>3.5</c:v>
                </c:pt>
                <c:pt idx="153">
                  <c:v>3.5</c:v>
                </c:pt>
                <c:pt idx="154">
                  <c:v>3.5</c:v>
                </c:pt>
                <c:pt idx="155">
                  <c:v>3.5</c:v>
                </c:pt>
                <c:pt idx="156">
                  <c:v>3.5</c:v>
                </c:pt>
                <c:pt idx="157">
                  <c:v>3.5</c:v>
                </c:pt>
                <c:pt idx="158">
                  <c:v>3.5</c:v>
                </c:pt>
                <c:pt idx="159">
                  <c:v>3.5</c:v>
                </c:pt>
                <c:pt idx="160">
                  <c:v>3.5</c:v>
                </c:pt>
                <c:pt idx="161">
                  <c:v>3.5</c:v>
                </c:pt>
                <c:pt idx="162">
                  <c:v>3.5</c:v>
                </c:pt>
                <c:pt idx="163">
                  <c:v>3.5</c:v>
                </c:pt>
                <c:pt idx="164">
                  <c:v>3.5</c:v>
                </c:pt>
                <c:pt idx="165">
                  <c:v>3.5</c:v>
                </c:pt>
                <c:pt idx="166">
                  <c:v>3.5</c:v>
                </c:pt>
                <c:pt idx="167">
                  <c:v>3.5</c:v>
                </c:pt>
                <c:pt idx="168">
                  <c:v>3.5</c:v>
                </c:pt>
                <c:pt idx="169">
                  <c:v>3.5</c:v>
                </c:pt>
                <c:pt idx="170">
                  <c:v>3.5</c:v>
                </c:pt>
                <c:pt idx="171">
                  <c:v>3.5</c:v>
                </c:pt>
                <c:pt idx="172">
                  <c:v>3.5</c:v>
                </c:pt>
                <c:pt idx="173">
                  <c:v>3.5</c:v>
                </c:pt>
                <c:pt idx="174">
                  <c:v>3.5</c:v>
                </c:pt>
                <c:pt idx="175">
                  <c:v>3.5</c:v>
                </c:pt>
                <c:pt idx="176">
                  <c:v>3.5</c:v>
                </c:pt>
                <c:pt idx="177">
                  <c:v>3.5</c:v>
                </c:pt>
                <c:pt idx="178">
                  <c:v>3.5</c:v>
                </c:pt>
                <c:pt idx="179">
                  <c:v>3.5</c:v>
                </c:pt>
                <c:pt idx="180">
                  <c:v>3.5</c:v>
                </c:pt>
                <c:pt idx="181">
                  <c:v>3.5</c:v>
                </c:pt>
                <c:pt idx="182">
                  <c:v>3.5</c:v>
                </c:pt>
                <c:pt idx="183">
                  <c:v>3.5</c:v>
                </c:pt>
                <c:pt idx="184">
                  <c:v>3.5</c:v>
                </c:pt>
                <c:pt idx="185">
                  <c:v>3.5</c:v>
                </c:pt>
                <c:pt idx="186">
                  <c:v>3.5</c:v>
                </c:pt>
                <c:pt idx="187">
                  <c:v>3.5</c:v>
                </c:pt>
                <c:pt idx="188">
                  <c:v>3.5</c:v>
                </c:pt>
                <c:pt idx="189">
                  <c:v>3.5</c:v>
                </c:pt>
                <c:pt idx="190">
                  <c:v>3.5</c:v>
                </c:pt>
                <c:pt idx="191">
                  <c:v>3.5</c:v>
                </c:pt>
                <c:pt idx="192">
                  <c:v>3.5</c:v>
                </c:pt>
                <c:pt idx="193">
                  <c:v>3.5</c:v>
                </c:pt>
                <c:pt idx="194">
                  <c:v>3.5</c:v>
                </c:pt>
                <c:pt idx="195">
                  <c:v>3.5</c:v>
                </c:pt>
                <c:pt idx="196">
                  <c:v>3.5</c:v>
                </c:pt>
                <c:pt idx="197">
                  <c:v>3.5</c:v>
                </c:pt>
                <c:pt idx="198">
                  <c:v>3.5</c:v>
                </c:pt>
                <c:pt idx="199">
                  <c:v>3.5</c:v>
                </c:pt>
                <c:pt idx="200">
                  <c:v>3.5</c:v>
                </c:pt>
                <c:pt idx="201">
                  <c:v>3.5</c:v>
                </c:pt>
                <c:pt idx="202">
                  <c:v>3.5</c:v>
                </c:pt>
                <c:pt idx="203">
                  <c:v>3.5</c:v>
                </c:pt>
                <c:pt idx="204">
                  <c:v>3.5</c:v>
                </c:pt>
                <c:pt idx="205">
                  <c:v>3.5</c:v>
                </c:pt>
                <c:pt idx="206">
                  <c:v>3.5</c:v>
                </c:pt>
                <c:pt idx="207">
                  <c:v>3.5</c:v>
                </c:pt>
              </c:numCache>
            </c:numRef>
          </c:val>
          <c:smooth val="0"/>
          <c:extLst>
            <c:ext xmlns:c16="http://schemas.microsoft.com/office/drawing/2014/chart" uri="{C3380CC4-5D6E-409C-BE32-E72D297353CC}">
              <c16:uniqueId val="{00000000-0607-4416-90A8-868261120001}"/>
            </c:ext>
          </c:extLst>
        </c:ser>
        <c:dLbls>
          <c:showLegendKey val="0"/>
          <c:showVal val="0"/>
          <c:showCatName val="0"/>
          <c:showSerName val="0"/>
          <c:showPercent val="0"/>
          <c:showBubbleSize val="0"/>
        </c:dLbls>
        <c:marker val="1"/>
        <c:smooth val="0"/>
        <c:axId val="187065472"/>
        <c:axId val="187067008"/>
      </c:lineChart>
      <c:catAx>
        <c:axId val="187053952"/>
        <c:scaling>
          <c:orientation val="minMax"/>
        </c:scaling>
        <c:delete val="0"/>
        <c:axPos val="b"/>
        <c:numFmt formatCode="General" sourceLinked="1"/>
        <c:majorTickMark val="out"/>
        <c:minorTickMark val="none"/>
        <c:tickLblPos val="nextTo"/>
        <c:spPr>
          <a:ln w="2442">
            <a:solidFill>
              <a:schemeClr val="tx1"/>
            </a:solidFill>
            <a:prstDash val="solid"/>
          </a:ln>
        </c:spPr>
        <c:txPr>
          <a:bodyPr rot="0" vert="horz"/>
          <a:lstStyle/>
          <a:p>
            <a:pPr>
              <a:defRPr sz="1000"/>
            </a:pPr>
            <a:endParaRPr lang="en-US"/>
          </a:p>
        </c:txPr>
        <c:crossAx val="187055488"/>
        <c:crosses val="autoZero"/>
        <c:auto val="1"/>
        <c:lblAlgn val="ctr"/>
        <c:lblOffset val="100"/>
        <c:tickLblSkip val="12"/>
        <c:tickMarkSkip val="12"/>
        <c:noMultiLvlLbl val="0"/>
      </c:catAx>
      <c:valAx>
        <c:axId val="187055488"/>
        <c:scaling>
          <c:orientation val="minMax"/>
          <c:max val="8"/>
          <c:min val="0"/>
        </c:scaling>
        <c:delete val="0"/>
        <c:axPos val="l"/>
        <c:majorGridlines>
          <c:spPr>
            <a:ln w="9770">
              <a:solidFill>
                <a:schemeClr val="tx1"/>
              </a:solidFill>
              <a:prstDash val="solid"/>
            </a:ln>
          </c:spPr>
        </c:majorGridlines>
        <c:numFmt formatCode="0.0" sourceLinked="0"/>
        <c:majorTickMark val="out"/>
        <c:minorTickMark val="none"/>
        <c:tickLblPos val="nextTo"/>
        <c:spPr>
          <a:ln w="2442">
            <a:solidFill>
              <a:schemeClr val="tx1"/>
            </a:solidFill>
            <a:prstDash val="solid"/>
          </a:ln>
        </c:spPr>
        <c:txPr>
          <a:bodyPr rot="0" vert="horz"/>
          <a:lstStyle/>
          <a:p>
            <a:pPr>
              <a:defRPr sz="1000"/>
            </a:pPr>
            <a:endParaRPr lang="en-US"/>
          </a:p>
        </c:txPr>
        <c:crossAx val="187053952"/>
        <c:crosses val="autoZero"/>
        <c:crossBetween val="midCat"/>
        <c:majorUnit val="0.5"/>
      </c:valAx>
      <c:catAx>
        <c:axId val="187065472"/>
        <c:scaling>
          <c:orientation val="minMax"/>
        </c:scaling>
        <c:delete val="1"/>
        <c:axPos val="b"/>
        <c:numFmt formatCode="General" sourceLinked="1"/>
        <c:majorTickMark val="out"/>
        <c:minorTickMark val="none"/>
        <c:tickLblPos val="nextTo"/>
        <c:crossAx val="187067008"/>
        <c:crosses val="autoZero"/>
        <c:auto val="1"/>
        <c:lblAlgn val="ctr"/>
        <c:lblOffset val="100"/>
        <c:noMultiLvlLbl val="0"/>
      </c:catAx>
      <c:valAx>
        <c:axId val="187067008"/>
        <c:scaling>
          <c:orientation val="minMax"/>
          <c:max val="8"/>
          <c:min val="0"/>
        </c:scaling>
        <c:delete val="0"/>
        <c:axPos val="r"/>
        <c:numFmt formatCode="0.0" sourceLinked="0"/>
        <c:majorTickMark val="cross"/>
        <c:minorTickMark val="none"/>
        <c:tickLblPos val="nextTo"/>
        <c:spPr>
          <a:ln w="2442">
            <a:solidFill>
              <a:schemeClr val="tx1"/>
            </a:solidFill>
            <a:prstDash val="solid"/>
          </a:ln>
        </c:spPr>
        <c:txPr>
          <a:bodyPr rot="0" vert="horz"/>
          <a:lstStyle/>
          <a:p>
            <a:pPr>
              <a:defRPr sz="1000"/>
            </a:pPr>
            <a:endParaRPr lang="en-US"/>
          </a:p>
        </c:txPr>
        <c:crossAx val="187065472"/>
        <c:crosses val="max"/>
        <c:crossBetween val="midCat"/>
        <c:majorUnit val="0.5"/>
      </c:valAx>
    </c:plotArea>
    <c:plotVisOnly val="1"/>
    <c:dispBlanksAs val="gap"/>
    <c:showDLblsOverMax val="0"/>
  </c:chart>
  <c:spPr>
    <a:noFill/>
    <a:ln w="19050">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Average</a:t>
            </a:r>
            <a:r>
              <a:rPr lang="en-US" sz="1600" baseline="0" dirty="0"/>
              <a:t> Hourly Earnings</a:t>
            </a:r>
          </a:p>
          <a:p>
            <a:pPr>
              <a:defRPr sz="1600"/>
            </a:pPr>
            <a:r>
              <a:rPr lang="en-US" sz="1400" baseline="0" dirty="0"/>
              <a:t>(Growth Rate)</a:t>
            </a:r>
          </a:p>
          <a:p>
            <a:pPr>
              <a:defRPr sz="1600"/>
            </a:pPr>
            <a:r>
              <a:rPr lang="en-US" sz="1600" baseline="0" dirty="0"/>
              <a:t>Vs </a:t>
            </a:r>
          </a:p>
          <a:p>
            <a:pPr>
              <a:defRPr sz="1600"/>
            </a:pPr>
            <a:r>
              <a:rPr lang="en-US" sz="1600" baseline="0" dirty="0"/>
              <a:t>Core CPI Inflation</a:t>
            </a:r>
            <a:endParaRPr lang="en-US" sz="1600" dirty="0"/>
          </a:p>
        </c:rich>
      </c:tx>
      <c:layout>
        <c:manualLayout>
          <c:xMode val="edge"/>
          <c:yMode val="edge"/>
          <c:x val="0.34856421552425926"/>
          <c:y val="5.5700219875671171E-3"/>
        </c:manualLayout>
      </c:layout>
      <c:overlay val="0"/>
      <c:spPr>
        <a:noFill/>
        <a:ln w="19539">
          <a:noFill/>
        </a:ln>
      </c:spPr>
    </c:title>
    <c:autoTitleDeleted val="0"/>
    <c:plotArea>
      <c:layout>
        <c:manualLayout>
          <c:layoutTarget val="inner"/>
          <c:xMode val="edge"/>
          <c:yMode val="edge"/>
          <c:x val="9.0291002593679587E-2"/>
          <c:y val="0.176648629125747"/>
          <c:w val="0.83950617283950613"/>
          <c:h val="0.71232982768508191"/>
        </c:manualLayout>
      </c:layout>
      <c:areaChart>
        <c:grouping val="stacked"/>
        <c:varyColors val="0"/>
        <c:ser>
          <c:idx val="3"/>
          <c:order val="2"/>
          <c:tx>
            <c:strRef>
              <c:f>Sheet1!#REF!</c:f>
              <c:strCache>
                <c:ptCount val="1"/>
                <c:pt idx="0">
                  <c:v>#REF!</c:v>
                </c:pt>
              </c:strCache>
            </c:strRef>
          </c:tx>
          <c:spPr>
            <a:solidFill>
              <a:schemeClr val="accent2"/>
            </a:solidFill>
            <a:ln w="9770">
              <a:solidFill>
                <a:schemeClr val="tx1"/>
              </a:solidFill>
              <a:prstDash val="solid"/>
            </a:ln>
          </c:spPr>
          <c:cat>
            <c:strRef>
              <c:f>Sheet1!$A$2:$A$200</c:f>
              <c:strCache>
                <c:ptCount val="193"/>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pt idx="180">
                  <c:v>23</c:v>
                </c:pt>
                <c:pt idx="192">
                  <c:v>24</c:v>
                </c:pt>
              </c:strCache>
            </c:strRef>
          </c:cat>
          <c:val>
            <c:numRef>
              <c:f>Sheet1!#REF!</c:f>
              <c:numCache>
                <c:formatCode>General</c:formatCode>
                <c:ptCount val="1"/>
                <c:pt idx="0">
                  <c:v>1</c:v>
                </c:pt>
              </c:numCache>
            </c:numRef>
          </c:val>
          <c:extLst>
            <c:ext xmlns:c16="http://schemas.microsoft.com/office/drawing/2014/chart" uri="{C3380CC4-5D6E-409C-BE32-E72D297353CC}">
              <c16:uniqueId val="{00000000-2606-4245-84EA-09EB5DF5C723}"/>
            </c:ext>
          </c:extLst>
        </c:ser>
        <c:dLbls>
          <c:showLegendKey val="0"/>
          <c:showVal val="0"/>
          <c:showCatName val="0"/>
          <c:showSerName val="0"/>
          <c:showPercent val="0"/>
          <c:showBubbleSize val="0"/>
        </c:dLbls>
        <c:axId val="187053952"/>
        <c:axId val="187055488"/>
      </c:areaChart>
      <c:lineChart>
        <c:grouping val="standard"/>
        <c:varyColors val="0"/>
        <c:ser>
          <c:idx val="2"/>
          <c:order val="1"/>
          <c:tx>
            <c:strRef>
              <c:f>Sheet1!$C$1</c:f>
              <c:strCache>
                <c:ptCount val="1"/>
                <c:pt idx="0">
                  <c:v>Wage Growth</c:v>
                </c:pt>
              </c:strCache>
            </c:strRef>
          </c:tx>
          <c:spPr>
            <a:ln w="29309">
              <a:solidFill>
                <a:srgbClr val="00B05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Sheet1!$C$2:$C$210</c:f>
              <c:numCache>
                <c:formatCode>0.0</c:formatCode>
                <c:ptCount val="209"/>
                <c:pt idx="0">
                  <c:v>2.86408</c:v>
                </c:pt>
                <c:pt idx="1">
                  <c:v>2.80464</c:v>
                </c:pt>
                <c:pt idx="2">
                  <c:v>3.0888</c:v>
                </c:pt>
                <c:pt idx="3">
                  <c:v>2.8378999999999999</c:v>
                </c:pt>
                <c:pt idx="4">
                  <c:v>3.0230299999999999</c:v>
                </c:pt>
                <c:pt idx="5">
                  <c:v>2.7207599999999998</c:v>
                </c:pt>
                <c:pt idx="6">
                  <c:v>3.0548899999999999</c:v>
                </c:pt>
                <c:pt idx="7">
                  <c:v>3.3333300000000001</c:v>
                </c:pt>
                <c:pt idx="8">
                  <c:v>3.2319399999999998</c:v>
                </c:pt>
                <c:pt idx="9">
                  <c:v>3.3238400000000001</c:v>
                </c:pt>
                <c:pt idx="10">
                  <c:v>3.5984799999999999</c:v>
                </c:pt>
                <c:pt idx="11">
                  <c:v>3.5882900000000002</c:v>
                </c:pt>
                <c:pt idx="12">
                  <c:v>3.6809799999999999</c:v>
                </c:pt>
                <c:pt idx="13">
                  <c:v>3.4336799999999998</c:v>
                </c:pt>
                <c:pt idx="14">
                  <c:v>3.2771499999999998</c:v>
                </c:pt>
                <c:pt idx="15">
                  <c:v>3.3208600000000001</c:v>
                </c:pt>
                <c:pt idx="16">
                  <c:v>2.9343300000000001</c:v>
                </c:pt>
                <c:pt idx="17">
                  <c:v>2.8345699999999998</c:v>
                </c:pt>
                <c:pt idx="18">
                  <c:v>2.7327499999999998</c:v>
                </c:pt>
                <c:pt idx="19">
                  <c:v>2.4424000000000001</c:v>
                </c:pt>
                <c:pt idx="20">
                  <c:v>2.4861900000000001</c:v>
                </c:pt>
                <c:pt idx="21">
                  <c:v>2.4816199999999999</c:v>
                </c:pt>
                <c:pt idx="22">
                  <c:v>2.1937799999999998</c:v>
                </c:pt>
                <c:pt idx="23">
                  <c:v>1.91431</c:v>
                </c:pt>
                <c:pt idx="24">
                  <c:v>2.0027300000000001</c:v>
                </c:pt>
                <c:pt idx="25">
                  <c:v>2.0918600000000001</c:v>
                </c:pt>
                <c:pt idx="26">
                  <c:v>1.7679100000000001</c:v>
                </c:pt>
                <c:pt idx="27">
                  <c:v>1.81077</c:v>
                </c:pt>
                <c:pt idx="28">
                  <c:v>1.9457</c:v>
                </c:pt>
                <c:pt idx="29">
                  <c:v>1.8075000000000001</c:v>
                </c:pt>
                <c:pt idx="30">
                  <c:v>1.8485100000000001</c:v>
                </c:pt>
                <c:pt idx="31">
                  <c:v>1.7543899999999999</c:v>
                </c:pt>
                <c:pt idx="32">
                  <c:v>1.8418699999999999</c:v>
                </c:pt>
                <c:pt idx="33">
                  <c:v>1.97309</c:v>
                </c:pt>
                <c:pt idx="34">
                  <c:v>1.6547400000000001</c:v>
                </c:pt>
                <c:pt idx="35">
                  <c:v>1.78891</c:v>
                </c:pt>
                <c:pt idx="36">
                  <c:v>1.9634100000000001</c:v>
                </c:pt>
                <c:pt idx="37">
                  <c:v>1.8708199999999999</c:v>
                </c:pt>
                <c:pt idx="38">
                  <c:v>1.8708199999999999</c:v>
                </c:pt>
                <c:pt idx="39">
                  <c:v>1.9119600000000001</c:v>
                </c:pt>
                <c:pt idx="40">
                  <c:v>2.0417200000000002</c:v>
                </c:pt>
                <c:pt idx="41">
                  <c:v>2.13049</c:v>
                </c:pt>
                <c:pt idx="42">
                  <c:v>2.2576399999999999</c:v>
                </c:pt>
                <c:pt idx="43">
                  <c:v>1.98939</c:v>
                </c:pt>
                <c:pt idx="44">
                  <c:v>1.94089</c:v>
                </c:pt>
                <c:pt idx="45">
                  <c:v>2.0228700000000002</c:v>
                </c:pt>
                <c:pt idx="46">
                  <c:v>2.0237599999999998</c:v>
                </c:pt>
                <c:pt idx="47">
                  <c:v>1.97715</c:v>
                </c:pt>
                <c:pt idx="48">
                  <c:v>1.70678</c:v>
                </c:pt>
                <c:pt idx="49">
                  <c:v>1.74902</c:v>
                </c:pt>
                <c:pt idx="50">
                  <c:v>2.1425399999999999</c:v>
                </c:pt>
                <c:pt idx="51">
                  <c:v>2.0506099999999998</c:v>
                </c:pt>
                <c:pt idx="52">
                  <c:v>1.7398899999999999</c:v>
                </c:pt>
                <c:pt idx="53">
                  <c:v>1.95567</c:v>
                </c:pt>
                <c:pt idx="54">
                  <c:v>1.7748900000000001</c:v>
                </c:pt>
                <c:pt idx="55">
                  <c:v>1.8205499999999999</c:v>
                </c:pt>
                <c:pt idx="56">
                  <c:v>1.99048</c:v>
                </c:pt>
                <c:pt idx="57">
                  <c:v>1.55172</c:v>
                </c:pt>
                <c:pt idx="58">
                  <c:v>1.89737</c:v>
                </c:pt>
                <c:pt idx="59">
                  <c:v>2.2404099999999998</c:v>
                </c:pt>
                <c:pt idx="60">
                  <c:v>2.23752</c:v>
                </c:pt>
                <c:pt idx="61">
                  <c:v>2.1486900000000002</c:v>
                </c:pt>
                <c:pt idx="62">
                  <c:v>1.9263699999999999</c:v>
                </c:pt>
                <c:pt idx="63">
                  <c:v>2.0521600000000002</c:v>
                </c:pt>
                <c:pt idx="64">
                  <c:v>2.13767</c:v>
                </c:pt>
                <c:pt idx="65">
                  <c:v>2.1739099999999998</c:v>
                </c:pt>
                <c:pt idx="66">
                  <c:v>1.99915</c:v>
                </c:pt>
                <c:pt idx="67">
                  <c:v>2.2988499999999998</c:v>
                </c:pt>
                <c:pt idx="68">
                  <c:v>2.07891</c:v>
                </c:pt>
                <c:pt idx="69">
                  <c:v>2.2495799999999999</c:v>
                </c:pt>
                <c:pt idx="70">
                  <c:v>2.2429100000000002</c:v>
                </c:pt>
                <c:pt idx="71">
                  <c:v>1.85419</c:v>
                </c:pt>
                <c:pt idx="72">
                  <c:v>1.89394</c:v>
                </c:pt>
                <c:pt idx="73">
                  <c:v>2.3138399999999999</c:v>
                </c:pt>
                <c:pt idx="74">
                  <c:v>2.0999599999999998</c:v>
                </c:pt>
                <c:pt idx="75">
                  <c:v>1.9690000000000001</c:v>
                </c:pt>
                <c:pt idx="76">
                  <c:v>2.1347800000000001</c:v>
                </c:pt>
                <c:pt idx="77">
                  <c:v>2.0024999999999999</c:v>
                </c:pt>
                <c:pt idx="78">
                  <c:v>2.08507</c:v>
                </c:pt>
                <c:pt idx="79">
                  <c:v>2.2055799999999999</c:v>
                </c:pt>
                <c:pt idx="80">
                  <c:v>2.0781399999999999</c:v>
                </c:pt>
                <c:pt idx="81">
                  <c:v>2.0340400000000001</c:v>
                </c:pt>
                <c:pt idx="82">
                  <c:v>2.0281500000000001</c:v>
                </c:pt>
                <c:pt idx="83">
                  <c:v>1.98593</c:v>
                </c:pt>
                <c:pt idx="84">
                  <c:v>2.1478700000000002</c:v>
                </c:pt>
                <c:pt idx="85">
                  <c:v>1.8914500000000001</c:v>
                </c:pt>
                <c:pt idx="86">
                  <c:v>2.1801699999999999</c:v>
                </c:pt>
                <c:pt idx="87">
                  <c:v>2.2596500000000002</c:v>
                </c:pt>
                <c:pt idx="88">
                  <c:v>2.29508</c:v>
                </c:pt>
                <c:pt idx="89">
                  <c:v>2.1676899999999999</c:v>
                </c:pt>
                <c:pt idx="90">
                  <c:v>2.1650299999999998</c:v>
                </c:pt>
                <c:pt idx="91">
                  <c:v>2.1987000000000001</c:v>
                </c:pt>
                <c:pt idx="92">
                  <c:v>2.2394099999999999</c:v>
                </c:pt>
                <c:pt idx="93">
                  <c:v>2.5223800000000001</c:v>
                </c:pt>
                <c:pt idx="94">
                  <c:v>2.39351</c:v>
                </c:pt>
                <c:pt idx="95">
                  <c:v>2.5152100000000002</c:v>
                </c:pt>
                <c:pt idx="96">
                  <c:v>2.5475099999999999</c:v>
                </c:pt>
                <c:pt idx="97">
                  <c:v>2.4616600000000002</c:v>
                </c:pt>
                <c:pt idx="98">
                  <c:v>2.4557199999999999</c:v>
                </c:pt>
                <c:pt idx="99">
                  <c:v>2.57131</c:v>
                </c:pt>
                <c:pt idx="100">
                  <c:v>2.4439099999999998</c:v>
                </c:pt>
                <c:pt idx="101">
                  <c:v>2.6020799999999999</c:v>
                </c:pt>
                <c:pt idx="102">
                  <c:v>2.7189100000000002</c:v>
                </c:pt>
                <c:pt idx="103">
                  <c:v>2.4701200000000001</c:v>
                </c:pt>
                <c:pt idx="104">
                  <c:v>2.6284299999999998</c:v>
                </c:pt>
                <c:pt idx="105">
                  <c:v>2.69841</c:v>
                </c:pt>
                <c:pt idx="106">
                  <c:v>2.6545200000000002</c:v>
                </c:pt>
                <c:pt idx="107">
                  <c:v>2.65137</c:v>
                </c:pt>
                <c:pt idx="108">
                  <c:v>2.6419600000000001</c:v>
                </c:pt>
                <c:pt idx="109">
                  <c:v>2.7176100000000001</c:v>
                </c:pt>
                <c:pt idx="110">
                  <c:v>2.5933199999999998</c:v>
                </c:pt>
                <c:pt idx="111">
                  <c:v>2.50685</c:v>
                </c:pt>
                <c:pt idx="112">
                  <c:v>2.5029300000000001</c:v>
                </c:pt>
                <c:pt idx="113">
                  <c:v>2.4580600000000001</c:v>
                </c:pt>
                <c:pt idx="114">
                  <c:v>2.5690900000000001</c:v>
                </c:pt>
                <c:pt idx="115">
                  <c:v>2.5272199999999998</c:v>
                </c:pt>
                <c:pt idx="116">
                  <c:v>2.7939500000000002</c:v>
                </c:pt>
                <c:pt idx="117">
                  <c:v>2.35703</c:v>
                </c:pt>
                <c:pt idx="118">
                  <c:v>2.4314900000000002</c:v>
                </c:pt>
                <c:pt idx="119">
                  <c:v>2.7370899999999998</c:v>
                </c:pt>
                <c:pt idx="120">
                  <c:v>2.6892</c:v>
                </c:pt>
                <c:pt idx="121">
                  <c:v>2.5690200000000001</c:v>
                </c:pt>
                <c:pt idx="122">
                  <c:v>2.8341599999999998</c:v>
                </c:pt>
                <c:pt idx="123">
                  <c:v>2.7512400000000001</c:v>
                </c:pt>
                <c:pt idx="124">
                  <c:v>2.8996599999999999</c:v>
                </c:pt>
                <c:pt idx="125">
                  <c:v>2.93222</c:v>
                </c:pt>
                <c:pt idx="126">
                  <c:v>2.8462999999999998</c:v>
                </c:pt>
                <c:pt idx="127">
                  <c:v>3.1854399999999998</c:v>
                </c:pt>
                <c:pt idx="128">
                  <c:v>3.09551</c:v>
                </c:pt>
                <c:pt idx="129">
                  <c:v>3.2842600000000002</c:v>
                </c:pt>
                <c:pt idx="130">
                  <c:v>3.3534299999999999</c:v>
                </c:pt>
                <c:pt idx="131">
                  <c:v>3.4146299999999998</c:v>
                </c:pt>
                <c:pt idx="132">
                  <c:v>3.2547700000000002</c:v>
                </c:pt>
                <c:pt idx="133">
                  <c:v>3.5514000000000001</c:v>
                </c:pt>
                <c:pt idx="134">
                  <c:v>3.5381800000000001</c:v>
                </c:pt>
                <c:pt idx="135">
                  <c:v>3.3097799999999999</c:v>
                </c:pt>
                <c:pt idx="136">
                  <c:v>3.26288</c:v>
                </c:pt>
                <c:pt idx="137">
                  <c:v>3.3666299999999998</c:v>
                </c:pt>
                <c:pt idx="138">
                  <c:v>3.4317299999999999</c:v>
                </c:pt>
                <c:pt idx="139">
                  <c:v>3.3811100000000001</c:v>
                </c:pt>
                <c:pt idx="140">
                  <c:v>3.0758000000000001</c:v>
                </c:pt>
                <c:pt idx="141">
                  <c:v>3.1798199999999999</c:v>
                </c:pt>
                <c:pt idx="142">
                  <c:v>3.35399</c:v>
                </c:pt>
                <c:pt idx="143">
                  <c:v>2.9390399999999999</c:v>
                </c:pt>
                <c:pt idx="144">
                  <c:v>3</c:v>
                </c:pt>
                <c:pt idx="145">
                  <c:v>3.1</c:v>
                </c:pt>
                <c:pt idx="146">
                  <c:v>3.6</c:v>
                </c:pt>
                <c:pt idx="147">
                  <c:v>8.1</c:v>
                </c:pt>
                <c:pt idx="148">
                  <c:v>6.7</c:v>
                </c:pt>
                <c:pt idx="149">
                  <c:v>5.0999999999999996</c:v>
                </c:pt>
                <c:pt idx="150">
                  <c:v>4.9000000000000004</c:v>
                </c:pt>
                <c:pt idx="151">
                  <c:v>4.8</c:v>
                </c:pt>
                <c:pt idx="152">
                  <c:v>4.8</c:v>
                </c:pt>
                <c:pt idx="153">
                  <c:v>4.5999999999999996</c:v>
                </c:pt>
                <c:pt idx="154">
                  <c:v>4.5999999999999996</c:v>
                </c:pt>
                <c:pt idx="155">
                  <c:v>5.5</c:v>
                </c:pt>
                <c:pt idx="156">
                  <c:v>5.2</c:v>
                </c:pt>
                <c:pt idx="157">
                  <c:v>5.3</c:v>
                </c:pt>
                <c:pt idx="158">
                  <c:v>4.3</c:v>
                </c:pt>
                <c:pt idx="159">
                  <c:v>0.6</c:v>
                </c:pt>
                <c:pt idx="160">
                  <c:v>2.2000000000000002</c:v>
                </c:pt>
                <c:pt idx="161">
                  <c:v>3.9</c:v>
                </c:pt>
                <c:pt idx="162">
                  <c:v>4.3</c:v>
                </c:pt>
                <c:pt idx="163">
                  <c:v>4.4000000000000004</c:v>
                </c:pt>
                <c:pt idx="164">
                  <c:v>4.9000000000000004</c:v>
                </c:pt>
                <c:pt idx="165">
                  <c:v>5.4</c:v>
                </c:pt>
                <c:pt idx="166">
                  <c:v>5.4</c:v>
                </c:pt>
                <c:pt idx="167">
                  <c:v>5</c:v>
                </c:pt>
                <c:pt idx="168">
                  <c:v>5.6799200000000001</c:v>
                </c:pt>
                <c:pt idx="169">
                  <c:v>5.2894199999999998</c:v>
                </c:pt>
                <c:pt idx="170">
                  <c:v>5.9214900000000004</c:v>
                </c:pt>
                <c:pt idx="171">
                  <c:v>5.7596800000000004</c:v>
                </c:pt>
                <c:pt idx="172">
                  <c:v>5.5610400000000002</c:v>
                </c:pt>
                <c:pt idx="173">
                  <c:v>5.4354899999999997</c:v>
                </c:pt>
                <c:pt idx="174">
                  <c:v>5.4812399999999997</c:v>
                </c:pt>
                <c:pt idx="175">
                  <c:v>5.4273600000000002</c:v>
                </c:pt>
                <c:pt idx="176">
                  <c:v>5.1373199999999999</c:v>
                </c:pt>
                <c:pt idx="177">
                  <c:v>4.9759200000000003</c:v>
                </c:pt>
                <c:pt idx="178">
                  <c:v>5.0896299999999997</c:v>
                </c:pt>
                <c:pt idx="179">
                  <c:v>4.9044600000000003</c:v>
                </c:pt>
                <c:pt idx="180">
                  <c:v>4.5526400000000002</c:v>
                </c:pt>
                <c:pt idx="181">
                  <c:v>4.7393400000000003</c:v>
                </c:pt>
                <c:pt idx="182">
                  <c:v>4.6168300000000002</c:v>
                </c:pt>
                <c:pt idx="183">
                  <c:v>4.6635400000000002</c:v>
                </c:pt>
                <c:pt idx="184">
                  <c:v>4.5511200000000001</c:v>
                </c:pt>
                <c:pt idx="185">
                  <c:v>4.6583899999999998</c:v>
                </c:pt>
                <c:pt idx="186">
                  <c:v>4.6705800000000002</c:v>
                </c:pt>
                <c:pt idx="187">
                  <c:v>4.5314399999999999</c:v>
                </c:pt>
                <c:pt idx="188">
                  <c:v>4.5175200000000002</c:v>
                </c:pt>
                <c:pt idx="189">
                  <c:v>4.2813499999999998</c:v>
                </c:pt>
                <c:pt idx="190">
                  <c:v>4.2643899999999997</c:v>
                </c:pt>
                <c:pt idx="191">
                  <c:v>4.3108700000000004</c:v>
                </c:pt>
                <c:pt idx="192">
                  <c:v>4.4000000000000004</c:v>
                </c:pt>
                <c:pt idx="193">
                  <c:v>4.3</c:v>
                </c:pt>
                <c:pt idx="194">
                  <c:v>4.0999999999999996</c:v>
                </c:pt>
                <c:pt idx="195">
                  <c:v>3.9</c:v>
                </c:pt>
                <c:pt idx="196">
                  <c:v>4</c:v>
                </c:pt>
                <c:pt idx="197">
                  <c:v>3.8</c:v>
                </c:pt>
                <c:pt idx="198">
                  <c:v>3.6</c:v>
                </c:pt>
                <c:pt idx="199">
                  <c:v>3.8</c:v>
                </c:pt>
                <c:pt idx="200">
                  <c:v>4</c:v>
                </c:pt>
              </c:numCache>
            </c:numRef>
          </c:val>
          <c:smooth val="0"/>
          <c:extLst>
            <c:ext xmlns:c16="http://schemas.microsoft.com/office/drawing/2014/chart" uri="{C3380CC4-5D6E-409C-BE32-E72D297353CC}">
              <c16:uniqueId val="{00000001-2606-4245-84EA-09EB5DF5C723}"/>
            </c:ext>
          </c:extLst>
        </c:ser>
        <c:dLbls>
          <c:showLegendKey val="0"/>
          <c:showVal val="0"/>
          <c:showCatName val="0"/>
          <c:showSerName val="0"/>
          <c:showPercent val="0"/>
          <c:showBubbleSize val="0"/>
        </c:dLbls>
        <c:marker val="1"/>
        <c:smooth val="0"/>
        <c:axId val="187053952"/>
        <c:axId val="187055488"/>
      </c:lineChart>
      <c:lineChart>
        <c:grouping val="standard"/>
        <c:varyColors val="0"/>
        <c:ser>
          <c:idx val="0"/>
          <c:order val="0"/>
          <c:tx>
            <c:strRef>
              <c:f>Sheet1!$B$1</c:f>
              <c:strCache>
                <c:ptCount val="1"/>
                <c:pt idx="0">
                  <c:v>Inflation</c:v>
                </c:pt>
              </c:strCache>
            </c:strRef>
          </c:tx>
          <c:spPr>
            <a:ln w="29309">
              <a:solidFill>
                <a:srgbClr val="FF000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Sheet1!$B$2:$B$210</c:f>
              <c:numCache>
                <c:formatCode>0.0</c:formatCode>
                <c:ptCount val="209"/>
                <c:pt idx="0">
                  <c:v>2.4789099999999999</c:v>
                </c:pt>
                <c:pt idx="1">
                  <c:v>2.2970799999999998</c:v>
                </c:pt>
                <c:pt idx="2">
                  <c:v>2.3885200000000002</c:v>
                </c:pt>
                <c:pt idx="3">
                  <c:v>2.29467</c:v>
                </c:pt>
                <c:pt idx="4">
                  <c:v>2.3222200000000002</c:v>
                </c:pt>
                <c:pt idx="5">
                  <c:v>2.3917299999999999</c:v>
                </c:pt>
                <c:pt idx="6">
                  <c:v>2.4633099999999999</c:v>
                </c:pt>
                <c:pt idx="7">
                  <c:v>2.4981200000000001</c:v>
                </c:pt>
                <c:pt idx="8">
                  <c:v>2.4386199999999998</c:v>
                </c:pt>
                <c:pt idx="9">
                  <c:v>2.2213599999999998</c:v>
                </c:pt>
                <c:pt idx="10">
                  <c:v>2.0158900000000002</c:v>
                </c:pt>
                <c:pt idx="11">
                  <c:v>1.7624599999999999</c:v>
                </c:pt>
                <c:pt idx="12">
                  <c:v>1.67235</c:v>
                </c:pt>
                <c:pt idx="13">
                  <c:v>1.80098</c:v>
                </c:pt>
                <c:pt idx="14">
                  <c:v>1.7876099999999999</c:v>
                </c:pt>
                <c:pt idx="15">
                  <c:v>1.9323300000000001</c:v>
                </c:pt>
                <c:pt idx="16">
                  <c:v>1.84613</c:v>
                </c:pt>
                <c:pt idx="17">
                  <c:v>1.71197</c:v>
                </c:pt>
                <c:pt idx="18">
                  <c:v>1.5270999999999999</c:v>
                </c:pt>
                <c:pt idx="19">
                  <c:v>1.43397</c:v>
                </c:pt>
                <c:pt idx="20">
                  <c:v>1.47984</c:v>
                </c:pt>
                <c:pt idx="21">
                  <c:v>1.7127300000000001</c:v>
                </c:pt>
                <c:pt idx="22">
                  <c:v>1.71424</c:v>
                </c:pt>
                <c:pt idx="23">
                  <c:v>1.8236699999999999</c:v>
                </c:pt>
                <c:pt idx="24">
                  <c:v>1.51234</c:v>
                </c:pt>
                <c:pt idx="25">
                  <c:v>1.34945</c:v>
                </c:pt>
                <c:pt idx="26">
                  <c:v>1.1592100000000001</c:v>
                </c:pt>
                <c:pt idx="27">
                  <c:v>0.96750999999999998</c:v>
                </c:pt>
                <c:pt idx="28">
                  <c:v>0.94013999999999998</c:v>
                </c:pt>
                <c:pt idx="29">
                  <c:v>0.95020000000000004</c:v>
                </c:pt>
                <c:pt idx="30">
                  <c:v>0.95774999999999999</c:v>
                </c:pt>
                <c:pt idx="31">
                  <c:v>0.91710000000000003</c:v>
                </c:pt>
                <c:pt idx="32">
                  <c:v>0.81438999999999995</c:v>
                </c:pt>
                <c:pt idx="33">
                  <c:v>0.60272000000000003</c:v>
                </c:pt>
                <c:pt idx="34">
                  <c:v>0.67205999999999999</c:v>
                </c:pt>
                <c:pt idx="35">
                  <c:v>0.66188999999999998</c:v>
                </c:pt>
                <c:pt idx="36">
                  <c:v>0.98353000000000002</c:v>
                </c:pt>
                <c:pt idx="37">
                  <c:v>1.1244499999999999</c:v>
                </c:pt>
                <c:pt idx="38">
                  <c:v>1.2097899999999999</c:v>
                </c:pt>
                <c:pt idx="39">
                  <c:v>1.3155399999999999</c:v>
                </c:pt>
                <c:pt idx="40">
                  <c:v>1.4540999999999999</c:v>
                </c:pt>
                <c:pt idx="41">
                  <c:v>1.58368</c:v>
                </c:pt>
                <c:pt idx="42">
                  <c:v>1.7414799999999999</c:v>
                </c:pt>
                <c:pt idx="43">
                  <c:v>1.96516</c:v>
                </c:pt>
                <c:pt idx="44">
                  <c:v>1.9877199999999999</c:v>
                </c:pt>
                <c:pt idx="45">
                  <c:v>2.10792</c:v>
                </c:pt>
                <c:pt idx="46">
                  <c:v>2.1381999999999999</c:v>
                </c:pt>
                <c:pt idx="47">
                  <c:v>2.2766600000000001</c:v>
                </c:pt>
                <c:pt idx="48">
                  <c:v>2.2773500000000002</c:v>
                </c:pt>
                <c:pt idx="49">
                  <c:v>2.1598199999999999</c:v>
                </c:pt>
                <c:pt idx="50">
                  <c:v>2.2483399999999998</c:v>
                </c:pt>
                <c:pt idx="51">
                  <c:v>2.3144300000000002</c:v>
                </c:pt>
                <c:pt idx="52">
                  <c:v>2.2522600000000002</c:v>
                </c:pt>
                <c:pt idx="53">
                  <c:v>2.1922899999999998</c:v>
                </c:pt>
                <c:pt idx="54">
                  <c:v>2.1099600000000001</c:v>
                </c:pt>
                <c:pt idx="55">
                  <c:v>1.9352499999999999</c:v>
                </c:pt>
                <c:pt idx="56">
                  <c:v>2.0082399999999998</c:v>
                </c:pt>
                <c:pt idx="57">
                  <c:v>1.99465</c:v>
                </c:pt>
                <c:pt idx="58">
                  <c:v>1.95285</c:v>
                </c:pt>
                <c:pt idx="59">
                  <c:v>1.8996900000000001</c:v>
                </c:pt>
                <c:pt idx="60">
                  <c:v>1.9097999999999999</c:v>
                </c:pt>
                <c:pt idx="61">
                  <c:v>1.98874</c:v>
                </c:pt>
                <c:pt idx="62">
                  <c:v>1.8890199999999999</c:v>
                </c:pt>
                <c:pt idx="63">
                  <c:v>1.71556</c:v>
                </c:pt>
                <c:pt idx="64">
                  <c:v>1.6455500000000001</c:v>
                </c:pt>
                <c:pt idx="65">
                  <c:v>1.6231</c:v>
                </c:pt>
                <c:pt idx="66">
                  <c:v>1.7002200000000001</c:v>
                </c:pt>
                <c:pt idx="67">
                  <c:v>1.7821100000000001</c:v>
                </c:pt>
                <c:pt idx="68">
                  <c:v>1.7519400000000001</c:v>
                </c:pt>
                <c:pt idx="69">
                  <c:v>1.6868399999999999</c:v>
                </c:pt>
                <c:pt idx="70">
                  <c:v>1.7416700000000001</c:v>
                </c:pt>
                <c:pt idx="71">
                  <c:v>1.7408600000000001</c:v>
                </c:pt>
                <c:pt idx="72">
                  <c:v>1.60703</c:v>
                </c:pt>
                <c:pt idx="73">
                  <c:v>1.55481</c:v>
                </c:pt>
                <c:pt idx="74">
                  <c:v>1.6456599999999999</c:v>
                </c:pt>
                <c:pt idx="75">
                  <c:v>1.8210599999999999</c:v>
                </c:pt>
                <c:pt idx="76">
                  <c:v>1.94553</c:v>
                </c:pt>
                <c:pt idx="77">
                  <c:v>1.92286</c:v>
                </c:pt>
                <c:pt idx="78">
                  <c:v>1.8449599999999999</c:v>
                </c:pt>
                <c:pt idx="79">
                  <c:v>1.7363999999999999</c:v>
                </c:pt>
                <c:pt idx="80">
                  <c:v>1.74095</c:v>
                </c:pt>
                <c:pt idx="81">
                  <c:v>1.8176300000000001</c:v>
                </c:pt>
                <c:pt idx="82">
                  <c:v>1.74159</c:v>
                </c:pt>
                <c:pt idx="83">
                  <c:v>1.62242</c:v>
                </c:pt>
                <c:pt idx="84">
                  <c:v>1.6316299999999999</c:v>
                </c:pt>
                <c:pt idx="85">
                  <c:v>1.68808</c:v>
                </c:pt>
                <c:pt idx="86">
                  <c:v>1.7453799999999999</c:v>
                </c:pt>
                <c:pt idx="87">
                  <c:v>1.8028299999999999</c:v>
                </c:pt>
                <c:pt idx="88">
                  <c:v>1.7509399999999999</c:v>
                </c:pt>
                <c:pt idx="89">
                  <c:v>1.7772699999999999</c:v>
                </c:pt>
                <c:pt idx="90">
                  <c:v>1.83463</c:v>
                </c:pt>
                <c:pt idx="91">
                  <c:v>1.85063</c:v>
                </c:pt>
                <c:pt idx="92">
                  <c:v>1.8971</c:v>
                </c:pt>
                <c:pt idx="93">
                  <c:v>1.91353</c:v>
                </c:pt>
                <c:pt idx="94">
                  <c:v>1.99743</c:v>
                </c:pt>
                <c:pt idx="95">
                  <c:v>2.07151</c:v>
                </c:pt>
                <c:pt idx="96">
                  <c:v>2.1450200000000001</c:v>
                </c:pt>
                <c:pt idx="97">
                  <c:v>2.2225700000000002</c:v>
                </c:pt>
                <c:pt idx="98">
                  <c:v>2.1424300000000001</c:v>
                </c:pt>
                <c:pt idx="99">
                  <c:v>2.15665</c:v>
                </c:pt>
                <c:pt idx="100">
                  <c:v>2.2545600000000001</c:v>
                </c:pt>
                <c:pt idx="101">
                  <c:v>2.2622100000000001</c:v>
                </c:pt>
                <c:pt idx="102">
                  <c:v>2.17014</c:v>
                </c:pt>
                <c:pt idx="103">
                  <c:v>2.3087300000000002</c:v>
                </c:pt>
                <c:pt idx="104">
                  <c:v>2.2711199999999998</c:v>
                </c:pt>
                <c:pt idx="105">
                  <c:v>2.2045599999999999</c:v>
                </c:pt>
                <c:pt idx="106">
                  <c:v>2.1454200000000001</c:v>
                </c:pt>
                <c:pt idx="107">
                  <c:v>2.19712</c:v>
                </c:pt>
                <c:pt idx="108">
                  <c:v>2.25021</c:v>
                </c:pt>
                <c:pt idx="109">
                  <c:v>2.2353499999999999</c:v>
                </c:pt>
                <c:pt idx="110">
                  <c:v>2.0458500000000002</c:v>
                </c:pt>
                <c:pt idx="111">
                  <c:v>1.8965700000000001</c:v>
                </c:pt>
                <c:pt idx="112">
                  <c:v>1.73709</c:v>
                </c:pt>
                <c:pt idx="113">
                  <c:v>1.69912</c:v>
                </c:pt>
                <c:pt idx="114">
                  <c:v>1.67696</c:v>
                </c:pt>
                <c:pt idx="115">
                  <c:v>1.65524</c:v>
                </c:pt>
                <c:pt idx="116">
                  <c:v>1.5953900000000001</c:v>
                </c:pt>
                <c:pt idx="117">
                  <c:v>1.7596400000000001</c:v>
                </c:pt>
                <c:pt idx="118">
                  <c:v>1.7376100000000001</c:v>
                </c:pt>
                <c:pt idx="119">
                  <c:v>1.77017</c:v>
                </c:pt>
                <c:pt idx="120">
                  <c:v>1.83857</c:v>
                </c:pt>
                <c:pt idx="121">
                  <c:v>1.82073</c:v>
                </c:pt>
                <c:pt idx="122">
                  <c:v>2.0657999999999999</c:v>
                </c:pt>
                <c:pt idx="123">
                  <c:v>2.1398999999999999</c:v>
                </c:pt>
                <c:pt idx="124">
                  <c:v>2.2753800000000002</c:v>
                </c:pt>
                <c:pt idx="125">
                  <c:v>2.2653799999999999</c:v>
                </c:pt>
                <c:pt idx="126">
                  <c:v>2.32673</c:v>
                </c:pt>
                <c:pt idx="127">
                  <c:v>2.1751399999999999</c:v>
                </c:pt>
                <c:pt idx="128">
                  <c:v>2.2518699999999998</c:v>
                </c:pt>
                <c:pt idx="129">
                  <c:v>2.1579600000000001</c:v>
                </c:pt>
                <c:pt idx="130">
                  <c:v>2.2216900000000002</c:v>
                </c:pt>
                <c:pt idx="131">
                  <c:v>2.19781</c:v>
                </c:pt>
                <c:pt idx="132">
                  <c:v>2.1413600000000002</c:v>
                </c:pt>
                <c:pt idx="133">
                  <c:v>2.08046</c:v>
                </c:pt>
                <c:pt idx="134">
                  <c:v>2.05132</c:v>
                </c:pt>
                <c:pt idx="135">
                  <c:v>2.0868799999999998</c:v>
                </c:pt>
                <c:pt idx="136">
                  <c:v>2.0104899999999999</c:v>
                </c:pt>
                <c:pt idx="137">
                  <c:v>2.1347900000000002</c:v>
                </c:pt>
                <c:pt idx="138">
                  <c:v>2.1884999999999999</c:v>
                </c:pt>
                <c:pt idx="139">
                  <c:v>2.3668</c:v>
                </c:pt>
                <c:pt idx="140">
                  <c:v>2.3531499999999999</c:v>
                </c:pt>
                <c:pt idx="141">
                  <c:v>2.3251200000000001</c:v>
                </c:pt>
                <c:pt idx="142">
                  <c:v>2.3148499999999999</c:v>
                </c:pt>
                <c:pt idx="143">
                  <c:v>2.23441</c:v>
                </c:pt>
                <c:pt idx="144">
                  <c:v>2.2999999999999998</c:v>
                </c:pt>
                <c:pt idx="145">
                  <c:v>2.4</c:v>
                </c:pt>
                <c:pt idx="146">
                  <c:v>2.1</c:v>
                </c:pt>
                <c:pt idx="147">
                  <c:v>1.4</c:v>
                </c:pt>
                <c:pt idx="148">
                  <c:v>1.2</c:v>
                </c:pt>
                <c:pt idx="149">
                  <c:v>1.2</c:v>
                </c:pt>
                <c:pt idx="150">
                  <c:v>1.5</c:v>
                </c:pt>
                <c:pt idx="151">
                  <c:v>1.7</c:v>
                </c:pt>
                <c:pt idx="152">
                  <c:v>1.7</c:v>
                </c:pt>
                <c:pt idx="153">
                  <c:v>1.6</c:v>
                </c:pt>
                <c:pt idx="154">
                  <c:v>1.7</c:v>
                </c:pt>
                <c:pt idx="155">
                  <c:v>1.6</c:v>
                </c:pt>
                <c:pt idx="156">
                  <c:v>1.4</c:v>
                </c:pt>
                <c:pt idx="157">
                  <c:v>1.3</c:v>
                </c:pt>
                <c:pt idx="158">
                  <c:v>1.7</c:v>
                </c:pt>
                <c:pt idx="159">
                  <c:v>3</c:v>
                </c:pt>
                <c:pt idx="160">
                  <c:v>3.8</c:v>
                </c:pt>
                <c:pt idx="161">
                  <c:v>4.4000000000000004</c:v>
                </c:pt>
                <c:pt idx="162">
                  <c:v>4.2</c:v>
                </c:pt>
                <c:pt idx="163">
                  <c:v>3.9</c:v>
                </c:pt>
                <c:pt idx="164">
                  <c:v>4</c:v>
                </c:pt>
                <c:pt idx="165">
                  <c:v>4.5999999999999996</c:v>
                </c:pt>
                <c:pt idx="166">
                  <c:v>5</c:v>
                </c:pt>
                <c:pt idx="167">
                  <c:v>5.5</c:v>
                </c:pt>
                <c:pt idx="168">
                  <c:v>6.0688000000000004</c:v>
                </c:pt>
                <c:pt idx="169">
                  <c:v>6.4345299999999996</c:v>
                </c:pt>
                <c:pt idx="170">
                  <c:v>6.45242</c:v>
                </c:pt>
                <c:pt idx="171">
                  <c:v>6.1381899999999998</c:v>
                </c:pt>
                <c:pt idx="172">
                  <c:v>6.02095</c:v>
                </c:pt>
                <c:pt idx="173">
                  <c:v>5.8849200000000002</c:v>
                </c:pt>
                <c:pt idx="174">
                  <c:v>5.8893000000000004</c:v>
                </c:pt>
                <c:pt idx="175">
                  <c:v>6.3005000000000004</c:v>
                </c:pt>
                <c:pt idx="176">
                  <c:v>6.6429600000000004</c:v>
                </c:pt>
                <c:pt idx="177">
                  <c:v>6.3017599999999998</c:v>
                </c:pt>
                <c:pt idx="178">
                  <c:v>5.9719800000000003</c:v>
                </c:pt>
                <c:pt idx="179">
                  <c:v>5.7038599999999997</c:v>
                </c:pt>
                <c:pt idx="180">
                  <c:v>5.5475700000000003</c:v>
                </c:pt>
                <c:pt idx="181">
                  <c:v>5.5259999999999998</c:v>
                </c:pt>
                <c:pt idx="182">
                  <c:v>5.6025700000000001</c:v>
                </c:pt>
                <c:pt idx="183">
                  <c:v>5.5366600000000004</c:v>
                </c:pt>
                <c:pt idx="184">
                  <c:v>5.32864</c:v>
                </c:pt>
                <c:pt idx="185">
                  <c:v>4.8609400000000003</c:v>
                </c:pt>
                <c:pt idx="186">
                  <c:v>4.7049200000000004</c:v>
                </c:pt>
                <c:pt idx="187">
                  <c:v>4.38985</c:v>
                </c:pt>
                <c:pt idx="188">
                  <c:v>4.1302000000000003</c:v>
                </c:pt>
                <c:pt idx="189">
                  <c:v>4.0195999999999996</c:v>
                </c:pt>
                <c:pt idx="190">
                  <c:v>3.9931899999999998</c:v>
                </c:pt>
                <c:pt idx="191">
                  <c:v>3.8996900000000001</c:v>
                </c:pt>
                <c:pt idx="192">
                  <c:v>3.8746800000000001</c:v>
                </c:pt>
                <c:pt idx="193">
                  <c:v>3.7619500000000001</c:v>
                </c:pt>
                <c:pt idx="194">
                  <c:v>3.7972899999999998</c:v>
                </c:pt>
                <c:pt idx="195">
                  <c:v>3.6155300000000001</c:v>
                </c:pt>
                <c:pt idx="196">
                  <c:v>3.41106</c:v>
                </c:pt>
                <c:pt idx="197">
                  <c:v>3.2769400000000002</c:v>
                </c:pt>
                <c:pt idx="198">
                  <c:v>3.21319</c:v>
                </c:pt>
                <c:pt idx="199">
                  <c:v>3.2</c:v>
                </c:pt>
                <c:pt idx="200">
                  <c:v>3.3</c:v>
                </c:pt>
              </c:numCache>
            </c:numRef>
          </c:val>
          <c:smooth val="0"/>
          <c:extLst>
            <c:ext xmlns:c16="http://schemas.microsoft.com/office/drawing/2014/chart" uri="{C3380CC4-5D6E-409C-BE32-E72D297353CC}">
              <c16:uniqueId val="{00000002-2606-4245-84EA-09EB5DF5C723}"/>
            </c:ext>
          </c:extLst>
        </c:ser>
        <c:ser>
          <c:idx val="1"/>
          <c:order val="3"/>
          <c:tx>
            <c:strRef>
              <c:f>Sheet1!$D$1</c:f>
              <c:strCache>
                <c:ptCount val="1"/>
                <c:pt idx="0">
                  <c:v>Wage Growth Target</c:v>
                </c:pt>
              </c:strCache>
            </c:strRef>
          </c:tx>
          <c:spPr>
            <a:ln w="38100">
              <a:solidFill>
                <a:srgbClr val="FFC000"/>
              </a:solidFill>
            </a:ln>
          </c:spPr>
          <c:marker>
            <c:symbol val="none"/>
          </c:marker>
          <c:val>
            <c:numRef>
              <c:f>Sheet1!$D$2:$D$210</c:f>
              <c:numCache>
                <c:formatCode>General</c:formatCode>
                <c:ptCount val="209"/>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pt idx="127">
                  <c:v>3.5</c:v>
                </c:pt>
                <c:pt idx="128">
                  <c:v>3.5</c:v>
                </c:pt>
                <c:pt idx="129">
                  <c:v>3.5</c:v>
                </c:pt>
                <c:pt idx="130">
                  <c:v>3.5</c:v>
                </c:pt>
                <c:pt idx="131">
                  <c:v>3.5</c:v>
                </c:pt>
                <c:pt idx="132">
                  <c:v>3.5</c:v>
                </c:pt>
                <c:pt idx="133">
                  <c:v>3.5</c:v>
                </c:pt>
                <c:pt idx="134">
                  <c:v>3.5</c:v>
                </c:pt>
                <c:pt idx="135">
                  <c:v>3.5</c:v>
                </c:pt>
                <c:pt idx="136">
                  <c:v>3.5</c:v>
                </c:pt>
                <c:pt idx="137">
                  <c:v>3.5</c:v>
                </c:pt>
                <c:pt idx="138">
                  <c:v>3.5</c:v>
                </c:pt>
                <c:pt idx="139">
                  <c:v>3.5</c:v>
                </c:pt>
                <c:pt idx="140">
                  <c:v>3.5</c:v>
                </c:pt>
                <c:pt idx="141">
                  <c:v>3.5</c:v>
                </c:pt>
                <c:pt idx="142">
                  <c:v>3.5</c:v>
                </c:pt>
                <c:pt idx="143">
                  <c:v>3.5</c:v>
                </c:pt>
                <c:pt idx="144">
                  <c:v>3.5</c:v>
                </c:pt>
                <c:pt idx="145">
                  <c:v>3.5</c:v>
                </c:pt>
                <c:pt idx="146">
                  <c:v>3.5</c:v>
                </c:pt>
                <c:pt idx="147">
                  <c:v>3.5</c:v>
                </c:pt>
                <c:pt idx="148">
                  <c:v>3.5</c:v>
                </c:pt>
                <c:pt idx="149">
                  <c:v>3.5</c:v>
                </c:pt>
                <c:pt idx="150">
                  <c:v>3.5</c:v>
                </c:pt>
                <c:pt idx="151">
                  <c:v>3.5</c:v>
                </c:pt>
                <c:pt idx="152">
                  <c:v>3.5</c:v>
                </c:pt>
                <c:pt idx="153">
                  <c:v>3.5</c:v>
                </c:pt>
                <c:pt idx="154">
                  <c:v>3.5</c:v>
                </c:pt>
                <c:pt idx="155">
                  <c:v>3.5</c:v>
                </c:pt>
                <c:pt idx="156">
                  <c:v>3.5</c:v>
                </c:pt>
                <c:pt idx="157">
                  <c:v>3.5</c:v>
                </c:pt>
                <c:pt idx="158">
                  <c:v>3.5</c:v>
                </c:pt>
                <c:pt idx="159">
                  <c:v>3.5</c:v>
                </c:pt>
                <c:pt idx="160">
                  <c:v>3.5</c:v>
                </c:pt>
                <c:pt idx="161">
                  <c:v>3.5</c:v>
                </c:pt>
                <c:pt idx="162">
                  <c:v>3.5</c:v>
                </c:pt>
                <c:pt idx="163">
                  <c:v>3.5</c:v>
                </c:pt>
                <c:pt idx="164">
                  <c:v>3.5</c:v>
                </c:pt>
                <c:pt idx="165">
                  <c:v>3.5</c:v>
                </c:pt>
                <c:pt idx="166">
                  <c:v>3.5</c:v>
                </c:pt>
                <c:pt idx="167">
                  <c:v>3.5</c:v>
                </c:pt>
                <c:pt idx="168">
                  <c:v>3.5</c:v>
                </c:pt>
                <c:pt idx="169">
                  <c:v>3.5</c:v>
                </c:pt>
                <c:pt idx="170">
                  <c:v>3.5</c:v>
                </c:pt>
                <c:pt idx="171">
                  <c:v>3.5</c:v>
                </c:pt>
                <c:pt idx="172">
                  <c:v>3.5</c:v>
                </c:pt>
                <c:pt idx="173">
                  <c:v>3.5</c:v>
                </c:pt>
                <c:pt idx="174">
                  <c:v>3.5</c:v>
                </c:pt>
                <c:pt idx="175">
                  <c:v>3.5</c:v>
                </c:pt>
                <c:pt idx="176">
                  <c:v>3.5</c:v>
                </c:pt>
                <c:pt idx="177">
                  <c:v>3.5</c:v>
                </c:pt>
                <c:pt idx="178">
                  <c:v>3.5</c:v>
                </c:pt>
                <c:pt idx="179">
                  <c:v>3.5</c:v>
                </c:pt>
                <c:pt idx="180">
                  <c:v>3.5</c:v>
                </c:pt>
                <c:pt idx="181">
                  <c:v>3.5</c:v>
                </c:pt>
                <c:pt idx="182">
                  <c:v>3.5</c:v>
                </c:pt>
                <c:pt idx="183">
                  <c:v>3.5</c:v>
                </c:pt>
                <c:pt idx="184">
                  <c:v>3.5</c:v>
                </c:pt>
                <c:pt idx="185">
                  <c:v>3.5</c:v>
                </c:pt>
                <c:pt idx="186">
                  <c:v>3.5</c:v>
                </c:pt>
                <c:pt idx="187">
                  <c:v>3.5</c:v>
                </c:pt>
                <c:pt idx="188">
                  <c:v>3.5</c:v>
                </c:pt>
                <c:pt idx="189">
                  <c:v>3.5</c:v>
                </c:pt>
                <c:pt idx="190">
                  <c:v>3.5</c:v>
                </c:pt>
                <c:pt idx="191">
                  <c:v>3.5</c:v>
                </c:pt>
                <c:pt idx="192">
                  <c:v>3.5</c:v>
                </c:pt>
                <c:pt idx="193">
                  <c:v>3.5</c:v>
                </c:pt>
                <c:pt idx="194">
                  <c:v>3.5</c:v>
                </c:pt>
                <c:pt idx="195">
                  <c:v>3.5</c:v>
                </c:pt>
                <c:pt idx="196">
                  <c:v>3.5</c:v>
                </c:pt>
                <c:pt idx="197">
                  <c:v>3.5</c:v>
                </c:pt>
                <c:pt idx="198">
                  <c:v>3.5</c:v>
                </c:pt>
                <c:pt idx="199">
                  <c:v>3.5</c:v>
                </c:pt>
                <c:pt idx="200">
                  <c:v>3.5</c:v>
                </c:pt>
                <c:pt idx="201">
                  <c:v>3.5</c:v>
                </c:pt>
                <c:pt idx="202">
                  <c:v>3.5</c:v>
                </c:pt>
                <c:pt idx="203">
                  <c:v>3.5</c:v>
                </c:pt>
                <c:pt idx="204">
                  <c:v>3.5</c:v>
                </c:pt>
                <c:pt idx="205">
                  <c:v>3.5</c:v>
                </c:pt>
                <c:pt idx="206">
                  <c:v>3.5</c:v>
                </c:pt>
                <c:pt idx="207">
                  <c:v>3.5</c:v>
                </c:pt>
              </c:numCache>
            </c:numRef>
          </c:val>
          <c:smooth val="0"/>
          <c:extLst>
            <c:ext xmlns:c16="http://schemas.microsoft.com/office/drawing/2014/chart" uri="{C3380CC4-5D6E-409C-BE32-E72D297353CC}">
              <c16:uniqueId val="{00000000-0607-4416-90A8-868261120001}"/>
            </c:ext>
          </c:extLst>
        </c:ser>
        <c:dLbls>
          <c:showLegendKey val="0"/>
          <c:showVal val="0"/>
          <c:showCatName val="0"/>
          <c:showSerName val="0"/>
          <c:showPercent val="0"/>
          <c:showBubbleSize val="0"/>
        </c:dLbls>
        <c:marker val="1"/>
        <c:smooth val="0"/>
        <c:axId val="187065472"/>
        <c:axId val="187067008"/>
      </c:lineChart>
      <c:catAx>
        <c:axId val="187053952"/>
        <c:scaling>
          <c:orientation val="minMax"/>
        </c:scaling>
        <c:delete val="0"/>
        <c:axPos val="b"/>
        <c:numFmt formatCode="General" sourceLinked="1"/>
        <c:majorTickMark val="out"/>
        <c:minorTickMark val="none"/>
        <c:tickLblPos val="nextTo"/>
        <c:spPr>
          <a:ln w="2442">
            <a:solidFill>
              <a:schemeClr val="tx1"/>
            </a:solidFill>
            <a:prstDash val="solid"/>
          </a:ln>
        </c:spPr>
        <c:txPr>
          <a:bodyPr rot="0" vert="horz"/>
          <a:lstStyle/>
          <a:p>
            <a:pPr>
              <a:defRPr sz="1000"/>
            </a:pPr>
            <a:endParaRPr lang="en-US"/>
          </a:p>
        </c:txPr>
        <c:crossAx val="187055488"/>
        <c:crosses val="autoZero"/>
        <c:auto val="1"/>
        <c:lblAlgn val="ctr"/>
        <c:lblOffset val="100"/>
        <c:tickLblSkip val="12"/>
        <c:tickMarkSkip val="12"/>
        <c:noMultiLvlLbl val="0"/>
      </c:catAx>
      <c:valAx>
        <c:axId val="187055488"/>
        <c:scaling>
          <c:orientation val="minMax"/>
          <c:max val="8"/>
          <c:min val="0"/>
        </c:scaling>
        <c:delete val="0"/>
        <c:axPos val="l"/>
        <c:majorGridlines>
          <c:spPr>
            <a:ln w="9770">
              <a:solidFill>
                <a:schemeClr val="tx1"/>
              </a:solidFill>
              <a:prstDash val="solid"/>
            </a:ln>
          </c:spPr>
        </c:majorGridlines>
        <c:numFmt formatCode="0.0" sourceLinked="0"/>
        <c:majorTickMark val="out"/>
        <c:minorTickMark val="none"/>
        <c:tickLblPos val="nextTo"/>
        <c:spPr>
          <a:ln w="2442">
            <a:solidFill>
              <a:schemeClr val="tx1"/>
            </a:solidFill>
            <a:prstDash val="solid"/>
          </a:ln>
        </c:spPr>
        <c:txPr>
          <a:bodyPr rot="0" vert="horz"/>
          <a:lstStyle/>
          <a:p>
            <a:pPr>
              <a:defRPr sz="1000"/>
            </a:pPr>
            <a:endParaRPr lang="en-US"/>
          </a:p>
        </c:txPr>
        <c:crossAx val="187053952"/>
        <c:crosses val="autoZero"/>
        <c:crossBetween val="midCat"/>
        <c:majorUnit val="0.5"/>
      </c:valAx>
      <c:catAx>
        <c:axId val="187065472"/>
        <c:scaling>
          <c:orientation val="minMax"/>
        </c:scaling>
        <c:delete val="1"/>
        <c:axPos val="b"/>
        <c:numFmt formatCode="General" sourceLinked="1"/>
        <c:majorTickMark val="out"/>
        <c:minorTickMark val="none"/>
        <c:tickLblPos val="nextTo"/>
        <c:crossAx val="187067008"/>
        <c:crosses val="autoZero"/>
        <c:auto val="1"/>
        <c:lblAlgn val="ctr"/>
        <c:lblOffset val="100"/>
        <c:noMultiLvlLbl val="0"/>
      </c:catAx>
      <c:valAx>
        <c:axId val="187067008"/>
        <c:scaling>
          <c:orientation val="minMax"/>
          <c:max val="8"/>
          <c:min val="0"/>
        </c:scaling>
        <c:delete val="0"/>
        <c:axPos val="r"/>
        <c:numFmt formatCode="0.0" sourceLinked="0"/>
        <c:majorTickMark val="cross"/>
        <c:minorTickMark val="none"/>
        <c:tickLblPos val="nextTo"/>
        <c:spPr>
          <a:ln w="2442">
            <a:solidFill>
              <a:schemeClr val="tx1"/>
            </a:solidFill>
            <a:prstDash val="solid"/>
          </a:ln>
        </c:spPr>
        <c:txPr>
          <a:bodyPr rot="0" vert="horz"/>
          <a:lstStyle/>
          <a:p>
            <a:pPr>
              <a:defRPr sz="1000"/>
            </a:pPr>
            <a:endParaRPr lang="en-US"/>
          </a:p>
        </c:txPr>
        <c:crossAx val="187065472"/>
        <c:crosses val="max"/>
        <c:crossBetween val="midCat"/>
        <c:majorUnit val="0.5"/>
      </c:valAx>
    </c:plotArea>
    <c:plotVisOnly val="1"/>
    <c:dispBlanksAs val="gap"/>
    <c:showDLblsOverMax val="0"/>
  </c:chart>
  <c:spPr>
    <a:noFill/>
    <a:ln w="19050">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Average</a:t>
            </a:r>
            <a:r>
              <a:rPr lang="en-US" sz="1600" baseline="0" dirty="0"/>
              <a:t> Hourly Earnings</a:t>
            </a:r>
          </a:p>
          <a:p>
            <a:pPr>
              <a:defRPr sz="1600"/>
            </a:pPr>
            <a:r>
              <a:rPr lang="en-US" sz="1400" baseline="0" dirty="0"/>
              <a:t>(Growth Rate)</a:t>
            </a:r>
          </a:p>
          <a:p>
            <a:pPr>
              <a:defRPr sz="1600"/>
            </a:pPr>
            <a:r>
              <a:rPr lang="en-US" sz="1600" baseline="0" dirty="0"/>
              <a:t>Vs </a:t>
            </a:r>
          </a:p>
          <a:p>
            <a:pPr>
              <a:defRPr sz="1600"/>
            </a:pPr>
            <a:r>
              <a:rPr lang="en-US" sz="1600" baseline="0" dirty="0"/>
              <a:t>Core CPI Inflation</a:t>
            </a:r>
            <a:endParaRPr lang="en-US" sz="1600" dirty="0"/>
          </a:p>
        </c:rich>
      </c:tx>
      <c:layout>
        <c:manualLayout>
          <c:xMode val="edge"/>
          <c:yMode val="edge"/>
          <c:x val="0.34856421552425926"/>
          <c:y val="5.5700219875671171E-3"/>
        </c:manualLayout>
      </c:layout>
      <c:overlay val="0"/>
      <c:spPr>
        <a:noFill/>
        <a:ln w="19539">
          <a:noFill/>
        </a:ln>
      </c:spPr>
    </c:title>
    <c:autoTitleDeleted val="0"/>
    <c:plotArea>
      <c:layout>
        <c:manualLayout>
          <c:layoutTarget val="inner"/>
          <c:xMode val="edge"/>
          <c:yMode val="edge"/>
          <c:x val="9.0291002593679587E-2"/>
          <c:y val="0.176648629125747"/>
          <c:w val="0.83950617283950613"/>
          <c:h val="0.71232982768508191"/>
        </c:manualLayout>
      </c:layout>
      <c:areaChart>
        <c:grouping val="stacked"/>
        <c:varyColors val="0"/>
        <c:ser>
          <c:idx val="3"/>
          <c:order val="2"/>
          <c:tx>
            <c:strRef>
              <c:f>Sheet1!#REF!</c:f>
              <c:strCache>
                <c:ptCount val="1"/>
                <c:pt idx="0">
                  <c:v>#REF!</c:v>
                </c:pt>
              </c:strCache>
            </c:strRef>
          </c:tx>
          <c:spPr>
            <a:solidFill>
              <a:schemeClr val="accent2"/>
            </a:solidFill>
            <a:ln w="9770">
              <a:solidFill>
                <a:schemeClr val="tx1"/>
              </a:solidFill>
              <a:prstDash val="solid"/>
            </a:ln>
          </c:spPr>
          <c:cat>
            <c:strRef>
              <c:f>Sheet1!$A$2:$A$200</c:f>
              <c:strCache>
                <c:ptCount val="193"/>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pt idx="180">
                  <c:v>23</c:v>
                </c:pt>
                <c:pt idx="192">
                  <c:v>24</c:v>
                </c:pt>
              </c:strCache>
            </c:strRef>
          </c:cat>
          <c:val>
            <c:numRef>
              <c:f>Sheet1!#REF!</c:f>
              <c:numCache>
                <c:formatCode>General</c:formatCode>
                <c:ptCount val="1"/>
                <c:pt idx="0">
                  <c:v>1</c:v>
                </c:pt>
              </c:numCache>
            </c:numRef>
          </c:val>
          <c:extLst>
            <c:ext xmlns:c16="http://schemas.microsoft.com/office/drawing/2014/chart" uri="{C3380CC4-5D6E-409C-BE32-E72D297353CC}">
              <c16:uniqueId val="{00000000-2606-4245-84EA-09EB5DF5C723}"/>
            </c:ext>
          </c:extLst>
        </c:ser>
        <c:dLbls>
          <c:showLegendKey val="0"/>
          <c:showVal val="0"/>
          <c:showCatName val="0"/>
          <c:showSerName val="0"/>
          <c:showPercent val="0"/>
          <c:showBubbleSize val="0"/>
        </c:dLbls>
        <c:axId val="187053952"/>
        <c:axId val="187055488"/>
      </c:areaChart>
      <c:lineChart>
        <c:grouping val="standard"/>
        <c:varyColors val="0"/>
        <c:ser>
          <c:idx val="2"/>
          <c:order val="1"/>
          <c:tx>
            <c:strRef>
              <c:f>Sheet1!$C$1</c:f>
              <c:strCache>
                <c:ptCount val="1"/>
                <c:pt idx="0">
                  <c:v>Wage Growth</c:v>
                </c:pt>
              </c:strCache>
            </c:strRef>
          </c:tx>
          <c:spPr>
            <a:ln w="29309">
              <a:solidFill>
                <a:srgbClr val="00B05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Sheet1!$C$2:$C$210</c:f>
              <c:numCache>
                <c:formatCode>0.0</c:formatCode>
                <c:ptCount val="209"/>
                <c:pt idx="0">
                  <c:v>2.86408</c:v>
                </c:pt>
                <c:pt idx="1">
                  <c:v>2.80464</c:v>
                </c:pt>
                <c:pt idx="2">
                  <c:v>3.0888</c:v>
                </c:pt>
                <c:pt idx="3">
                  <c:v>2.8378999999999999</c:v>
                </c:pt>
                <c:pt idx="4">
                  <c:v>3.0230299999999999</c:v>
                </c:pt>
                <c:pt idx="5">
                  <c:v>2.7207599999999998</c:v>
                </c:pt>
                <c:pt idx="6">
                  <c:v>3.0548899999999999</c:v>
                </c:pt>
                <c:pt idx="7">
                  <c:v>3.3333300000000001</c:v>
                </c:pt>
                <c:pt idx="8">
                  <c:v>3.2319399999999998</c:v>
                </c:pt>
                <c:pt idx="9">
                  <c:v>3.3238400000000001</c:v>
                </c:pt>
                <c:pt idx="10">
                  <c:v>3.5984799999999999</c:v>
                </c:pt>
                <c:pt idx="11">
                  <c:v>3.5882900000000002</c:v>
                </c:pt>
                <c:pt idx="12">
                  <c:v>3.6809799999999999</c:v>
                </c:pt>
                <c:pt idx="13">
                  <c:v>3.4336799999999998</c:v>
                </c:pt>
                <c:pt idx="14">
                  <c:v>3.2771499999999998</c:v>
                </c:pt>
                <c:pt idx="15">
                  <c:v>3.3208600000000001</c:v>
                </c:pt>
                <c:pt idx="16">
                  <c:v>2.9343300000000001</c:v>
                </c:pt>
                <c:pt idx="17">
                  <c:v>2.8345699999999998</c:v>
                </c:pt>
                <c:pt idx="18">
                  <c:v>2.7327499999999998</c:v>
                </c:pt>
                <c:pt idx="19">
                  <c:v>2.4424000000000001</c:v>
                </c:pt>
                <c:pt idx="20">
                  <c:v>2.4861900000000001</c:v>
                </c:pt>
                <c:pt idx="21">
                  <c:v>2.4816199999999999</c:v>
                </c:pt>
                <c:pt idx="22">
                  <c:v>2.1937799999999998</c:v>
                </c:pt>
                <c:pt idx="23">
                  <c:v>1.91431</c:v>
                </c:pt>
                <c:pt idx="24">
                  <c:v>2.0027300000000001</c:v>
                </c:pt>
                <c:pt idx="25">
                  <c:v>2.0918600000000001</c:v>
                </c:pt>
                <c:pt idx="26">
                  <c:v>1.7679100000000001</c:v>
                </c:pt>
                <c:pt idx="27">
                  <c:v>1.81077</c:v>
                </c:pt>
                <c:pt idx="28">
                  <c:v>1.9457</c:v>
                </c:pt>
                <c:pt idx="29">
                  <c:v>1.8075000000000001</c:v>
                </c:pt>
                <c:pt idx="30">
                  <c:v>1.8485100000000001</c:v>
                </c:pt>
                <c:pt idx="31">
                  <c:v>1.7543899999999999</c:v>
                </c:pt>
                <c:pt idx="32">
                  <c:v>1.8418699999999999</c:v>
                </c:pt>
                <c:pt idx="33">
                  <c:v>1.97309</c:v>
                </c:pt>
                <c:pt idx="34">
                  <c:v>1.6547400000000001</c:v>
                </c:pt>
                <c:pt idx="35">
                  <c:v>1.78891</c:v>
                </c:pt>
                <c:pt idx="36">
                  <c:v>1.9634100000000001</c:v>
                </c:pt>
                <c:pt idx="37">
                  <c:v>1.8708199999999999</c:v>
                </c:pt>
                <c:pt idx="38">
                  <c:v>1.8708199999999999</c:v>
                </c:pt>
                <c:pt idx="39">
                  <c:v>1.9119600000000001</c:v>
                </c:pt>
                <c:pt idx="40">
                  <c:v>2.0417200000000002</c:v>
                </c:pt>
                <c:pt idx="41">
                  <c:v>2.13049</c:v>
                </c:pt>
                <c:pt idx="42">
                  <c:v>2.2576399999999999</c:v>
                </c:pt>
                <c:pt idx="43">
                  <c:v>1.98939</c:v>
                </c:pt>
                <c:pt idx="44">
                  <c:v>1.94089</c:v>
                </c:pt>
                <c:pt idx="45">
                  <c:v>2.0228700000000002</c:v>
                </c:pt>
                <c:pt idx="46">
                  <c:v>2.0237599999999998</c:v>
                </c:pt>
                <c:pt idx="47">
                  <c:v>1.97715</c:v>
                </c:pt>
                <c:pt idx="48">
                  <c:v>1.70678</c:v>
                </c:pt>
                <c:pt idx="49">
                  <c:v>1.74902</c:v>
                </c:pt>
                <c:pt idx="50">
                  <c:v>2.1425399999999999</c:v>
                </c:pt>
                <c:pt idx="51">
                  <c:v>2.0506099999999998</c:v>
                </c:pt>
                <c:pt idx="52">
                  <c:v>1.7398899999999999</c:v>
                </c:pt>
                <c:pt idx="53">
                  <c:v>1.95567</c:v>
                </c:pt>
                <c:pt idx="54">
                  <c:v>1.7748900000000001</c:v>
                </c:pt>
                <c:pt idx="55">
                  <c:v>1.8205499999999999</c:v>
                </c:pt>
                <c:pt idx="56">
                  <c:v>1.99048</c:v>
                </c:pt>
                <c:pt idx="57">
                  <c:v>1.55172</c:v>
                </c:pt>
                <c:pt idx="58">
                  <c:v>1.89737</c:v>
                </c:pt>
                <c:pt idx="59">
                  <c:v>2.2404099999999998</c:v>
                </c:pt>
                <c:pt idx="60">
                  <c:v>2.23752</c:v>
                </c:pt>
                <c:pt idx="61">
                  <c:v>2.1486900000000002</c:v>
                </c:pt>
                <c:pt idx="62">
                  <c:v>1.9263699999999999</c:v>
                </c:pt>
                <c:pt idx="63">
                  <c:v>2.0521600000000002</c:v>
                </c:pt>
                <c:pt idx="64">
                  <c:v>2.13767</c:v>
                </c:pt>
                <c:pt idx="65">
                  <c:v>2.1739099999999998</c:v>
                </c:pt>
                <c:pt idx="66">
                  <c:v>1.99915</c:v>
                </c:pt>
                <c:pt idx="67">
                  <c:v>2.2988499999999998</c:v>
                </c:pt>
                <c:pt idx="68">
                  <c:v>2.07891</c:v>
                </c:pt>
                <c:pt idx="69">
                  <c:v>2.2495799999999999</c:v>
                </c:pt>
                <c:pt idx="70">
                  <c:v>2.2429100000000002</c:v>
                </c:pt>
                <c:pt idx="71">
                  <c:v>1.85419</c:v>
                </c:pt>
                <c:pt idx="72">
                  <c:v>1.89394</c:v>
                </c:pt>
                <c:pt idx="73">
                  <c:v>2.3138399999999999</c:v>
                </c:pt>
                <c:pt idx="74">
                  <c:v>2.0999599999999998</c:v>
                </c:pt>
                <c:pt idx="75">
                  <c:v>1.9690000000000001</c:v>
                </c:pt>
                <c:pt idx="76">
                  <c:v>2.1347800000000001</c:v>
                </c:pt>
                <c:pt idx="77">
                  <c:v>2.0024999999999999</c:v>
                </c:pt>
                <c:pt idx="78">
                  <c:v>2.08507</c:v>
                </c:pt>
                <c:pt idx="79">
                  <c:v>2.2055799999999999</c:v>
                </c:pt>
                <c:pt idx="80">
                  <c:v>2.0781399999999999</c:v>
                </c:pt>
                <c:pt idx="81">
                  <c:v>2.0340400000000001</c:v>
                </c:pt>
                <c:pt idx="82">
                  <c:v>2.0281500000000001</c:v>
                </c:pt>
                <c:pt idx="83">
                  <c:v>1.98593</c:v>
                </c:pt>
                <c:pt idx="84">
                  <c:v>2.1478700000000002</c:v>
                </c:pt>
                <c:pt idx="85">
                  <c:v>1.8914500000000001</c:v>
                </c:pt>
                <c:pt idx="86">
                  <c:v>2.1801699999999999</c:v>
                </c:pt>
                <c:pt idx="87">
                  <c:v>2.2596500000000002</c:v>
                </c:pt>
                <c:pt idx="88">
                  <c:v>2.29508</c:v>
                </c:pt>
                <c:pt idx="89">
                  <c:v>2.1676899999999999</c:v>
                </c:pt>
                <c:pt idx="90">
                  <c:v>2.1650299999999998</c:v>
                </c:pt>
                <c:pt idx="91">
                  <c:v>2.1987000000000001</c:v>
                </c:pt>
                <c:pt idx="92">
                  <c:v>2.2394099999999999</c:v>
                </c:pt>
                <c:pt idx="93">
                  <c:v>2.5223800000000001</c:v>
                </c:pt>
                <c:pt idx="94">
                  <c:v>2.39351</c:v>
                </c:pt>
                <c:pt idx="95">
                  <c:v>2.5152100000000002</c:v>
                </c:pt>
                <c:pt idx="96">
                  <c:v>2.5475099999999999</c:v>
                </c:pt>
                <c:pt idx="97">
                  <c:v>2.4616600000000002</c:v>
                </c:pt>
                <c:pt idx="98">
                  <c:v>2.4557199999999999</c:v>
                </c:pt>
                <c:pt idx="99">
                  <c:v>2.57131</c:v>
                </c:pt>
                <c:pt idx="100">
                  <c:v>2.4439099999999998</c:v>
                </c:pt>
                <c:pt idx="101">
                  <c:v>2.6020799999999999</c:v>
                </c:pt>
                <c:pt idx="102">
                  <c:v>2.7189100000000002</c:v>
                </c:pt>
                <c:pt idx="103">
                  <c:v>2.4701200000000001</c:v>
                </c:pt>
                <c:pt idx="104">
                  <c:v>2.6284299999999998</c:v>
                </c:pt>
                <c:pt idx="105">
                  <c:v>2.69841</c:v>
                </c:pt>
                <c:pt idx="106">
                  <c:v>2.6545200000000002</c:v>
                </c:pt>
                <c:pt idx="107">
                  <c:v>2.65137</c:v>
                </c:pt>
                <c:pt idx="108">
                  <c:v>2.6419600000000001</c:v>
                </c:pt>
                <c:pt idx="109">
                  <c:v>2.7176100000000001</c:v>
                </c:pt>
                <c:pt idx="110">
                  <c:v>2.5933199999999998</c:v>
                </c:pt>
                <c:pt idx="111">
                  <c:v>2.50685</c:v>
                </c:pt>
                <c:pt idx="112">
                  <c:v>2.5029300000000001</c:v>
                </c:pt>
                <c:pt idx="113">
                  <c:v>2.4580600000000001</c:v>
                </c:pt>
                <c:pt idx="114">
                  <c:v>2.5690900000000001</c:v>
                </c:pt>
                <c:pt idx="115">
                  <c:v>2.5272199999999998</c:v>
                </c:pt>
                <c:pt idx="116">
                  <c:v>2.7939500000000002</c:v>
                </c:pt>
                <c:pt idx="117">
                  <c:v>2.35703</c:v>
                </c:pt>
                <c:pt idx="118">
                  <c:v>2.4314900000000002</c:v>
                </c:pt>
                <c:pt idx="119">
                  <c:v>2.7370899999999998</c:v>
                </c:pt>
                <c:pt idx="120">
                  <c:v>2.6892</c:v>
                </c:pt>
                <c:pt idx="121">
                  <c:v>2.5690200000000001</c:v>
                </c:pt>
                <c:pt idx="122">
                  <c:v>2.8341599999999998</c:v>
                </c:pt>
                <c:pt idx="123">
                  <c:v>2.7512400000000001</c:v>
                </c:pt>
                <c:pt idx="124">
                  <c:v>2.8996599999999999</c:v>
                </c:pt>
                <c:pt idx="125">
                  <c:v>2.93222</c:v>
                </c:pt>
                <c:pt idx="126">
                  <c:v>2.8462999999999998</c:v>
                </c:pt>
                <c:pt idx="127">
                  <c:v>3.1854399999999998</c:v>
                </c:pt>
                <c:pt idx="128">
                  <c:v>3.09551</c:v>
                </c:pt>
                <c:pt idx="129">
                  <c:v>3.2842600000000002</c:v>
                </c:pt>
                <c:pt idx="130">
                  <c:v>3.3534299999999999</c:v>
                </c:pt>
                <c:pt idx="131">
                  <c:v>3.4146299999999998</c:v>
                </c:pt>
                <c:pt idx="132">
                  <c:v>3.2547700000000002</c:v>
                </c:pt>
                <c:pt idx="133">
                  <c:v>3.5514000000000001</c:v>
                </c:pt>
                <c:pt idx="134">
                  <c:v>3.5381800000000001</c:v>
                </c:pt>
                <c:pt idx="135">
                  <c:v>3.3097799999999999</c:v>
                </c:pt>
                <c:pt idx="136">
                  <c:v>3.26288</c:v>
                </c:pt>
                <c:pt idx="137">
                  <c:v>3.3666299999999998</c:v>
                </c:pt>
                <c:pt idx="138">
                  <c:v>3.4317299999999999</c:v>
                </c:pt>
                <c:pt idx="139">
                  <c:v>3.3811100000000001</c:v>
                </c:pt>
                <c:pt idx="140">
                  <c:v>3.0758000000000001</c:v>
                </c:pt>
                <c:pt idx="141">
                  <c:v>3.1798199999999999</c:v>
                </c:pt>
                <c:pt idx="142">
                  <c:v>3.35399</c:v>
                </c:pt>
                <c:pt idx="143">
                  <c:v>2.9390399999999999</c:v>
                </c:pt>
                <c:pt idx="144">
                  <c:v>3</c:v>
                </c:pt>
                <c:pt idx="145">
                  <c:v>3.1</c:v>
                </c:pt>
                <c:pt idx="146">
                  <c:v>3.6</c:v>
                </c:pt>
                <c:pt idx="147">
                  <c:v>8.1</c:v>
                </c:pt>
                <c:pt idx="148">
                  <c:v>6.7</c:v>
                </c:pt>
                <c:pt idx="149">
                  <c:v>5.0999999999999996</c:v>
                </c:pt>
                <c:pt idx="150">
                  <c:v>4.9000000000000004</c:v>
                </c:pt>
                <c:pt idx="151">
                  <c:v>4.8</c:v>
                </c:pt>
                <c:pt idx="152">
                  <c:v>4.8</c:v>
                </c:pt>
                <c:pt idx="153">
                  <c:v>4.5999999999999996</c:v>
                </c:pt>
                <c:pt idx="154">
                  <c:v>4.5999999999999996</c:v>
                </c:pt>
                <c:pt idx="155">
                  <c:v>5.5</c:v>
                </c:pt>
                <c:pt idx="156">
                  <c:v>5.2</c:v>
                </c:pt>
                <c:pt idx="157">
                  <c:v>5.3</c:v>
                </c:pt>
                <c:pt idx="158">
                  <c:v>4.3</c:v>
                </c:pt>
                <c:pt idx="159">
                  <c:v>0.6</c:v>
                </c:pt>
                <c:pt idx="160">
                  <c:v>2.2000000000000002</c:v>
                </c:pt>
                <c:pt idx="161">
                  <c:v>3.9</c:v>
                </c:pt>
                <c:pt idx="162">
                  <c:v>4.3</c:v>
                </c:pt>
                <c:pt idx="163">
                  <c:v>4.4000000000000004</c:v>
                </c:pt>
                <c:pt idx="164">
                  <c:v>4.9000000000000004</c:v>
                </c:pt>
                <c:pt idx="165">
                  <c:v>5.4</c:v>
                </c:pt>
                <c:pt idx="166">
                  <c:v>5.4</c:v>
                </c:pt>
                <c:pt idx="167">
                  <c:v>5</c:v>
                </c:pt>
                <c:pt idx="168">
                  <c:v>5.6799200000000001</c:v>
                </c:pt>
                <c:pt idx="169">
                  <c:v>5.2894199999999998</c:v>
                </c:pt>
                <c:pt idx="170">
                  <c:v>5.9214900000000004</c:v>
                </c:pt>
                <c:pt idx="171">
                  <c:v>5.7596800000000004</c:v>
                </c:pt>
                <c:pt idx="172">
                  <c:v>5.5610400000000002</c:v>
                </c:pt>
                <c:pt idx="173">
                  <c:v>5.4354899999999997</c:v>
                </c:pt>
                <c:pt idx="174">
                  <c:v>5.4812399999999997</c:v>
                </c:pt>
                <c:pt idx="175">
                  <c:v>5.4273600000000002</c:v>
                </c:pt>
                <c:pt idx="176">
                  <c:v>5.1373199999999999</c:v>
                </c:pt>
                <c:pt idx="177">
                  <c:v>4.9759200000000003</c:v>
                </c:pt>
                <c:pt idx="178">
                  <c:v>5.0896299999999997</c:v>
                </c:pt>
                <c:pt idx="179">
                  <c:v>4.9044600000000003</c:v>
                </c:pt>
                <c:pt idx="180">
                  <c:v>4.5526400000000002</c:v>
                </c:pt>
                <c:pt idx="181">
                  <c:v>4.7393400000000003</c:v>
                </c:pt>
                <c:pt idx="182">
                  <c:v>4.6168300000000002</c:v>
                </c:pt>
                <c:pt idx="183">
                  <c:v>4.6635400000000002</c:v>
                </c:pt>
                <c:pt idx="184">
                  <c:v>4.5511200000000001</c:v>
                </c:pt>
                <c:pt idx="185">
                  <c:v>4.6583899999999998</c:v>
                </c:pt>
                <c:pt idx="186">
                  <c:v>4.6705800000000002</c:v>
                </c:pt>
                <c:pt idx="187">
                  <c:v>4.5314399999999999</c:v>
                </c:pt>
                <c:pt idx="188">
                  <c:v>4.5175200000000002</c:v>
                </c:pt>
                <c:pt idx="189">
                  <c:v>4.2813499999999998</c:v>
                </c:pt>
                <c:pt idx="190">
                  <c:v>4.2643899999999997</c:v>
                </c:pt>
                <c:pt idx="191">
                  <c:v>4.3108700000000004</c:v>
                </c:pt>
                <c:pt idx="192">
                  <c:v>4.4000000000000004</c:v>
                </c:pt>
                <c:pt idx="193">
                  <c:v>4.3</c:v>
                </c:pt>
                <c:pt idx="194">
                  <c:v>4.0999999999999996</c:v>
                </c:pt>
                <c:pt idx="195">
                  <c:v>3.9</c:v>
                </c:pt>
                <c:pt idx="196">
                  <c:v>4</c:v>
                </c:pt>
                <c:pt idx="197">
                  <c:v>3.8</c:v>
                </c:pt>
                <c:pt idx="198">
                  <c:v>3.6</c:v>
                </c:pt>
                <c:pt idx="199">
                  <c:v>3.8</c:v>
                </c:pt>
                <c:pt idx="200">
                  <c:v>4</c:v>
                </c:pt>
              </c:numCache>
            </c:numRef>
          </c:val>
          <c:smooth val="0"/>
          <c:extLst>
            <c:ext xmlns:c16="http://schemas.microsoft.com/office/drawing/2014/chart" uri="{C3380CC4-5D6E-409C-BE32-E72D297353CC}">
              <c16:uniqueId val="{00000001-2606-4245-84EA-09EB5DF5C723}"/>
            </c:ext>
          </c:extLst>
        </c:ser>
        <c:dLbls>
          <c:showLegendKey val="0"/>
          <c:showVal val="0"/>
          <c:showCatName val="0"/>
          <c:showSerName val="0"/>
          <c:showPercent val="0"/>
          <c:showBubbleSize val="0"/>
        </c:dLbls>
        <c:marker val="1"/>
        <c:smooth val="0"/>
        <c:axId val="187053952"/>
        <c:axId val="187055488"/>
      </c:lineChart>
      <c:lineChart>
        <c:grouping val="standard"/>
        <c:varyColors val="0"/>
        <c:ser>
          <c:idx val="0"/>
          <c:order val="0"/>
          <c:tx>
            <c:strRef>
              <c:f>Sheet1!$B$1</c:f>
              <c:strCache>
                <c:ptCount val="1"/>
                <c:pt idx="0">
                  <c:v>Inflation</c:v>
                </c:pt>
              </c:strCache>
            </c:strRef>
          </c:tx>
          <c:spPr>
            <a:ln w="29309">
              <a:solidFill>
                <a:srgbClr val="FF000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Sheet1!$B$2:$B$210</c:f>
              <c:numCache>
                <c:formatCode>0.0</c:formatCode>
                <c:ptCount val="209"/>
                <c:pt idx="0">
                  <c:v>2.4789099999999999</c:v>
                </c:pt>
                <c:pt idx="1">
                  <c:v>2.2970799999999998</c:v>
                </c:pt>
                <c:pt idx="2">
                  <c:v>2.3885200000000002</c:v>
                </c:pt>
                <c:pt idx="3">
                  <c:v>2.29467</c:v>
                </c:pt>
                <c:pt idx="4">
                  <c:v>2.3222200000000002</c:v>
                </c:pt>
                <c:pt idx="5">
                  <c:v>2.3917299999999999</c:v>
                </c:pt>
                <c:pt idx="6">
                  <c:v>2.4633099999999999</c:v>
                </c:pt>
                <c:pt idx="7">
                  <c:v>2.4981200000000001</c:v>
                </c:pt>
                <c:pt idx="8">
                  <c:v>2.4386199999999998</c:v>
                </c:pt>
                <c:pt idx="9">
                  <c:v>2.2213599999999998</c:v>
                </c:pt>
                <c:pt idx="10">
                  <c:v>2.0158900000000002</c:v>
                </c:pt>
                <c:pt idx="11">
                  <c:v>1.7624599999999999</c:v>
                </c:pt>
                <c:pt idx="12">
                  <c:v>1.67235</c:v>
                </c:pt>
                <c:pt idx="13">
                  <c:v>1.80098</c:v>
                </c:pt>
                <c:pt idx="14">
                  <c:v>1.7876099999999999</c:v>
                </c:pt>
                <c:pt idx="15">
                  <c:v>1.9323300000000001</c:v>
                </c:pt>
                <c:pt idx="16">
                  <c:v>1.84613</c:v>
                </c:pt>
                <c:pt idx="17">
                  <c:v>1.71197</c:v>
                </c:pt>
                <c:pt idx="18">
                  <c:v>1.5270999999999999</c:v>
                </c:pt>
                <c:pt idx="19">
                  <c:v>1.43397</c:v>
                </c:pt>
                <c:pt idx="20">
                  <c:v>1.47984</c:v>
                </c:pt>
                <c:pt idx="21">
                  <c:v>1.7127300000000001</c:v>
                </c:pt>
                <c:pt idx="22">
                  <c:v>1.71424</c:v>
                </c:pt>
                <c:pt idx="23">
                  <c:v>1.8236699999999999</c:v>
                </c:pt>
                <c:pt idx="24">
                  <c:v>1.51234</c:v>
                </c:pt>
                <c:pt idx="25">
                  <c:v>1.34945</c:v>
                </c:pt>
                <c:pt idx="26">
                  <c:v>1.1592100000000001</c:v>
                </c:pt>
                <c:pt idx="27">
                  <c:v>0.96750999999999998</c:v>
                </c:pt>
                <c:pt idx="28">
                  <c:v>0.94013999999999998</c:v>
                </c:pt>
                <c:pt idx="29">
                  <c:v>0.95020000000000004</c:v>
                </c:pt>
                <c:pt idx="30">
                  <c:v>0.95774999999999999</c:v>
                </c:pt>
                <c:pt idx="31">
                  <c:v>0.91710000000000003</c:v>
                </c:pt>
                <c:pt idx="32">
                  <c:v>0.81438999999999995</c:v>
                </c:pt>
                <c:pt idx="33">
                  <c:v>0.60272000000000003</c:v>
                </c:pt>
                <c:pt idx="34">
                  <c:v>0.67205999999999999</c:v>
                </c:pt>
                <c:pt idx="35">
                  <c:v>0.66188999999999998</c:v>
                </c:pt>
                <c:pt idx="36">
                  <c:v>0.98353000000000002</c:v>
                </c:pt>
                <c:pt idx="37">
                  <c:v>1.1244499999999999</c:v>
                </c:pt>
                <c:pt idx="38">
                  <c:v>1.2097899999999999</c:v>
                </c:pt>
                <c:pt idx="39">
                  <c:v>1.3155399999999999</c:v>
                </c:pt>
                <c:pt idx="40">
                  <c:v>1.4540999999999999</c:v>
                </c:pt>
                <c:pt idx="41">
                  <c:v>1.58368</c:v>
                </c:pt>
                <c:pt idx="42">
                  <c:v>1.7414799999999999</c:v>
                </c:pt>
                <c:pt idx="43">
                  <c:v>1.96516</c:v>
                </c:pt>
                <c:pt idx="44">
                  <c:v>1.9877199999999999</c:v>
                </c:pt>
                <c:pt idx="45">
                  <c:v>2.10792</c:v>
                </c:pt>
                <c:pt idx="46">
                  <c:v>2.1381999999999999</c:v>
                </c:pt>
                <c:pt idx="47">
                  <c:v>2.2766600000000001</c:v>
                </c:pt>
                <c:pt idx="48">
                  <c:v>2.2773500000000002</c:v>
                </c:pt>
                <c:pt idx="49">
                  <c:v>2.1598199999999999</c:v>
                </c:pt>
                <c:pt idx="50">
                  <c:v>2.2483399999999998</c:v>
                </c:pt>
                <c:pt idx="51">
                  <c:v>2.3144300000000002</c:v>
                </c:pt>
                <c:pt idx="52">
                  <c:v>2.2522600000000002</c:v>
                </c:pt>
                <c:pt idx="53">
                  <c:v>2.1922899999999998</c:v>
                </c:pt>
                <c:pt idx="54">
                  <c:v>2.1099600000000001</c:v>
                </c:pt>
                <c:pt idx="55">
                  <c:v>1.9352499999999999</c:v>
                </c:pt>
                <c:pt idx="56">
                  <c:v>2.0082399999999998</c:v>
                </c:pt>
                <c:pt idx="57">
                  <c:v>1.99465</c:v>
                </c:pt>
                <c:pt idx="58">
                  <c:v>1.95285</c:v>
                </c:pt>
                <c:pt idx="59">
                  <c:v>1.8996900000000001</c:v>
                </c:pt>
                <c:pt idx="60">
                  <c:v>1.9097999999999999</c:v>
                </c:pt>
                <c:pt idx="61">
                  <c:v>1.98874</c:v>
                </c:pt>
                <c:pt idx="62">
                  <c:v>1.8890199999999999</c:v>
                </c:pt>
                <c:pt idx="63">
                  <c:v>1.71556</c:v>
                </c:pt>
                <c:pt idx="64">
                  <c:v>1.6455500000000001</c:v>
                </c:pt>
                <c:pt idx="65">
                  <c:v>1.6231</c:v>
                </c:pt>
                <c:pt idx="66">
                  <c:v>1.7002200000000001</c:v>
                </c:pt>
                <c:pt idx="67">
                  <c:v>1.7821100000000001</c:v>
                </c:pt>
                <c:pt idx="68">
                  <c:v>1.7519400000000001</c:v>
                </c:pt>
                <c:pt idx="69">
                  <c:v>1.6868399999999999</c:v>
                </c:pt>
                <c:pt idx="70">
                  <c:v>1.7416700000000001</c:v>
                </c:pt>
                <c:pt idx="71">
                  <c:v>1.7408600000000001</c:v>
                </c:pt>
                <c:pt idx="72">
                  <c:v>1.60703</c:v>
                </c:pt>
                <c:pt idx="73">
                  <c:v>1.55481</c:v>
                </c:pt>
                <c:pt idx="74">
                  <c:v>1.6456599999999999</c:v>
                </c:pt>
                <c:pt idx="75">
                  <c:v>1.8210599999999999</c:v>
                </c:pt>
                <c:pt idx="76">
                  <c:v>1.94553</c:v>
                </c:pt>
                <c:pt idx="77">
                  <c:v>1.92286</c:v>
                </c:pt>
                <c:pt idx="78">
                  <c:v>1.8449599999999999</c:v>
                </c:pt>
                <c:pt idx="79">
                  <c:v>1.7363999999999999</c:v>
                </c:pt>
                <c:pt idx="80">
                  <c:v>1.74095</c:v>
                </c:pt>
                <c:pt idx="81">
                  <c:v>1.8176300000000001</c:v>
                </c:pt>
                <c:pt idx="82">
                  <c:v>1.74159</c:v>
                </c:pt>
                <c:pt idx="83">
                  <c:v>1.62242</c:v>
                </c:pt>
                <c:pt idx="84">
                  <c:v>1.6316299999999999</c:v>
                </c:pt>
                <c:pt idx="85">
                  <c:v>1.68808</c:v>
                </c:pt>
                <c:pt idx="86">
                  <c:v>1.7453799999999999</c:v>
                </c:pt>
                <c:pt idx="87">
                  <c:v>1.8028299999999999</c:v>
                </c:pt>
                <c:pt idx="88">
                  <c:v>1.7509399999999999</c:v>
                </c:pt>
                <c:pt idx="89">
                  <c:v>1.7772699999999999</c:v>
                </c:pt>
                <c:pt idx="90">
                  <c:v>1.83463</c:v>
                </c:pt>
                <c:pt idx="91">
                  <c:v>1.85063</c:v>
                </c:pt>
                <c:pt idx="92">
                  <c:v>1.8971</c:v>
                </c:pt>
                <c:pt idx="93">
                  <c:v>1.91353</c:v>
                </c:pt>
                <c:pt idx="94">
                  <c:v>1.99743</c:v>
                </c:pt>
                <c:pt idx="95">
                  <c:v>2.07151</c:v>
                </c:pt>
                <c:pt idx="96">
                  <c:v>2.1450200000000001</c:v>
                </c:pt>
                <c:pt idx="97">
                  <c:v>2.2225700000000002</c:v>
                </c:pt>
                <c:pt idx="98">
                  <c:v>2.1424300000000001</c:v>
                </c:pt>
                <c:pt idx="99">
                  <c:v>2.15665</c:v>
                </c:pt>
                <c:pt idx="100">
                  <c:v>2.2545600000000001</c:v>
                </c:pt>
                <c:pt idx="101">
                  <c:v>2.2622100000000001</c:v>
                </c:pt>
                <c:pt idx="102">
                  <c:v>2.17014</c:v>
                </c:pt>
                <c:pt idx="103">
                  <c:v>2.3087300000000002</c:v>
                </c:pt>
                <c:pt idx="104">
                  <c:v>2.2711199999999998</c:v>
                </c:pt>
                <c:pt idx="105">
                  <c:v>2.2045599999999999</c:v>
                </c:pt>
                <c:pt idx="106">
                  <c:v>2.1454200000000001</c:v>
                </c:pt>
                <c:pt idx="107">
                  <c:v>2.19712</c:v>
                </c:pt>
                <c:pt idx="108">
                  <c:v>2.25021</c:v>
                </c:pt>
                <c:pt idx="109">
                  <c:v>2.2353499999999999</c:v>
                </c:pt>
                <c:pt idx="110">
                  <c:v>2.0458500000000002</c:v>
                </c:pt>
                <c:pt idx="111">
                  <c:v>1.8965700000000001</c:v>
                </c:pt>
                <c:pt idx="112">
                  <c:v>1.73709</c:v>
                </c:pt>
                <c:pt idx="113">
                  <c:v>1.69912</c:v>
                </c:pt>
                <c:pt idx="114">
                  <c:v>1.67696</c:v>
                </c:pt>
                <c:pt idx="115">
                  <c:v>1.65524</c:v>
                </c:pt>
                <c:pt idx="116">
                  <c:v>1.5953900000000001</c:v>
                </c:pt>
                <c:pt idx="117">
                  <c:v>1.7596400000000001</c:v>
                </c:pt>
                <c:pt idx="118">
                  <c:v>1.7376100000000001</c:v>
                </c:pt>
                <c:pt idx="119">
                  <c:v>1.77017</c:v>
                </c:pt>
                <c:pt idx="120">
                  <c:v>1.83857</c:v>
                </c:pt>
                <c:pt idx="121">
                  <c:v>1.82073</c:v>
                </c:pt>
                <c:pt idx="122">
                  <c:v>2.0657999999999999</c:v>
                </c:pt>
                <c:pt idx="123">
                  <c:v>2.1398999999999999</c:v>
                </c:pt>
                <c:pt idx="124">
                  <c:v>2.2753800000000002</c:v>
                </c:pt>
                <c:pt idx="125">
                  <c:v>2.2653799999999999</c:v>
                </c:pt>
                <c:pt idx="126">
                  <c:v>2.32673</c:v>
                </c:pt>
                <c:pt idx="127">
                  <c:v>2.1751399999999999</c:v>
                </c:pt>
                <c:pt idx="128">
                  <c:v>2.2518699999999998</c:v>
                </c:pt>
                <c:pt idx="129">
                  <c:v>2.1579600000000001</c:v>
                </c:pt>
                <c:pt idx="130">
                  <c:v>2.2216900000000002</c:v>
                </c:pt>
                <c:pt idx="131">
                  <c:v>2.19781</c:v>
                </c:pt>
                <c:pt idx="132">
                  <c:v>2.1413600000000002</c:v>
                </c:pt>
                <c:pt idx="133">
                  <c:v>2.08046</c:v>
                </c:pt>
                <c:pt idx="134">
                  <c:v>2.05132</c:v>
                </c:pt>
                <c:pt idx="135">
                  <c:v>2.0868799999999998</c:v>
                </c:pt>
                <c:pt idx="136">
                  <c:v>2.0104899999999999</c:v>
                </c:pt>
                <c:pt idx="137">
                  <c:v>2.1347900000000002</c:v>
                </c:pt>
                <c:pt idx="138">
                  <c:v>2.1884999999999999</c:v>
                </c:pt>
                <c:pt idx="139">
                  <c:v>2.3668</c:v>
                </c:pt>
                <c:pt idx="140">
                  <c:v>2.3531499999999999</c:v>
                </c:pt>
                <c:pt idx="141">
                  <c:v>2.3251200000000001</c:v>
                </c:pt>
                <c:pt idx="142">
                  <c:v>2.3148499999999999</c:v>
                </c:pt>
                <c:pt idx="143">
                  <c:v>2.23441</c:v>
                </c:pt>
                <c:pt idx="144">
                  <c:v>2.2999999999999998</c:v>
                </c:pt>
                <c:pt idx="145">
                  <c:v>2.4</c:v>
                </c:pt>
                <c:pt idx="146">
                  <c:v>2.1</c:v>
                </c:pt>
                <c:pt idx="147">
                  <c:v>1.4</c:v>
                </c:pt>
                <c:pt idx="148">
                  <c:v>1.2</c:v>
                </c:pt>
                <c:pt idx="149">
                  <c:v>1.2</c:v>
                </c:pt>
                <c:pt idx="150">
                  <c:v>1.5</c:v>
                </c:pt>
                <c:pt idx="151">
                  <c:v>1.7</c:v>
                </c:pt>
                <c:pt idx="152">
                  <c:v>1.7</c:v>
                </c:pt>
                <c:pt idx="153">
                  <c:v>1.6</c:v>
                </c:pt>
                <c:pt idx="154">
                  <c:v>1.7</c:v>
                </c:pt>
                <c:pt idx="155">
                  <c:v>1.6</c:v>
                </c:pt>
                <c:pt idx="156">
                  <c:v>1.4</c:v>
                </c:pt>
                <c:pt idx="157">
                  <c:v>1.3</c:v>
                </c:pt>
                <c:pt idx="158">
                  <c:v>1.7</c:v>
                </c:pt>
                <c:pt idx="159">
                  <c:v>3</c:v>
                </c:pt>
                <c:pt idx="160">
                  <c:v>3.8</c:v>
                </c:pt>
                <c:pt idx="161">
                  <c:v>4.4000000000000004</c:v>
                </c:pt>
                <c:pt idx="162">
                  <c:v>4.2</c:v>
                </c:pt>
                <c:pt idx="163">
                  <c:v>3.9</c:v>
                </c:pt>
                <c:pt idx="164">
                  <c:v>4</c:v>
                </c:pt>
                <c:pt idx="165">
                  <c:v>4.5999999999999996</c:v>
                </c:pt>
                <c:pt idx="166">
                  <c:v>5</c:v>
                </c:pt>
                <c:pt idx="167">
                  <c:v>5.5</c:v>
                </c:pt>
                <c:pt idx="168">
                  <c:v>6.0688000000000004</c:v>
                </c:pt>
                <c:pt idx="169">
                  <c:v>6.4345299999999996</c:v>
                </c:pt>
                <c:pt idx="170">
                  <c:v>6.45242</c:v>
                </c:pt>
                <c:pt idx="171">
                  <c:v>6.1381899999999998</c:v>
                </c:pt>
                <c:pt idx="172">
                  <c:v>6.02095</c:v>
                </c:pt>
                <c:pt idx="173">
                  <c:v>5.8849200000000002</c:v>
                </c:pt>
                <c:pt idx="174">
                  <c:v>5.8893000000000004</c:v>
                </c:pt>
                <c:pt idx="175">
                  <c:v>6.3005000000000004</c:v>
                </c:pt>
                <c:pt idx="176">
                  <c:v>6.6429600000000004</c:v>
                </c:pt>
                <c:pt idx="177">
                  <c:v>6.3017599999999998</c:v>
                </c:pt>
                <c:pt idx="178">
                  <c:v>5.9719800000000003</c:v>
                </c:pt>
                <c:pt idx="179">
                  <c:v>5.7038599999999997</c:v>
                </c:pt>
                <c:pt idx="180">
                  <c:v>5.5475700000000003</c:v>
                </c:pt>
                <c:pt idx="181">
                  <c:v>5.5259999999999998</c:v>
                </c:pt>
                <c:pt idx="182">
                  <c:v>5.6025700000000001</c:v>
                </c:pt>
                <c:pt idx="183">
                  <c:v>5.5366600000000004</c:v>
                </c:pt>
                <c:pt idx="184">
                  <c:v>5.32864</c:v>
                </c:pt>
                <c:pt idx="185">
                  <c:v>4.8609400000000003</c:v>
                </c:pt>
                <c:pt idx="186">
                  <c:v>4.7049200000000004</c:v>
                </c:pt>
                <c:pt idx="187">
                  <c:v>4.38985</c:v>
                </c:pt>
                <c:pt idx="188">
                  <c:v>4.1302000000000003</c:v>
                </c:pt>
                <c:pt idx="189">
                  <c:v>4.0195999999999996</c:v>
                </c:pt>
                <c:pt idx="190">
                  <c:v>3.9931899999999998</c:v>
                </c:pt>
                <c:pt idx="191">
                  <c:v>3.8996900000000001</c:v>
                </c:pt>
                <c:pt idx="192">
                  <c:v>3.8746800000000001</c:v>
                </c:pt>
                <c:pt idx="193">
                  <c:v>3.7619500000000001</c:v>
                </c:pt>
                <c:pt idx="194">
                  <c:v>3.7972899999999998</c:v>
                </c:pt>
                <c:pt idx="195">
                  <c:v>3.6155300000000001</c:v>
                </c:pt>
                <c:pt idx="196">
                  <c:v>3.41106</c:v>
                </c:pt>
                <c:pt idx="197">
                  <c:v>3.2769400000000002</c:v>
                </c:pt>
                <c:pt idx="198">
                  <c:v>3.21319</c:v>
                </c:pt>
                <c:pt idx="199">
                  <c:v>3.2</c:v>
                </c:pt>
                <c:pt idx="200">
                  <c:v>3.3</c:v>
                </c:pt>
              </c:numCache>
            </c:numRef>
          </c:val>
          <c:smooth val="0"/>
          <c:extLst>
            <c:ext xmlns:c16="http://schemas.microsoft.com/office/drawing/2014/chart" uri="{C3380CC4-5D6E-409C-BE32-E72D297353CC}">
              <c16:uniqueId val="{00000002-2606-4245-84EA-09EB5DF5C723}"/>
            </c:ext>
          </c:extLst>
        </c:ser>
        <c:ser>
          <c:idx val="1"/>
          <c:order val="3"/>
          <c:tx>
            <c:strRef>
              <c:f>Sheet1!$D$1</c:f>
              <c:strCache>
                <c:ptCount val="1"/>
                <c:pt idx="0">
                  <c:v>Wage Growth Target</c:v>
                </c:pt>
              </c:strCache>
            </c:strRef>
          </c:tx>
          <c:spPr>
            <a:ln w="38100">
              <a:solidFill>
                <a:srgbClr val="FFC000"/>
              </a:solidFill>
            </a:ln>
          </c:spPr>
          <c:marker>
            <c:symbol val="none"/>
          </c:marker>
          <c:val>
            <c:numRef>
              <c:f>Sheet1!$D$2:$D$210</c:f>
              <c:numCache>
                <c:formatCode>General</c:formatCode>
                <c:ptCount val="209"/>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pt idx="127">
                  <c:v>3.5</c:v>
                </c:pt>
                <c:pt idx="128">
                  <c:v>3.5</c:v>
                </c:pt>
                <c:pt idx="129">
                  <c:v>3.5</c:v>
                </c:pt>
                <c:pt idx="130">
                  <c:v>3.5</c:v>
                </c:pt>
                <c:pt idx="131">
                  <c:v>3.5</c:v>
                </c:pt>
                <c:pt idx="132">
                  <c:v>3.5</c:v>
                </c:pt>
                <c:pt idx="133">
                  <c:v>3.5</c:v>
                </c:pt>
                <c:pt idx="134">
                  <c:v>3.5</c:v>
                </c:pt>
                <c:pt idx="135">
                  <c:v>3.5</c:v>
                </c:pt>
                <c:pt idx="136">
                  <c:v>3.5</c:v>
                </c:pt>
                <c:pt idx="137">
                  <c:v>3.5</c:v>
                </c:pt>
                <c:pt idx="138">
                  <c:v>3.5</c:v>
                </c:pt>
                <c:pt idx="139">
                  <c:v>3.5</c:v>
                </c:pt>
                <c:pt idx="140">
                  <c:v>3.5</c:v>
                </c:pt>
                <c:pt idx="141">
                  <c:v>3.5</c:v>
                </c:pt>
                <c:pt idx="142">
                  <c:v>3.5</c:v>
                </c:pt>
                <c:pt idx="143">
                  <c:v>3.5</c:v>
                </c:pt>
                <c:pt idx="144">
                  <c:v>3.5</c:v>
                </c:pt>
                <c:pt idx="145">
                  <c:v>3.5</c:v>
                </c:pt>
                <c:pt idx="146">
                  <c:v>3.5</c:v>
                </c:pt>
                <c:pt idx="147">
                  <c:v>3.5</c:v>
                </c:pt>
                <c:pt idx="148">
                  <c:v>3.5</c:v>
                </c:pt>
                <c:pt idx="149">
                  <c:v>3.5</c:v>
                </c:pt>
                <c:pt idx="150">
                  <c:v>3.5</c:v>
                </c:pt>
                <c:pt idx="151">
                  <c:v>3.5</c:v>
                </c:pt>
                <c:pt idx="152">
                  <c:v>3.5</c:v>
                </c:pt>
                <c:pt idx="153">
                  <c:v>3.5</c:v>
                </c:pt>
                <c:pt idx="154">
                  <c:v>3.5</c:v>
                </c:pt>
                <c:pt idx="155">
                  <c:v>3.5</c:v>
                </c:pt>
                <c:pt idx="156">
                  <c:v>3.5</c:v>
                </c:pt>
                <c:pt idx="157">
                  <c:v>3.5</c:v>
                </c:pt>
                <c:pt idx="158">
                  <c:v>3.5</c:v>
                </c:pt>
                <c:pt idx="159">
                  <c:v>3.5</c:v>
                </c:pt>
                <c:pt idx="160">
                  <c:v>3.5</c:v>
                </c:pt>
                <c:pt idx="161">
                  <c:v>3.5</c:v>
                </c:pt>
                <c:pt idx="162">
                  <c:v>3.5</c:v>
                </c:pt>
                <c:pt idx="163">
                  <c:v>3.5</c:v>
                </c:pt>
                <c:pt idx="164">
                  <c:v>3.5</c:v>
                </c:pt>
                <c:pt idx="165">
                  <c:v>3.5</c:v>
                </c:pt>
                <c:pt idx="166">
                  <c:v>3.5</c:v>
                </c:pt>
                <c:pt idx="167">
                  <c:v>3.5</c:v>
                </c:pt>
                <c:pt idx="168">
                  <c:v>3.5</c:v>
                </c:pt>
                <c:pt idx="169">
                  <c:v>3.5</c:v>
                </c:pt>
                <c:pt idx="170">
                  <c:v>3.5</c:v>
                </c:pt>
                <c:pt idx="171">
                  <c:v>3.5</c:v>
                </c:pt>
                <c:pt idx="172">
                  <c:v>3.5</c:v>
                </c:pt>
                <c:pt idx="173">
                  <c:v>3.5</c:v>
                </c:pt>
                <c:pt idx="174">
                  <c:v>3.5</c:v>
                </c:pt>
                <c:pt idx="175">
                  <c:v>3.5</c:v>
                </c:pt>
                <c:pt idx="176">
                  <c:v>3.5</c:v>
                </c:pt>
                <c:pt idx="177">
                  <c:v>3.5</c:v>
                </c:pt>
                <c:pt idx="178">
                  <c:v>3.5</c:v>
                </c:pt>
                <c:pt idx="179">
                  <c:v>3.5</c:v>
                </c:pt>
                <c:pt idx="180">
                  <c:v>3.5</c:v>
                </c:pt>
                <c:pt idx="181">
                  <c:v>3.5</c:v>
                </c:pt>
                <c:pt idx="182">
                  <c:v>3.5</c:v>
                </c:pt>
                <c:pt idx="183">
                  <c:v>3.5</c:v>
                </c:pt>
                <c:pt idx="184">
                  <c:v>3.5</c:v>
                </c:pt>
                <c:pt idx="185">
                  <c:v>3.5</c:v>
                </c:pt>
                <c:pt idx="186">
                  <c:v>3.5</c:v>
                </c:pt>
                <c:pt idx="187">
                  <c:v>3.5</c:v>
                </c:pt>
                <c:pt idx="188">
                  <c:v>3.5</c:v>
                </c:pt>
                <c:pt idx="189">
                  <c:v>3.5</c:v>
                </c:pt>
                <c:pt idx="190">
                  <c:v>3.5</c:v>
                </c:pt>
                <c:pt idx="191">
                  <c:v>3.5</c:v>
                </c:pt>
                <c:pt idx="192">
                  <c:v>3.5</c:v>
                </c:pt>
                <c:pt idx="193">
                  <c:v>3.5</c:v>
                </c:pt>
                <c:pt idx="194">
                  <c:v>3.5</c:v>
                </c:pt>
                <c:pt idx="195">
                  <c:v>3.5</c:v>
                </c:pt>
                <c:pt idx="196">
                  <c:v>3.5</c:v>
                </c:pt>
                <c:pt idx="197">
                  <c:v>3.5</c:v>
                </c:pt>
                <c:pt idx="198">
                  <c:v>3.5</c:v>
                </c:pt>
                <c:pt idx="199">
                  <c:v>3.5</c:v>
                </c:pt>
                <c:pt idx="200">
                  <c:v>3.5</c:v>
                </c:pt>
                <c:pt idx="201">
                  <c:v>3.5</c:v>
                </c:pt>
                <c:pt idx="202">
                  <c:v>3.5</c:v>
                </c:pt>
                <c:pt idx="203">
                  <c:v>3.5</c:v>
                </c:pt>
                <c:pt idx="204">
                  <c:v>3.5</c:v>
                </c:pt>
                <c:pt idx="205">
                  <c:v>3.5</c:v>
                </c:pt>
                <c:pt idx="206">
                  <c:v>3.5</c:v>
                </c:pt>
                <c:pt idx="207">
                  <c:v>3.5</c:v>
                </c:pt>
              </c:numCache>
            </c:numRef>
          </c:val>
          <c:smooth val="0"/>
          <c:extLst>
            <c:ext xmlns:c16="http://schemas.microsoft.com/office/drawing/2014/chart" uri="{C3380CC4-5D6E-409C-BE32-E72D297353CC}">
              <c16:uniqueId val="{00000000-0607-4416-90A8-868261120001}"/>
            </c:ext>
          </c:extLst>
        </c:ser>
        <c:dLbls>
          <c:showLegendKey val="0"/>
          <c:showVal val="0"/>
          <c:showCatName val="0"/>
          <c:showSerName val="0"/>
          <c:showPercent val="0"/>
          <c:showBubbleSize val="0"/>
        </c:dLbls>
        <c:marker val="1"/>
        <c:smooth val="0"/>
        <c:axId val="187065472"/>
        <c:axId val="187067008"/>
      </c:lineChart>
      <c:catAx>
        <c:axId val="187053952"/>
        <c:scaling>
          <c:orientation val="minMax"/>
        </c:scaling>
        <c:delete val="0"/>
        <c:axPos val="b"/>
        <c:numFmt formatCode="General" sourceLinked="1"/>
        <c:majorTickMark val="out"/>
        <c:minorTickMark val="none"/>
        <c:tickLblPos val="nextTo"/>
        <c:spPr>
          <a:ln w="2442">
            <a:solidFill>
              <a:schemeClr val="tx1"/>
            </a:solidFill>
            <a:prstDash val="solid"/>
          </a:ln>
        </c:spPr>
        <c:txPr>
          <a:bodyPr rot="0" vert="horz"/>
          <a:lstStyle/>
          <a:p>
            <a:pPr>
              <a:defRPr sz="1000"/>
            </a:pPr>
            <a:endParaRPr lang="en-US"/>
          </a:p>
        </c:txPr>
        <c:crossAx val="187055488"/>
        <c:crosses val="autoZero"/>
        <c:auto val="1"/>
        <c:lblAlgn val="ctr"/>
        <c:lblOffset val="100"/>
        <c:tickLblSkip val="12"/>
        <c:tickMarkSkip val="12"/>
        <c:noMultiLvlLbl val="0"/>
      </c:catAx>
      <c:valAx>
        <c:axId val="187055488"/>
        <c:scaling>
          <c:orientation val="minMax"/>
          <c:max val="8"/>
          <c:min val="0"/>
        </c:scaling>
        <c:delete val="0"/>
        <c:axPos val="l"/>
        <c:majorGridlines>
          <c:spPr>
            <a:ln w="9770">
              <a:solidFill>
                <a:schemeClr val="tx1"/>
              </a:solidFill>
              <a:prstDash val="solid"/>
            </a:ln>
          </c:spPr>
        </c:majorGridlines>
        <c:numFmt formatCode="0.0" sourceLinked="0"/>
        <c:majorTickMark val="out"/>
        <c:minorTickMark val="none"/>
        <c:tickLblPos val="nextTo"/>
        <c:spPr>
          <a:ln w="2442">
            <a:solidFill>
              <a:schemeClr val="tx1"/>
            </a:solidFill>
            <a:prstDash val="solid"/>
          </a:ln>
        </c:spPr>
        <c:txPr>
          <a:bodyPr rot="0" vert="horz"/>
          <a:lstStyle/>
          <a:p>
            <a:pPr>
              <a:defRPr sz="1000"/>
            </a:pPr>
            <a:endParaRPr lang="en-US"/>
          </a:p>
        </c:txPr>
        <c:crossAx val="187053952"/>
        <c:crosses val="autoZero"/>
        <c:crossBetween val="midCat"/>
        <c:majorUnit val="0.5"/>
      </c:valAx>
      <c:catAx>
        <c:axId val="187065472"/>
        <c:scaling>
          <c:orientation val="minMax"/>
        </c:scaling>
        <c:delete val="1"/>
        <c:axPos val="b"/>
        <c:numFmt formatCode="General" sourceLinked="1"/>
        <c:majorTickMark val="out"/>
        <c:minorTickMark val="none"/>
        <c:tickLblPos val="nextTo"/>
        <c:crossAx val="187067008"/>
        <c:crosses val="autoZero"/>
        <c:auto val="1"/>
        <c:lblAlgn val="ctr"/>
        <c:lblOffset val="100"/>
        <c:noMultiLvlLbl val="0"/>
      </c:catAx>
      <c:valAx>
        <c:axId val="187067008"/>
        <c:scaling>
          <c:orientation val="minMax"/>
          <c:max val="8"/>
          <c:min val="0"/>
        </c:scaling>
        <c:delete val="0"/>
        <c:axPos val="r"/>
        <c:numFmt formatCode="0.0" sourceLinked="0"/>
        <c:majorTickMark val="cross"/>
        <c:minorTickMark val="none"/>
        <c:tickLblPos val="nextTo"/>
        <c:spPr>
          <a:ln w="2442">
            <a:solidFill>
              <a:schemeClr val="tx1"/>
            </a:solidFill>
            <a:prstDash val="solid"/>
          </a:ln>
        </c:spPr>
        <c:txPr>
          <a:bodyPr rot="0" vert="horz"/>
          <a:lstStyle/>
          <a:p>
            <a:pPr>
              <a:defRPr sz="1000"/>
            </a:pPr>
            <a:endParaRPr lang="en-US"/>
          </a:p>
        </c:txPr>
        <c:crossAx val="187065472"/>
        <c:crosses val="max"/>
        <c:crossBetween val="midCat"/>
        <c:majorUnit val="0.5"/>
      </c:valAx>
    </c:plotArea>
    <c:plotVisOnly val="1"/>
    <c:dispBlanksAs val="gap"/>
    <c:showDLblsOverMax val="0"/>
  </c:chart>
  <c:spPr>
    <a:noFill/>
    <a:ln w="19050">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Arial"/>
              </a:rPr>
              <a:t>Inflation (CPI)</a:t>
            </a:r>
          </a:p>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0.00%</c:formatCode>
                <c:ptCount val="298"/>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pt idx="262">
                  <c:v>6.8000000000000005E-2</c:v>
                </c:pt>
                <c:pt idx="263">
                  <c:v>7.0000000000000007E-2</c:v>
                </c:pt>
                <c:pt idx="264">
                  <c:v>7.5952800000000001E-2</c:v>
                </c:pt>
                <c:pt idx="265">
                  <c:v>7.9548499999999994E-2</c:v>
                </c:pt>
                <c:pt idx="266">
                  <c:v>8.5152199999999997E-2</c:v>
                </c:pt>
                <c:pt idx="267">
                  <c:v>8.2277699999999995E-2</c:v>
                </c:pt>
                <c:pt idx="268">
                  <c:v>8.5023299999999996E-2</c:v>
                </c:pt>
                <c:pt idx="269">
                  <c:v>8.9329900000000004E-2</c:v>
                </c:pt>
                <c:pt idx="270">
                  <c:v>8.4131800000000007E-2</c:v>
                </c:pt>
                <c:pt idx="271">
                  <c:v>8.2273600000000002E-2</c:v>
                </c:pt>
                <c:pt idx="272">
                  <c:v>8.2148499999999999E-2</c:v>
                </c:pt>
                <c:pt idx="273">
                  <c:v>7.7624899999999997E-2</c:v>
                </c:pt>
                <c:pt idx="274" formatCode="General">
                  <c:v>7.13535E-2</c:v>
                </c:pt>
                <c:pt idx="275" formatCode="General">
                  <c:v>6.4449400000000004E-2</c:v>
                </c:pt>
                <c:pt idx="276">
                  <c:v>6.3500000000000001E-2</c:v>
                </c:pt>
                <c:pt idx="277">
                  <c:v>5.9900000000000002E-2</c:v>
                </c:pt>
                <c:pt idx="278">
                  <c:v>4.99E-2</c:v>
                </c:pt>
                <c:pt idx="279" formatCode="General">
                  <c:v>4.9571900000000002E-2</c:v>
                </c:pt>
                <c:pt idx="280" formatCode="General">
                  <c:v>4.1288400000000003E-2</c:v>
                </c:pt>
                <c:pt idx="281">
                  <c:v>0.03</c:v>
                </c:pt>
                <c:pt idx="282">
                  <c:v>3.2000000000000001E-2</c:v>
                </c:pt>
                <c:pt idx="283">
                  <c:v>3.6999999999999998E-2</c:v>
                </c:pt>
                <c:pt idx="284">
                  <c:v>3.6999999999999998E-2</c:v>
                </c:pt>
                <c:pt idx="285">
                  <c:v>3.2000000000000001E-2</c:v>
                </c:pt>
                <c:pt idx="286">
                  <c:v>3.1E-2</c:v>
                </c:pt>
                <c:pt idx="287">
                  <c:v>3.4000000000000002E-2</c:v>
                </c:pt>
                <c:pt idx="288">
                  <c:v>3.1059799999999999E-2</c:v>
                </c:pt>
                <c:pt idx="289">
                  <c:v>3.1657400000000002E-2</c:v>
                </c:pt>
                <c:pt idx="290">
                  <c:v>3.4751299999999999E-2</c:v>
                </c:pt>
                <c:pt idx="291">
                  <c:v>3.3577299999999997E-2</c:v>
                </c:pt>
                <c:pt idx="292">
                  <c:v>3.2502099999999999E-2</c:v>
                </c:pt>
                <c:pt idx="293" formatCode="General">
                  <c:v>2.9756299999999999E-2</c:v>
                </c:pt>
                <c:pt idx="294" formatCode="General">
                  <c:v>2.92357E-2</c:v>
                </c:pt>
                <c:pt idx="295" formatCode="General">
                  <c:v>2.5000000000000001E-2</c:v>
                </c:pt>
                <c:pt idx="296" formatCode="General">
                  <c:v>2.4E-2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(excludes food and energy)</c:v>
                </c:pt>
              </c:strCache>
            </c:strRef>
          </c:tx>
          <c:spPr>
            <a:ln w="0">
              <a:solidFill>
                <a:schemeClr val="tx1"/>
              </a:solidFill>
              <a:prstDash val="solid"/>
            </a:ln>
          </c:spPr>
          <c:marker>
            <c:symbol val="square"/>
            <c:size val="2"/>
            <c:spPr>
              <a:solidFill>
                <a:schemeClr val="accent4"/>
              </a:solidFill>
              <a:ln>
                <a:solidFill>
                  <a:schemeClr val="tx1"/>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0.00%</c:formatCode>
                <c:ptCount val="29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Sheet1!$D$2:$D$299</c:f>
              <c:numCache>
                <c:formatCode>General</c:formatCode>
                <c:ptCount val="298"/>
                <c:pt idx="0">
                  <c:v>2.5000000000000001E-2</c:v>
                </c:pt>
                <c:pt idx="1">
                  <c:v>2.5000000000000001E-2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pt idx="12">
                  <c:v>2.5000000000000001E-2</c:v>
                </c:pt>
                <c:pt idx="13">
                  <c:v>2.5000000000000001E-2</c:v>
                </c:pt>
                <c:pt idx="14">
                  <c:v>2.5000000000000001E-2</c:v>
                </c:pt>
                <c:pt idx="15">
                  <c:v>2.5000000000000001E-2</c:v>
                </c:pt>
                <c:pt idx="16">
                  <c:v>2.5000000000000001E-2</c:v>
                </c:pt>
                <c:pt idx="17">
                  <c:v>2.5000000000000001E-2</c:v>
                </c:pt>
                <c:pt idx="18">
                  <c:v>2.5000000000000001E-2</c:v>
                </c:pt>
                <c:pt idx="19">
                  <c:v>2.5000000000000001E-2</c:v>
                </c:pt>
                <c:pt idx="20">
                  <c:v>2.5000000000000001E-2</c:v>
                </c:pt>
                <c:pt idx="21">
                  <c:v>2.5000000000000001E-2</c:v>
                </c:pt>
                <c:pt idx="22">
                  <c:v>2.5000000000000001E-2</c:v>
                </c:pt>
                <c:pt idx="23">
                  <c:v>2.5000000000000001E-2</c:v>
                </c:pt>
                <c:pt idx="24">
                  <c:v>2.5000000000000001E-2</c:v>
                </c:pt>
                <c:pt idx="25">
                  <c:v>2.5000000000000001E-2</c:v>
                </c:pt>
                <c:pt idx="26">
                  <c:v>2.5000000000000001E-2</c:v>
                </c:pt>
                <c:pt idx="27">
                  <c:v>2.5000000000000001E-2</c:v>
                </c:pt>
                <c:pt idx="28">
                  <c:v>2.5000000000000001E-2</c:v>
                </c:pt>
                <c:pt idx="29">
                  <c:v>2.5000000000000001E-2</c:v>
                </c:pt>
                <c:pt idx="30">
                  <c:v>2.5000000000000001E-2</c:v>
                </c:pt>
                <c:pt idx="31">
                  <c:v>2.5000000000000001E-2</c:v>
                </c:pt>
                <c:pt idx="32">
                  <c:v>2.5000000000000001E-2</c:v>
                </c:pt>
                <c:pt idx="33">
                  <c:v>2.5000000000000001E-2</c:v>
                </c:pt>
                <c:pt idx="34">
                  <c:v>2.5000000000000001E-2</c:v>
                </c:pt>
                <c:pt idx="35">
                  <c:v>2.5000000000000001E-2</c:v>
                </c:pt>
                <c:pt idx="36">
                  <c:v>2.5000000000000001E-2</c:v>
                </c:pt>
                <c:pt idx="37">
                  <c:v>2.5000000000000001E-2</c:v>
                </c:pt>
                <c:pt idx="38">
                  <c:v>2.5000000000000001E-2</c:v>
                </c:pt>
                <c:pt idx="39">
                  <c:v>2.5000000000000001E-2</c:v>
                </c:pt>
                <c:pt idx="40">
                  <c:v>2.5000000000000001E-2</c:v>
                </c:pt>
                <c:pt idx="41">
                  <c:v>2.5000000000000001E-2</c:v>
                </c:pt>
                <c:pt idx="42">
                  <c:v>2.5000000000000001E-2</c:v>
                </c:pt>
                <c:pt idx="43">
                  <c:v>2.5000000000000001E-2</c:v>
                </c:pt>
                <c:pt idx="44">
                  <c:v>2.5000000000000001E-2</c:v>
                </c:pt>
                <c:pt idx="45">
                  <c:v>2.5000000000000001E-2</c:v>
                </c:pt>
                <c:pt idx="46">
                  <c:v>2.5000000000000001E-2</c:v>
                </c:pt>
                <c:pt idx="47">
                  <c:v>2.5000000000000001E-2</c:v>
                </c:pt>
                <c:pt idx="48">
                  <c:v>2.5000000000000001E-2</c:v>
                </c:pt>
                <c:pt idx="49">
                  <c:v>2.5000000000000001E-2</c:v>
                </c:pt>
                <c:pt idx="50">
                  <c:v>2.5000000000000001E-2</c:v>
                </c:pt>
                <c:pt idx="51">
                  <c:v>2.5000000000000001E-2</c:v>
                </c:pt>
                <c:pt idx="52">
                  <c:v>2.5000000000000001E-2</c:v>
                </c:pt>
                <c:pt idx="53">
                  <c:v>2.5000000000000001E-2</c:v>
                </c:pt>
                <c:pt idx="54">
                  <c:v>2.5000000000000001E-2</c:v>
                </c:pt>
                <c:pt idx="55">
                  <c:v>2.5000000000000001E-2</c:v>
                </c:pt>
                <c:pt idx="56">
                  <c:v>2.5000000000000001E-2</c:v>
                </c:pt>
                <c:pt idx="57">
                  <c:v>2.5000000000000001E-2</c:v>
                </c:pt>
                <c:pt idx="58">
                  <c:v>2.5000000000000001E-2</c:v>
                </c:pt>
                <c:pt idx="59">
                  <c:v>2.5000000000000001E-2</c:v>
                </c:pt>
                <c:pt idx="60">
                  <c:v>2.5000000000000001E-2</c:v>
                </c:pt>
                <c:pt idx="61">
                  <c:v>2.5000000000000001E-2</c:v>
                </c:pt>
                <c:pt idx="62">
                  <c:v>2.5000000000000001E-2</c:v>
                </c:pt>
                <c:pt idx="63">
                  <c:v>2.5000000000000001E-2</c:v>
                </c:pt>
                <c:pt idx="64">
                  <c:v>2.5000000000000001E-2</c:v>
                </c:pt>
                <c:pt idx="65">
                  <c:v>2.5000000000000001E-2</c:v>
                </c:pt>
                <c:pt idx="66">
                  <c:v>2.5000000000000001E-2</c:v>
                </c:pt>
                <c:pt idx="67">
                  <c:v>2.5000000000000001E-2</c:v>
                </c:pt>
                <c:pt idx="68">
                  <c:v>2.5000000000000001E-2</c:v>
                </c:pt>
                <c:pt idx="69">
                  <c:v>2.5000000000000001E-2</c:v>
                </c:pt>
                <c:pt idx="70">
                  <c:v>2.5000000000000001E-2</c:v>
                </c:pt>
                <c:pt idx="71">
                  <c:v>2.5000000000000001E-2</c:v>
                </c:pt>
                <c:pt idx="72">
                  <c:v>2.5000000000000001E-2</c:v>
                </c:pt>
                <c:pt idx="73">
                  <c:v>2.5000000000000001E-2</c:v>
                </c:pt>
                <c:pt idx="74">
                  <c:v>2.5000000000000001E-2</c:v>
                </c:pt>
                <c:pt idx="75">
                  <c:v>2.5000000000000001E-2</c:v>
                </c:pt>
                <c:pt idx="76">
                  <c:v>2.5000000000000001E-2</c:v>
                </c:pt>
                <c:pt idx="77">
                  <c:v>2.5000000000000001E-2</c:v>
                </c:pt>
                <c:pt idx="78">
                  <c:v>2.5000000000000001E-2</c:v>
                </c:pt>
                <c:pt idx="79">
                  <c:v>2.5000000000000001E-2</c:v>
                </c:pt>
                <c:pt idx="80">
                  <c:v>2.5000000000000001E-2</c:v>
                </c:pt>
                <c:pt idx="81">
                  <c:v>2.5000000000000001E-2</c:v>
                </c:pt>
                <c:pt idx="82">
                  <c:v>2.5000000000000001E-2</c:v>
                </c:pt>
                <c:pt idx="83">
                  <c:v>2.5000000000000001E-2</c:v>
                </c:pt>
                <c:pt idx="84">
                  <c:v>2.5000000000000001E-2</c:v>
                </c:pt>
                <c:pt idx="85">
                  <c:v>2.5000000000000001E-2</c:v>
                </c:pt>
                <c:pt idx="86">
                  <c:v>2.5000000000000001E-2</c:v>
                </c:pt>
                <c:pt idx="87">
                  <c:v>2.5000000000000001E-2</c:v>
                </c:pt>
                <c:pt idx="88">
                  <c:v>2.5000000000000001E-2</c:v>
                </c:pt>
                <c:pt idx="89">
                  <c:v>2.5000000000000001E-2</c:v>
                </c:pt>
                <c:pt idx="90">
                  <c:v>2.5000000000000001E-2</c:v>
                </c:pt>
                <c:pt idx="91">
                  <c:v>2.5000000000000001E-2</c:v>
                </c:pt>
                <c:pt idx="92">
                  <c:v>2.5000000000000001E-2</c:v>
                </c:pt>
                <c:pt idx="93">
                  <c:v>2.5000000000000001E-2</c:v>
                </c:pt>
                <c:pt idx="94">
                  <c:v>2.5000000000000001E-2</c:v>
                </c:pt>
                <c:pt idx="95">
                  <c:v>2.5000000000000001E-2</c:v>
                </c:pt>
                <c:pt idx="96">
                  <c:v>2.5000000000000001E-2</c:v>
                </c:pt>
                <c:pt idx="97">
                  <c:v>2.5000000000000001E-2</c:v>
                </c:pt>
                <c:pt idx="98">
                  <c:v>2.5000000000000001E-2</c:v>
                </c:pt>
                <c:pt idx="99">
                  <c:v>2.5000000000000001E-2</c:v>
                </c:pt>
                <c:pt idx="100">
                  <c:v>2.5000000000000001E-2</c:v>
                </c:pt>
                <c:pt idx="101">
                  <c:v>2.5000000000000001E-2</c:v>
                </c:pt>
                <c:pt idx="102">
                  <c:v>2.5000000000000001E-2</c:v>
                </c:pt>
                <c:pt idx="103">
                  <c:v>2.5000000000000001E-2</c:v>
                </c:pt>
                <c:pt idx="104">
                  <c:v>2.5000000000000001E-2</c:v>
                </c:pt>
                <c:pt idx="105">
                  <c:v>2.5000000000000001E-2</c:v>
                </c:pt>
                <c:pt idx="106">
                  <c:v>2.5000000000000001E-2</c:v>
                </c:pt>
                <c:pt idx="107">
                  <c:v>2.5000000000000001E-2</c:v>
                </c:pt>
                <c:pt idx="108">
                  <c:v>2.5000000000000001E-2</c:v>
                </c:pt>
                <c:pt idx="109">
                  <c:v>2.5000000000000001E-2</c:v>
                </c:pt>
                <c:pt idx="110">
                  <c:v>2.5000000000000001E-2</c:v>
                </c:pt>
                <c:pt idx="111">
                  <c:v>2.5000000000000001E-2</c:v>
                </c:pt>
                <c:pt idx="112">
                  <c:v>2.5000000000000001E-2</c:v>
                </c:pt>
                <c:pt idx="113">
                  <c:v>2.5000000000000001E-2</c:v>
                </c:pt>
                <c:pt idx="114">
                  <c:v>2.5000000000000001E-2</c:v>
                </c:pt>
                <c:pt idx="115">
                  <c:v>2.5000000000000001E-2</c:v>
                </c:pt>
                <c:pt idx="116">
                  <c:v>2.5000000000000001E-2</c:v>
                </c:pt>
                <c:pt idx="117">
                  <c:v>2.5000000000000001E-2</c:v>
                </c:pt>
                <c:pt idx="118">
                  <c:v>2.5000000000000001E-2</c:v>
                </c:pt>
                <c:pt idx="119">
                  <c:v>2.5000000000000001E-2</c:v>
                </c:pt>
                <c:pt idx="120">
                  <c:v>2.5000000000000001E-2</c:v>
                </c:pt>
                <c:pt idx="121">
                  <c:v>2.5000000000000001E-2</c:v>
                </c:pt>
                <c:pt idx="122">
                  <c:v>2.5000000000000001E-2</c:v>
                </c:pt>
                <c:pt idx="123">
                  <c:v>2.5000000000000001E-2</c:v>
                </c:pt>
                <c:pt idx="124">
                  <c:v>2.5000000000000001E-2</c:v>
                </c:pt>
                <c:pt idx="125">
                  <c:v>2.5000000000000001E-2</c:v>
                </c:pt>
                <c:pt idx="126">
                  <c:v>2.5000000000000001E-2</c:v>
                </c:pt>
                <c:pt idx="127">
                  <c:v>2.5000000000000001E-2</c:v>
                </c:pt>
                <c:pt idx="128">
                  <c:v>2.5000000000000001E-2</c:v>
                </c:pt>
                <c:pt idx="129">
                  <c:v>2.5000000000000001E-2</c:v>
                </c:pt>
                <c:pt idx="130">
                  <c:v>2.5000000000000001E-2</c:v>
                </c:pt>
                <c:pt idx="131">
                  <c:v>2.5000000000000001E-2</c:v>
                </c:pt>
                <c:pt idx="132">
                  <c:v>2.5000000000000001E-2</c:v>
                </c:pt>
                <c:pt idx="133">
                  <c:v>2.5000000000000001E-2</c:v>
                </c:pt>
                <c:pt idx="134">
                  <c:v>2.5000000000000001E-2</c:v>
                </c:pt>
                <c:pt idx="135">
                  <c:v>2.5000000000000001E-2</c:v>
                </c:pt>
                <c:pt idx="136">
                  <c:v>2.5000000000000001E-2</c:v>
                </c:pt>
                <c:pt idx="137">
                  <c:v>2.5000000000000001E-2</c:v>
                </c:pt>
                <c:pt idx="138">
                  <c:v>2.5000000000000001E-2</c:v>
                </c:pt>
                <c:pt idx="139">
                  <c:v>2.5000000000000001E-2</c:v>
                </c:pt>
                <c:pt idx="140">
                  <c:v>2.5000000000000001E-2</c:v>
                </c:pt>
                <c:pt idx="141">
                  <c:v>2.5000000000000001E-2</c:v>
                </c:pt>
                <c:pt idx="142">
                  <c:v>2.5000000000000001E-2</c:v>
                </c:pt>
                <c:pt idx="143">
                  <c:v>2.5000000000000001E-2</c:v>
                </c:pt>
                <c:pt idx="144">
                  <c:v>2.5000000000000001E-2</c:v>
                </c:pt>
                <c:pt idx="145">
                  <c:v>2.5000000000000001E-2</c:v>
                </c:pt>
                <c:pt idx="146">
                  <c:v>2.5000000000000001E-2</c:v>
                </c:pt>
                <c:pt idx="147">
                  <c:v>2.5000000000000001E-2</c:v>
                </c:pt>
                <c:pt idx="148">
                  <c:v>2.5000000000000001E-2</c:v>
                </c:pt>
                <c:pt idx="149">
                  <c:v>2.5000000000000001E-2</c:v>
                </c:pt>
                <c:pt idx="150">
                  <c:v>2.5000000000000001E-2</c:v>
                </c:pt>
                <c:pt idx="151">
                  <c:v>2.5000000000000001E-2</c:v>
                </c:pt>
                <c:pt idx="152">
                  <c:v>2.5000000000000001E-2</c:v>
                </c:pt>
                <c:pt idx="153">
                  <c:v>2.5000000000000001E-2</c:v>
                </c:pt>
                <c:pt idx="154">
                  <c:v>2.5000000000000001E-2</c:v>
                </c:pt>
                <c:pt idx="155">
                  <c:v>2.5000000000000001E-2</c:v>
                </c:pt>
                <c:pt idx="156">
                  <c:v>2.5000000000000001E-2</c:v>
                </c:pt>
                <c:pt idx="157">
                  <c:v>2.5000000000000001E-2</c:v>
                </c:pt>
                <c:pt idx="158">
                  <c:v>2.5000000000000001E-2</c:v>
                </c:pt>
                <c:pt idx="159">
                  <c:v>2.5000000000000001E-2</c:v>
                </c:pt>
                <c:pt idx="160">
                  <c:v>2.5000000000000001E-2</c:v>
                </c:pt>
                <c:pt idx="161">
                  <c:v>2.5000000000000001E-2</c:v>
                </c:pt>
                <c:pt idx="162">
                  <c:v>2.5000000000000001E-2</c:v>
                </c:pt>
                <c:pt idx="163">
                  <c:v>2.5000000000000001E-2</c:v>
                </c:pt>
                <c:pt idx="164">
                  <c:v>2.5000000000000001E-2</c:v>
                </c:pt>
                <c:pt idx="165">
                  <c:v>2.5000000000000001E-2</c:v>
                </c:pt>
                <c:pt idx="166">
                  <c:v>2.5000000000000001E-2</c:v>
                </c:pt>
                <c:pt idx="167">
                  <c:v>2.5000000000000001E-2</c:v>
                </c:pt>
                <c:pt idx="168">
                  <c:v>2.5000000000000001E-2</c:v>
                </c:pt>
                <c:pt idx="169">
                  <c:v>2.5000000000000001E-2</c:v>
                </c:pt>
                <c:pt idx="170">
                  <c:v>2.5000000000000001E-2</c:v>
                </c:pt>
                <c:pt idx="171">
                  <c:v>2.5000000000000001E-2</c:v>
                </c:pt>
                <c:pt idx="172">
                  <c:v>2.5000000000000001E-2</c:v>
                </c:pt>
                <c:pt idx="173">
                  <c:v>2.5000000000000001E-2</c:v>
                </c:pt>
                <c:pt idx="174">
                  <c:v>2.5000000000000001E-2</c:v>
                </c:pt>
                <c:pt idx="175">
                  <c:v>2.5000000000000001E-2</c:v>
                </c:pt>
                <c:pt idx="176">
                  <c:v>2.5000000000000001E-2</c:v>
                </c:pt>
                <c:pt idx="177">
                  <c:v>2.5000000000000001E-2</c:v>
                </c:pt>
                <c:pt idx="178">
                  <c:v>2.5000000000000001E-2</c:v>
                </c:pt>
                <c:pt idx="179">
                  <c:v>2.5000000000000001E-2</c:v>
                </c:pt>
                <c:pt idx="180">
                  <c:v>2.5000000000000001E-2</c:v>
                </c:pt>
                <c:pt idx="181">
                  <c:v>2.5000000000000001E-2</c:v>
                </c:pt>
                <c:pt idx="182">
                  <c:v>2.5000000000000001E-2</c:v>
                </c:pt>
                <c:pt idx="183">
                  <c:v>2.5000000000000001E-2</c:v>
                </c:pt>
                <c:pt idx="184">
                  <c:v>2.5000000000000001E-2</c:v>
                </c:pt>
                <c:pt idx="185">
                  <c:v>2.5000000000000001E-2</c:v>
                </c:pt>
                <c:pt idx="186">
                  <c:v>2.5000000000000001E-2</c:v>
                </c:pt>
                <c:pt idx="187">
                  <c:v>2.5000000000000001E-2</c:v>
                </c:pt>
                <c:pt idx="188">
                  <c:v>2.5000000000000001E-2</c:v>
                </c:pt>
                <c:pt idx="189">
                  <c:v>2.5000000000000001E-2</c:v>
                </c:pt>
                <c:pt idx="190">
                  <c:v>2.5000000000000001E-2</c:v>
                </c:pt>
                <c:pt idx="191">
                  <c:v>2.5000000000000001E-2</c:v>
                </c:pt>
                <c:pt idx="192">
                  <c:v>2.5000000000000001E-2</c:v>
                </c:pt>
                <c:pt idx="193">
                  <c:v>2.5000000000000001E-2</c:v>
                </c:pt>
                <c:pt idx="194">
                  <c:v>2.5000000000000001E-2</c:v>
                </c:pt>
                <c:pt idx="195">
                  <c:v>2.5000000000000001E-2</c:v>
                </c:pt>
                <c:pt idx="196">
                  <c:v>2.5000000000000001E-2</c:v>
                </c:pt>
                <c:pt idx="197">
                  <c:v>2.5000000000000001E-2</c:v>
                </c:pt>
                <c:pt idx="198">
                  <c:v>2.5000000000000001E-2</c:v>
                </c:pt>
                <c:pt idx="199">
                  <c:v>2.5000000000000001E-2</c:v>
                </c:pt>
                <c:pt idx="200">
                  <c:v>2.5000000000000001E-2</c:v>
                </c:pt>
                <c:pt idx="201">
                  <c:v>2.5000000000000001E-2</c:v>
                </c:pt>
                <c:pt idx="202">
                  <c:v>2.5000000000000001E-2</c:v>
                </c:pt>
                <c:pt idx="203">
                  <c:v>2.5000000000000001E-2</c:v>
                </c:pt>
                <c:pt idx="204">
                  <c:v>2.5000000000000001E-2</c:v>
                </c:pt>
                <c:pt idx="205">
                  <c:v>2.5000000000000001E-2</c:v>
                </c:pt>
                <c:pt idx="206">
                  <c:v>2.5000000000000001E-2</c:v>
                </c:pt>
                <c:pt idx="207">
                  <c:v>2.5000000000000001E-2</c:v>
                </c:pt>
                <c:pt idx="208">
                  <c:v>2.5000000000000001E-2</c:v>
                </c:pt>
                <c:pt idx="209">
                  <c:v>2.5000000000000001E-2</c:v>
                </c:pt>
                <c:pt idx="210">
                  <c:v>2.5000000000000001E-2</c:v>
                </c:pt>
                <c:pt idx="211">
                  <c:v>2.5000000000000001E-2</c:v>
                </c:pt>
                <c:pt idx="212">
                  <c:v>2.5000000000000001E-2</c:v>
                </c:pt>
                <c:pt idx="213">
                  <c:v>2.5000000000000001E-2</c:v>
                </c:pt>
                <c:pt idx="214">
                  <c:v>2.5000000000000001E-2</c:v>
                </c:pt>
                <c:pt idx="215">
                  <c:v>2.5000000000000001E-2</c:v>
                </c:pt>
                <c:pt idx="216">
                  <c:v>2.5000000000000001E-2</c:v>
                </c:pt>
                <c:pt idx="217">
                  <c:v>2.5000000000000001E-2</c:v>
                </c:pt>
                <c:pt idx="218">
                  <c:v>2.5000000000000001E-2</c:v>
                </c:pt>
                <c:pt idx="219">
                  <c:v>2.5000000000000001E-2</c:v>
                </c:pt>
                <c:pt idx="220">
                  <c:v>2.5000000000000001E-2</c:v>
                </c:pt>
                <c:pt idx="221">
                  <c:v>2.5000000000000001E-2</c:v>
                </c:pt>
                <c:pt idx="222">
                  <c:v>2.5000000000000001E-2</c:v>
                </c:pt>
                <c:pt idx="223">
                  <c:v>2.5000000000000001E-2</c:v>
                </c:pt>
                <c:pt idx="224">
                  <c:v>2.5000000000000001E-2</c:v>
                </c:pt>
                <c:pt idx="225">
                  <c:v>2.5000000000000001E-2</c:v>
                </c:pt>
                <c:pt idx="226">
                  <c:v>2.5000000000000001E-2</c:v>
                </c:pt>
                <c:pt idx="227">
                  <c:v>2.5000000000000001E-2</c:v>
                </c:pt>
                <c:pt idx="228">
                  <c:v>2.5000000000000001E-2</c:v>
                </c:pt>
                <c:pt idx="229">
                  <c:v>2.5000000000000001E-2</c:v>
                </c:pt>
                <c:pt idx="230">
                  <c:v>2.5000000000000001E-2</c:v>
                </c:pt>
                <c:pt idx="231">
                  <c:v>2.5000000000000001E-2</c:v>
                </c:pt>
                <c:pt idx="232">
                  <c:v>2.5000000000000001E-2</c:v>
                </c:pt>
                <c:pt idx="233">
                  <c:v>2.5000000000000001E-2</c:v>
                </c:pt>
                <c:pt idx="234">
                  <c:v>2.5000000000000001E-2</c:v>
                </c:pt>
                <c:pt idx="235">
                  <c:v>2.5000000000000001E-2</c:v>
                </c:pt>
                <c:pt idx="236">
                  <c:v>2.5000000000000001E-2</c:v>
                </c:pt>
                <c:pt idx="237">
                  <c:v>2.5000000000000001E-2</c:v>
                </c:pt>
                <c:pt idx="238">
                  <c:v>2.5000000000000001E-2</c:v>
                </c:pt>
                <c:pt idx="239">
                  <c:v>2.5000000000000001E-2</c:v>
                </c:pt>
                <c:pt idx="240">
                  <c:v>2.5000000000000001E-2</c:v>
                </c:pt>
                <c:pt idx="241">
                  <c:v>2.5000000000000001E-2</c:v>
                </c:pt>
                <c:pt idx="242">
                  <c:v>2.5000000000000001E-2</c:v>
                </c:pt>
                <c:pt idx="243">
                  <c:v>2.5000000000000001E-2</c:v>
                </c:pt>
                <c:pt idx="244">
                  <c:v>2.5000000000000001E-2</c:v>
                </c:pt>
                <c:pt idx="245">
                  <c:v>2.5000000000000001E-2</c:v>
                </c:pt>
                <c:pt idx="246">
                  <c:v>2.5000000000000001E-2</c:v>
                </c:pt>
                <c:pt idx="247">
                  <c:v>2.5000000000000001E-2</c:v>
                </c:pt>
                <c:pt idx="248">
                  <c:v>2.5000000000000001E-2</c:v>
                </c:pt>
                <c:pt idx="249">
                  <c:v>2.5000000000000001E-2</c:v>
                </c:pt>
                <c:pt idx="250">
                  <c:v>2.5000000000000001E-2</c:v>
                </c:pt>
                <c:pt idx="251">
                  <c:v>2.5000000000000001E-2</c:v>
                </c:pt>
                <c:pt idx="252">
                  <c:v>2.5000000000000001E-2</c:v>
                </c:pt>
                <c:pt idx="253">
                  <c:v>2.5000000000000001E-2</c:v>
                </c:pt>
                <c:pt idx="254">
                  <c:v>2.5000000000000001E-2</c:v>
                </c:pt>
                <c:pt idx="255">
                  <c:v>2.5000000000000001E-2</c:v>
                </c:pt>
                <c:pt idx="256">
                  <c:v>2.5000000000000001E-2</c:v>
                </c:pt>
                <c:pt idx="257">
                  <c:v>2.5000000000000001E-2</c:v>
                </c:pt>
                <c:pt idx="258">
                  <c:v>2.5000000000000001E-2</c:v>
                </c:pt>
                <c:pt idx="259">
                  <c:v>2.5000000000000001E-2</c:v>
                </c:pt>
                <c:pt idx="260">
                  <c:v>2.5000000000000001E-2</c:v>
                </c:pt>
                <c:pt idx="261">
                  <c:v>2.5000000000000001E-2</c:v>
                </c:pt>
                <c:pt idx="262">
                  <c:v>2.5000000000000001E-2</c:v>
                </c:pt>
                <c:pt idx="263">
                  <c:v>2.5000000000000001E-2</c:v>
                </c:pt>
                <c:pt idx="264">
                  <c:v>2.5000000000000001E-2</c:v>
                </c:pt>
                <c:pt idx="265">
                  <c:v>2.5000000000000001E-2</c:v>
                </c:pt>
                <c:pt idx="266">
                  <c:v>2.5000000000000001E-2</c:v>
                </c:pt>
                <c:pt idx="267">
                  <c:v>2.5000000000000001E-2</c:v>
                </c:pt>
                <c:pt idx="268">
                  <c:v>2.5000000000000001E-2</c:v>
                </c:pt>
                <c:pt idx="269">
                  <c:v>2.5000000000000001E-2</c:v>
                </c:pt>
                <c:pt idx="270">
                  <c:v>2.5000000000000001E-2</c:v>
                </c:pt>
                <c:pt idx="271">
                  <c:v>2.5000000000000001E-2</c:v>
                </c:pt>
                <c:pt idx="272">
                  <c:v>2.5000000000000001E-2</c:v>
                </c:pt>
                <c:pt idx="273">
                  <c:v>2.5000000000000001E-2</c:v>
                </c:pt>
                <c:pt idx="274">
                  <c:v>2.5000000000000001E-2</c:v>
                </c:pt>
                <c:pt idx="275">
                  <c:v>2.5000000000000001E-2</c:v>
                </c:pt>
                <c:pt idx="276">
                  <c:v>2.5000000000000001E-2</c:v>
                </c:pt>
                <c:pt idx="277">
                  <c:v>2.5000000000000001E-2</c:v>
                </c:pt>
                <c:pt idx="278">
                  <c:v>2.5000000000000001E-2</c:v>
                </c:pt>
                <c:pt idx="279">
                  <c:v>2.5000000000000001E-2</c:v>
                </c:pt>
                <c:pt idx="280">
                  <c:v>2.5000000000000001E-2</c:v>
                </c:pt>
                <c:pt idx="281">
                  <c:v>2.5000000000000001E-2</c:v>
                </c:pt>
                <c:pt idx="282">
                  <c:v>2.5000000000000001E-2</c:v>
                </c:pt>
                <c:pt idx="283">
                  <c:v>2.5000000000000001E-2</c:v>
                </c:pt>
                <c:pt idx="284">
                  <c:v>2.5000000000000001E-2</c:v>
                </c:pt>
                <c:pt idx="285">
                  <c:v>2.5000000000000001E-2</c:v>
                </c:pt>
                <c:pt idx="286">
                  <c:v>2.5000000000000001E-2</c:v>
                </c:pt>
                <c:pt idx="287">
                  <c:v>2.5000000000000001E-2</c:v>
                </c:pt>
                <c:pt idx="288">
                  <c:v>2.5000000000000001E-2</c:v>
                </c:pt>
                <c:pt idx="289">
                  <c:v>2.5000000000000001E-2</c:v>
                </c:pt>
                <c:pt idx="290">
                  <c:v>2.5000000000000001E-2</c:v>
                </c:pt>
                <c:pt idx="291">
                  <c:v>2.5000000000000001E-2</c:v>
                </c:pt>
                <c:pt idx="292">
                  <c:v>2.5000000000000001E-2</c:v>
                </c:pt>
                <c:pt idx="293">
                  <c:v>2.5000000000000001E-2</c:v>
                </c:pt>
                <c:pt idx="294">
                  <c:v>2.5000000000000001E-2</c:v>
                </c:pt>
                <c:pt idx="295">
                  <c:v>2.5000000000000001E-2</c:v>
                </c:pt>
                <c:pt idx="296">
                  <c:v>2.5000000000000001E-2</c:v>
                </c:pt>
                <c:pt idx="297">
                  <c:v>2.5000000000000001E-2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egendEntry>
        <c:idx val="1"/>
        <c:delete val="1"/>
      </c:legendEntry>
      <c:layout>
        <c:manualLayout>
          <c:xMode val="edge"/>
          <c:yMode val="edge"/>
          <c:x val="0.53463423231076546"/>
          <c:y val="0.83117444118872696"/>
          <c:w val="0.35462782266958742"/>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Arial"/>
              </a:rPr>
              <a:t>Inflation (CPI)</a:t>
            </a:r>
          </a:p>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0.00%</c:formatCode>
                <c:ptCount val="298"/>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pt idx="262">
                  <c:v>6.8000000000000005E-2</c:v>
                </c:pt>
                <c:pt idx="263">
                  <c:v>7.0000000000000007E-2</c:v>
                </c:pt>
                <c:pt idx="264">
                  <c:v>7.5952800000000001E-2</c:v>
                </c:pt>
                <c:pt idx="265">
                  <c:v>7.9548499999999994E-2</c:v>
                </c:pt>
                <c:pt idx="266">
                  <c:v>8.5152199999999997E-2</c:v>
                </c:pt>
                <c:pt idx="267">
                  <c:v>8.2277699999999995E-2</c:v>
                </c:pt>
                <c:pt idx="268">
                  <c:v>8.5023299999999996E-2</c:v>
                </c:pt>
                <c:pt idx="269">
                  <c:v>8.9329900000000004E-2</c:v>
                </c:pt>
                <c:pt idx="270">
                  <c:v>8.4131800000000007E-2</c:v>
                </c:pt>
                <c:pt idx="271">
                  <c:v>8.2273600000000002E-2</c:v>
                </c:pt>
                <c:pt idx="272">
                  <c:v>8.2148499999999999E-2</c:v>
                </c:pt>
                <c:pt idx="273">
                  <c:v>7.7624899999999997E-2</c:v>
                </c:pt>
                <c:pt idx="274" formatCode="General">
                  <c:v>7.13535E-2</c:v>
                </c:pt>
                <c:pt idx="275" formatCode="General">
                  <c:v>6.4449400000000004E-2</c:v>
                </c:pt>
                <c:pt idx="276">
                  <c:v>6.3500000000000001E-2</c:v>
                </c:pt>
                <c:pt idx="277">
                  <c:v>5.9900000000000002E-2</c:v>
                </c:pt>
                <c:pt idx="278">
                  <c:v>4.99E-2</c:v>
                </c:pt>
                <c:pt idx="279" formatCode="General">
                  <c:v>4.9571900000000002E-2</c:v>
                </c:pt>
                <c:pt idx="280" formatCode="General">
                  <c:v>4.1288400000000003E-2</c:v>
                </c:pt>
                <c:pt idx="281">
                  <c:v>0.03</c:v>
                </c:pt>
                <c:pt idx="282">
                  <c:v>3.2000000000000001E-2</c:v>
                </c:pt>
                <c:pt idx="283">
                  <c:v>3.6999999999999998E-2</c:v>
                </c:pt>
                <c:pt idx="284">
                  <c:v>3.6999999999999998E-2</c:v>
                </c:pt>
                <c:pt idx="285">
                  <c:v>3.2000000000000001E-2</c:v>
                </c:pt>
                <c:pt idx="286">
                  <c:v>3.1E-2</c:v>
                </c:pt>
                <c:pt idx="287">
                  <c:v>3.4000000000000002E-2</c:v>
                </c:pt>
                <c:pt idx="288">
                  <c:v>3.1059799999999999E-2</c:v>
                </c:pt>
                <c:pt idx="289">
                  <c:v>3.1657400000000002E-2</c:v>
                </c:pt>
                <c:pt idx="290">
                  <c:v>3.4751299999999999E-2</c:v>
                </c:pt>
                <c:pt idx="291">
                  <c:v>3.3577299999999997E-2</c:v>
                </c:pt>
                <c:pt idx="292">
                  <c:v>3.2502099999999999E-2</c:v>
                </c:pt>
                <c:pt idx="293" formatCode="General">
                  <c:v>2.9756299999999999E-2</c:v>
                </c:pt>
                <c:pt idx="294" formatCode="General">
                  <c:v>2.92357E-2</c:v>
                </c:pt>
                <c:pt idx="295" formatCode="General">
                  <c:v>2.5000000000000001E-2</c:v>
                </c:pt>
                <c:pt idx="296" formatCode="General">
                  <c:v>2.4E-2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(excludes food and energy)</c:v>
                </c:pt>
              </c:strCache>
            </c:strRef>
          </c:tx>
          <c:spPr>
            <a:ln w="0">
              <a:solidFill>
                <a:schemeClr val="tx1"/>
              </a:solidFill>
              <a:prstDash val="solid"/>
            </a:ln>
          </c:spPr>
          <c:marker>
            <c:symbol val="square"/>
            <c:size val="2"/>
            <c:spPr>
              <a:solidFill>
                <a:schemeClr val="accent4"/>
              </a:solidFill>
              <a:ln>
                <a:solidFill>
                  <a:schemeClr val="tx1"/>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0.00%</c:formatCode>
                <c:ptCount val="29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Sheet1!$D$2:$D$299</c:f>
              <c:numCache>
                <c:formatCode>General</c:formatCode>
                <c:ptCount val="298"/>
                <c:pt idx="0">
                  <c:v>2.5000000000000001E-2</c:v>
                </c:pt>
                <c:pt idx="1">
                  <c:v>2.5000000000000001E-2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pt idx="12">
                  <c:v>2.5000000000000001E-2</c:v>
                </c:pt>
                <c:pt idx="13">
                  <c:v>2.5000000000000001E-2</c:v>
                </c:pt>
                <c:pt idx="14">
                  <c:v>2.5000000000000001E-2</c:v>
                </c:pt>
                <c:pt idx="15">
                  <c:v>2.5000000000000001E-2</c:v>
                </c:pt>
                <c:pt idx="16">
                  <c:v>2.5000000000000001E-2</c:v>
                </c:pt>
                <c:pt idx="17">
                  <c:v>2.5000000000000001E-2</c:v>
                </c:pt>
                <c:pt idx="18">
                  <c:v>2.5000000000000001E-2</c:v>
                </c:pt>
                <c:pt idx="19">
                  <c:v>2.5000000000000001E-2</c:v>
                </c:pt>
                <c:pt idx="20">
                  <c:v>2.5000000000000001E-2</c:v>
                </c:pt>
                <c:pt idx="21">
                  <c:v>2.5000000000000001E-2</c:v>
                </c:pt>
                <c:pt idx="22">
                  <c:v>2.5000000000000001E-2</c:v>
                </c:pt>
                <c:pt idx="23">
                  <c:v>2.5000000000000001E-2</c:v>
                </c:pt>
                <c:pt idx="24">
                  <c:v>2.5000000000000001E-2</c:v>
                </c:pt>
                <c:pt idx="25">
                  <c:v>2.5000000000000001E-2</c:v>
                </c:pt>
                <c:pt idx="26">
                  <c:v>2.5000000000000001E-2</c:v>
                </c:pt>
                <c:pt idx="27">
                  <c:v>2.5000000000000001E-2</c:v>
                </c:pt>
                <c:pt idx="28">
                  <c:v>2.5000000000000001E-2</c:v>
                </c:pt>
                <c:pt idx="29">
                  <c:v>2.5000000000000001E-2</c:v>
                </c:pt>
                <c:pt idx="30">
                  <c:v>2.5000000000000001E-2</c:v>
                </c:pt>
                <c:pt idx="31">
                  <c:v>2.5000000000000001E-2</c:v>
                </c:pt>
                <c:pt idx="32">
                  <c:v>2.5000000000000001E-2</c:v>
                </c:pt>
                <c:pt idx="33">
                  <c:v>2.5000000000000001E-2</c:v>
                </c:pt>
                <c:pt idx="34">
                  <c:v>2.5000000000000001E-2</c:v>
                </c:pt>
                <c:pt idx="35">
                  <c:v>2.5000000000000001E-2</c:v>
                </c:pt>
                <c:pt idx="36">
                  <c:v>2.5000000000000001E-2</c:v>
                </c:pt>
                <c:pt idx="37">
                  <c:v>2.5000000000000001E-2</c:v>
                </c:pt>
                <c:pt idx="38">
                  <c:v>2.5000000000000001E-2</c:v>
                </c:pt>
                <c:pt idx="39">
                  <c:v>2.5000000000000001E-2</c:v>
                </c:pt>
                <c:pt idx="40">
                  <c:v>2.5000000000000001E-2</c:v>
                </c:pt>
                <c:pt idx="41">
                  <c:v>2.5000000000000001E-2</c:v>
                </c:pt>
                <c:pt idx="42">
                  <c:v>2.5000000000000001E-2</c:v>
                </c:pt>
                <c:pt idx="43">
                  <c:v>2.5000000000000001E-2</c:v>
                </c:pt>
                <c:pt idx="44">
                  <c:v>2.5000000000000001E-2</c:v>
                </c:pt>
                <c:pt idx="45">
                  <c:v>2.5000000000000001E-2</c:v>
                </c:pt>
                <c:pt idx="46">
                  <c:v>2.5000000000000001E-2</c:v>
                </c:pt>
                <c:pt idx="47">
                  <c:v>2.5000000000000001E-2</c:v>
                </c:pt>
                <c:pt idx="48">
                  <c:v>2.5000000000000001E-2</c:v>
                </c:pt>
                <c:pt idx="49">
                  <c:v>2.5000000000000001E-2</c:v>
                </c:pt>
                <c:pt idx="50">
                  <c:v>2.5000000000000001E-2</c:v>
                </c:pt>
                <c:pt idx="51">
                  <c:v>2.5000000000000001E-2</c:v>
                </c:pt>
                <c:pt idx="52">
                  <c:v>2.5000000000000001E-2</c:v>
                </c:pt>
                <c:pt idx="53">
                  <c:v>2.5000000000000001E-2</c:v>
                </c:pt>
                <c:pt idx="54">
                  <c:v>2.5000000000000001E-2</c:v>
                </c:pt>
                <c:pt idx="55">
                  <c:v>2.5000000000000001E-2</c:v>
                </c:pt>
                <c:pt idx="56">
                  <c:v>2.5000000000000001E-2</c:v>
                </c:pt>
                <c:pt idx="57">
                  <c:v>2.5000000000000001E-2</c:v>
                </c:pt>
                <c:pt idx="58">
                  <c:v>2.5000000000000001E-2</c:v>
                </c:pt>
                <c:pt idx="59">
                  <c:v>2.5000000000000001E-2</c:v>
                </c:pt>
                <c:pt idx="60">
                  <c:v>2.5000000000000001E-2</c:v>
                </c:pt>
                <c:pt idx="61">
                  <c:v>2.5000000000000001E-2</c:v>
                </c:pt>
                <c:pt idx="62">
                  <c:v>2.5000000000000001E-2</c:v>
                </c:pt>
                <c:pt idx="63">
                  <c:v>2.5000000000000001E-2</c:v>
                </c:pt>
                <c:pt idx="64">
                  <c:v>2.5000000000000001E-2</c:v>
                </c:pt>
                <c:pt idx="65">
                  <c:v>2.5000000000000001E-2</c:v>
                </c:pt>
                <c:pt idx="66">
                  <c:v>2.5000000000000001E-2</c:v>
                </c:pt>
                <c:pt idx="67">
                  <c:v>2.5000000000000001E-2</c:v>
                </c:pt>
                <c:pt idx="68">
                  <c:v>2.5000000000000001E-2</c:v>
                </c:pt>
                <c:pt idx="69">
                  <c:v>2.5000000000000001E-2</c:v>
                </c:pt>
                <c:pt idx="70">
                  <c:v>2.5000000000000001E-2</c:v>
                </c:pt>
                <c:pt idx="71">
                  <c:v>2.5000000000000001E-2</c:v>
                </c:pt>
                <c:pt idx="72">
                  <c:v>2.5000000000000001E-2</c:v>
                </c:pt>
                <c:pt idx="73">
                  <c:v>2.5000000000000001E-2</c:v>
                </c:pt>
                <c:pt idx="74">
                  <c:v>2.5000000000000001E-2</c:v>
                </c:pt>
                <c:pt idx="75">
                  <c:v>2.5000000000000001E-2</c:v>
                </c:pt>
                <c:pt idx="76">
                  <c:v>2.5000000000000001E-2</c:v>
                </c:pt>
                <c:pt idx="77">
                  <c:v>2.5000000000000001E-2</c:v>
                </c:pt>
                <c:pt idx="78">
                  <c:v>2.5000000000000001E-2</c:v>
                </c:pt>
                <c:pt idx="79">
                  <c:v>2.5000000000000001E-2</c:v>
                </c:pt>
                <c:pt idx="80">
                  <c:v>2.5000000000000001E-2</c:v>
                </c:pt>
                <c:pt idx="81">
                  <c:v>2.5000000000000001E-2</c:v>
                </c:pt>
                <c:pt idx="82">
                  <c:v>2.5000000000000001E-2</c:v>
                </c:pt>
                <c:pt idx="83">
                  <c:v>2.5000000000000001E-2</c:v>
                </c:pt>
                <c:pt idx="84">
                  <c:v>2.5000000000000001E-2</c:v>
                </c:pt>
                <c:pt idx="85">
                  <c:v>2.5000000000000001E-2</c:v>
                </c:pt>
                <c:pt idx="86">
                  <c:v>2.5000000000000001E-2</c:v>
                </c:pt>
                <c:pt idx="87">
                  <c:v>2.5000000000000001E-2</c:v>
                </c:pt>
                <c:pt idx="88">
                  <c:v>2.5000000000000001E-2</c:v>
                </c:pt>
                <c:pt idx="89">
                  <c:v>2.5000000000000001E-2</c:v>
                </c:pt>
                <c:pt idx="90">
                  <c:v>2.5000000000000001E-2</c:v>
                </c:pt>
                <c:pt idx="91">
                  <c:v>2.5000000000000001E-2</c:v>
                </c:pt>
                <c:pt idx="92">
                  <c:v>2.5000000000000001E-2</c:v>
                </c:pt>
                <c:pt idx="93">
                  <c:v>2.5000000000000001E-2</c:v>
                </c:pt>
                <c:pt idx="94">
                  <c:v>2.5000000000000001E-2</c:v>
                </c:pt>
                <c:pt idx="95">
                  <c:v>2.5000000000000001E-2</c:v>
                </c:pt>
                <c:pt idx="96">
                  <c:v>2.5000000000000001E-2</c:v>
                </c:pt>
                <c:pt idx="97">
                  <c:v>2.5000000000000001E-2</c:v>
                </c:pt>
                <c:pt idx="98">
                  <c:v>2.5000000000000001E-2</c:v>
                </c:pt>
                <c:pt idx="99">
                  <c:v>2.5000000000000001E-2</c:v>
                </c:pt>
                <c:pt idx="100">
                  <c:v>2.5000000000000001E-2</c:v>
                </c:pt>
                <c:pt idx="101">
                  <c:v>2.5000000000000001E-2</c:v>
                </c:pt>
                <c:pt idx="102">
                  <c:v>2.5000000000000001E-2</c:v>
                </c:pt>
                <c:pt idx="103">
                  <c:v>2.5000000000000001E-2</c:v>
                </c:pt>
                <c:pt idx="104">
                  <c:v>2.5000000000000001E-2</c:v>
                </c:pt>
                <c:pt idx="105">
                  <c:v>2.5000000000000001E-2</c:v>
                </c:pt>
                <c:pt idx="106">
                  <c:v>2.5000000000000001E-2</c:v>
                </c:pt>
                <c:pt idx="107">
                  <c:v>2.5000000000000001E-2</c:v>
                </c:pt>
                <c:pt idx="108">
                  <c:v>2.5000000000000001E-2</c:v>
                </c:pt>
                <c:pt idx="109">
                  <c:v>2.5000000000000001E-2</c:v>
                </c:pt>
                <c:pt idx="110">
                  <c:v>2.5000000000000001E-2</c:v>
                </c:pt>
                <c:pt idx="111">
                  <c:v>2.5000000000000001E-2</c:v>
                </c:pt>
                <c:pt idx="112">
                  <c:v>2.5000000000000001E-2</c:v>
                </c:pt>
                <c:pt idx="113">
                  <c:v>2.5000000000000001E-2</c:v>
                </c:pt>
                <c:pt idx="114">
                  <c:v>2.5000000000000001E-2</c:v>
                </c:pt>
                <c:pt idx="115">
                  <c:v>2.5000000000000001E-2</c:v>
                </c:pt>
                <c:pt idx="116">
                  <c:v>2.5000000000000001E-2</c:v>
                </c:pt>
                <c:pt idx="117">
                  <c:v>2.5000000000000001E-2</c:v>
                </c:pt>
                <c:pt idx="118">
                  <c:v>2.5000000000000001E-2</c:v>
                </c:pt>
                <c:pt idx="119">
                  <c:v>2.5000000000000001E-2</c:v>
                </c:pt>
                <c:pt idx="120">
                  <c:v>2.5000000000000001E-2</c:v>
                </c:pt>
                <c:pt idx="121">
                  <c:v>2.5000000000000001E-2</c:v>
                </c:pt>
                <c:pt idx="122">
                  <c:v>2.5000000000000001E-2</c:v>
                </c:pt>
                <c:pt idx="123">
                  <c:v>2.5000000000000001E-2</c:v>
                </c:pt>
                <c:pt idx="124">
                  <c:v>2.5000000000000001E-2</c:v>
                </c:pt>
                <c:pt idx="125">
                  <c:v>2.5000000000000001E-2</c:v>
                </c:pt>
                <c:pt idx="126">
                  <c:v>2.5000000000000001E-2</c:v>
                </c:pt>
                <c:pt idx="127">
                  <c:v>2.5000000000000001E-2</c:v>
                </c:pt>
                <c:pt idx="128">
                  <c:v>2.5000000000000001E-2</c:v>
                </c:pt>
                <c:pt idx="129">
                  <c:v>2.5000000000000001E-2</c:v>
                </c:pt>
                <c:pt idx="130">
                  <c:v>2.5000000000000001E-2</c:v>
                </c:pt>
                <c:pt idx="131">
                  <c:v>2.5000000000000001E-2</c:v>
                </c:pt>
                <c:pt idx="132">
                  <c:v>2.5000000000000001E-2</c:v>
                </c:pt>
                <c:pt idx="133">
                  <c:v>2.5000000000000001E-2</c:v>
                </c:pt>
                <c:pt idx="134">
                  <c:v>2.5000000000000001E-2</c:v>
                </c:pt>
                <c:pt idx="135">
                  <c:v>2.5000000000000001E-2</c:v>
                </c:pt>
                <c:pt idx="136">
                  <c:v>2.5000000000000001E-2</c:v>
                </c:pt>
                <c:pt idx="137">
                  <c:v>2.5000000000000001E-2</c:v>
                </c:pt>
                <c:pt idx="138">
                  <c:v>2.5000000000000001E-2</c:v>
                </c:pt>
                <c:pt idx="139">
                  <c:v>2.5000000000000001E-2</c:v>
                </c:pt>
                <c:pt idx="140">
                  <c:v>2.5000000000000001E-2</c:v>
                </c:pt>
                <c:pt idx="141">
                  <c:v>2.5000000000000001E-2</c:v>
                </c:pt>
                <c:pt idx="142">
                  <c:v>2.5000000000000001E-2</c:v>
                </c:pt>
                <c:pt idx="143">
                  <c:v>2.5000000000000001E-2</c:v>
                </c:pt>
                <c:pt idx="144">
                  <c:v>2.5000000000000001E-2</c:v>
                </c:pt>
                <c:pt idx="145">
                  <c:v>2.5000000000000001E-2</c:v>
                </c:pt>
                <c:pt idx="146">
                  <c:v>2.5000000000000001E-2</c:v>
                </c:pt>
                <c:pt idx="147">
                  <c:v>2.5000000000000001E-2</c:v>
                </c:pt>
                <c:pt idx="148">
                  <c:v>2.5000000000000001E-2</c:v>
                </c:pt>
                <c:pt idx="149">
                  <c:v>2.5000000000000001E-2</c:v>
                </c:pt>
                <c:pt idx="150">
                  <c:v>2.5000000000000001E-2</c:v>
                </c:pt>
                <c:pt idx="151">
                  <c:v>2.5000000000000001E-2</c:v>
                </c:pt>
                <c:pt idx="152">
                  <c:v>2.5000000000000001E-2</c:v>
                </c:pt>
                <c:pt idx="153">
                  <c:v>2.5000000000000001E-2</c:v>
                </c:pt>
                <c:pt idx="154">
                  <c:v>2.5000000000000001E-2</c:v>
                </c:pt>
                <c:pt idx="155">
                  <c:v>2.5000000000000001E-2</c:v>
                </c:pt>
                <c:pt idx="156">
                  <c:v>2.5000000000000001E-2</c:v>
                </c:pt>
                <c:pt idx="157">
                  <c:v>2.5000000000000001E-2</c:v>
                </c:pt>
                <c:pt idx="158">
                  <c:v>2.5000000000000001E-2</c:v>
                </c:pt>
                <c:pt idx="159">
                  <c:v>2.5000000000000001E-2</c:v>
                </c:pt>
                <c:pt idx="160">
                  <c:v>2.5000000000000001E-2</c:v>
                </c:pt>
                <c:pt idx="161">
                  <c:v>2.5000000000000001E-2</c:v>
                </c:pt>
                <c:pt idx="162">
                  <c:v>2.5000000000000001E-2</c:v>
                </c:pt>
                <c:pt idx="163">
                  <c:v>2.5000000000000001E-2</c:v>
                </c:pt>
                <c:pt idx="164">
                  <c:v>2.5000000000000001E-2</c:v>
                </c:pt>
                <c:pt idx="165">
                  <c:v>2.5000000000000001E-2</c:v>
                </c:pt>
                <c:pt idx="166">
                  <c:v>2.5000000000000001E-2</c:v>
                </c:pt>
                <c:pt idx="167">
                  <c:v>2.5000000000000001E-2</c:v>
                </c:pt>
                <c:pt idx="168">
                  <c:v>2.5000000000000001E-2</c:v>
                </c:pt>
                <c:pt idx="169">
                  <c:v>2.5000000000000001E-2</c:v>
                </c:pt>
                <c:pt idx="170">
                  <c:v>2.5000000000000001E-2</c:v>
                </c:pt>
                <c:pt idx="171">
                  <c:v>2.5000000000000001E-2</c:v>
                </c:pt>
                <c:pt idx="172">
                  <c:v>2.5000000000000001E-2</c:v>
                </c:pt>
                <c:pt idx="173">
                  <c:v>2.5000000000000001E-2</c:v>
                </c:pt>
                <c:pt idx="174">
                  <c:v>2.5000000000000001E-2</c:v>
                </c:pt>
                <c:pt idx="175">
                  <c:v>2.5000000000000001E-2</c:v>
                </c:pt>
                <c:pt idx="176">
                  <c:v>2.5000000000000001E-2</c:v>
                </c:pt>
                <c:pt idx="177">
                  <c:v>2.5000000000000001E-2</c:v>
                </c:pt>
                <c:pt idx="178">
                  <c:v>2.5000000000000001E-2</c:v>
                </c:pt>
                <c:pt idx="179">
                  <c:v>2.5000000000000001E-2</c:v>
                </c:pt>
                <c:pt idx="180">
                  <c:v>2.5000000000000001E-2</c:v>
                </c:pt>
                <c:pt idx="181">
                  <c:v>2.5000000000000001E-2</c:v>
                </c:pt>
                <c:pt idx="182">
                  <c:v>2.5000000000000001E-2</c:v>
                </c:pt>
                <c:pt idx="183">
                  <c:v>2.5000000000000001E-2</c:v>
                </c:pt>
                <c:pt idx="184">
                  <c:v>2.5000000000000001E-2</c:v>
                </c:pt>
                <c:pt idx="185">
                  <c:v>2.5000000000000001E-2</c:v>
                </c:pt>
                <c:pt idx="186">
                  <c:v>2.5000000000000001E-2</c:v>
                </c:pt>
                <c:pt idx="187">
                  <c:v>2.5000000000000001E-2</c:v>
                </c:pt>
                <c:pt idx="188">
                  <c:v>2.5000000000000001E-2</c:v>
                </c:pt>
                <c:pt idx="189">
                  <c:v>2.5000000000000001E-2</c:v>
                </c:pt>
                <c:pt idx="190">
                  <c:v>2.5000000000000001E-2</c:v>
                </c:pt>
                <c:pt idx="191">
                  <c:v>2.5000000000000001E-2</c:v>
                </c:pt>
                <c:pt idx="192">
                  <c:v>2.5000000000000001E-2</c:v>
                </c:pt>
                <c:pt idx="193">
                  <c:v>2.5000000000000001E-2</c:v>
                </c:pt>
                <c:pt idx="194">
                  <c:v>2.5000000000000001E-2</c:v>
                </c:pt>
                <c:pt idx="195">
                  <c:v>2.5000000000000001E-2</c:v>
                </c:pt>
                <c:pt idx="196">
                  <c:v>2.5000000000000001E-2</c:v>
                </c:pt>
                <c:pt idx="197">
                  <c:v>2.5000000000000001E-2</c:v>
                </c:pt>
                <c:pt idx="198">
                  <c:v>2.5000000000000001E-2</c:v>
                </c:pt>
                <c:pt idx="199">
                  <c:v>2.5000000000000001E-2</c:v>
                </c:pt>
                <c:pt idx="200">
                  <c:v>2.5000000000000001E-2</c:v>
                </c:pt>
                <c:pt idx="201">
                  <c:v>2.5000000000000001E-2</c:v>
                </c:pt>
                <c:pt idx="202">
                  <c:v>2.5000000000000001E-2</c:v>
                </c:pt>
                <c:pt idx="203">
                  <c:v>2.5000000000000001E-2</c:v>
                </c:pt>
                <c:pt idx="204">
                  <c:v>2.5000000000000001E-2</c:v>
                </c:pt>
                <c:pt idx="205">
                  <c:v>2.5000000000000001E-2</c:v>
                </c:pt>
                <c:pt idx="206">
                  <c:v>2.5000000000000001E-2</c:v>
                </c:pt>
                <c:pt idx="207">
                  <c:v>2.5000000000000001E-2</c:v>
                </c:pt>
                <c:pt idx="208">
                  <c:v>2.5000000000000001E-2</c:v>
                </c:pt>
                <c:pt idx="209">
                  <c:v>2.5000000000000001E-2</c:v>
                </c:pt>
                <c:pt idx="210">
                  <c:v>2.5000000000000001E-2</c:v>
                </c:pt>
                <c:pt idx="211">
                  <c:v>2.5000000000000001E-2</c:v>
                </c:pt>
                <c:pt idx="212">
                  <c:v>2.5000000000000001E-2</c:v>
                </c:pt>
                <c:pt idx="213">
                  <c:v>2.5000000000000001E-2</c:v>
                </c:pt>
                <c:pt idx="214">
                  <c:v>2.5000000000000001E-2</c:v>
                </c:pt>
                <c:pt idx="215">
                  <c:v>2.5000000000000001E-2</c:v>
                </c:pt>
                <c:pt idx="216">
                  <c:v>2.5000000000000001E-2</c:v>
                </c:pt>
                <c:pt idx="217">
                  <c:v>2.5000000000000001E-2</c:v>
                </c:pt>
                <c:pt idx="218">
                  <c:v>2.5000000000000001E-2</c:v>
                </c:pt>
                <c:pt idx="219">
                  <c:v>2.5000000000000001E-2</c:v>
                </c:pt>
                <c:pt idx="220">
                  <c:v>2.5000000000000001E-2</c:v>
                </c:pt>
                <c:pt idx="221">
                  <c:v>2.5000000000000001E-2</c:v>
                </c:pt>
                <c:pt idx="222">
                  <c:v>2.5000000000000001E-2</c:v>
                </c:pt>
                <c:pt idx="223">
                  <c:v>2.5000000000000001E-2</c:v>
                </c:pt>
                <c:pt idx="224">
                  <c:v>2.5000000000000001E-2</c:v>
                </c:pt>
                <c:pt idx="225">
                  <c:v>2.5000000000000001E-2</c:v>
                </c:pt>
                <c:pt idx="226">
                  <c:v>2.5000000000000001E-2</c:v>
                </c:pt>
                <c:pt idx="227">
                  <c:v>2.5000000000000001E-2</c:v>
                </c:pt>
                <c:pt idx="228">
                  <c:v>2.5000000000000001E-2</c:v>
                </c:pt>
                <c:pt idx="229">
                  <c:v>2.5000000000000001E-2</c:v>
                </c:pt>
                <c:pt idx="230">
                  <c:v>2.5000000000000001E-2</c:v>
                </c:pt>
                <c:pt idx="231">
                  <c:v>2.5000000000000001E-2</c:v>
                </c:pt>
                <c:pt idx="232">
                  <c:v>2.5000000000000001E-2</c:v>
                </c:pt>
                <c:pt idx="233">
                  <c:v>2.5000000000000001E-2</c:v>
                </c:pt>
                <c:pt idx="234">
                  <c:v>2.5000000000000001E-2</c:v>
                </c:pt>
                <c:pt idx="235">
                  <c:v>2.5000000000000001E-2</c:v>
                </c:pt>
                <c:pt idx="236">
                  <c:v>2.5000000000000001E-2</c:v>
                </c:pt>
                <c:pt idx="237">
                  <c:v>2.5000000000000001E-2</c:v>
                </c:pt>
                <c:pt idx="238">
                  <c:v>2.5000000000000001E-2</c:v>
                </c:pt>
                <c:pt idx="239">
                  <c:v>2.5000000000000001E-2</c:v>
                </c:pt>
                <c:pt idx="240">
                  <c:v>2.5000000000000001E-2</c:v>
                </c:pt>
                <c:pt idx="241">
                  <c:v>2.5000000000000001E-2</c:v>
                </c:pt>
                <c:pt idx="242">
                  <c:v>2.5000000000000001E-2</c:v>
                </c:pt>
                <c:pt idx="243">
                  <c:v>2.5000000000000001E-2</c:v>
                </c:pt>
                <c:pt idx="244">
                  <c:v>2.5000000000000001E-2</c:v>
                </c:pt>
                <c:pt idx="245">
                  <c:v>2.5000000000000001E-2</c:v>
                </c:pt>
                <c:pt idx="246">
                  <c:v>2.5000000000000001E-2</c:v>
                </c:pt>
                <c:pt idx="247">
                  <c:v>2.5000000000000001E-2</c:v>
                </c:pt>
                <c:pt idx="248">
                  <c:v>2.5000000000000001E-2</c:v>
                </c:pt>
                <c:pt idx="249">
                  <c:v>2.5000000000000001E-2</c:v>
                </c:pt>
                <c:pt idx="250">
                  <c:v>2.5000000000000001E-2</c:v>
                </c:pt>
                <c:pt idx="251">
                  <c:v>2.5000000000000001E-2</c:v>
                </c:pt>
                <c:pt idx="252">
                  <c:v>2.5000000000000001E-2</c:v>
                </c:pt>
                <c:pt idx="253">
                  <c:v>2.5000000000000001E-2</c:v>
                </c:pt>
                <c:pt idx="254">
                  <c:v>2.5000000000000001E-2</c:v>
                </c:pt>
                <c:pt idx="255">
                  <c:v>2.5000000000000001E-2</c:v>
                </c:pt>
                <c:pt idx="256">
                  <c:v>2.5000000000000001E-2</c:v>
                </c:pt>
                <c:pt idx="257">
                  <c:v>2.5000000000000001E-2</c:v>
                </c:pt>
                <c:pt idx="258">
                  <c:v>2.5000000000000001E-2</c:v>
                </c:pt>
                <c:pt idx="259">
                  <c:v>2.5000000000000001E-2</c:v>
                </c:pt>
                <c:pt idx="260">
                  <c:v>2.5000000000000001E-2</c:v>
                </c:pt>
                <c:pt idx="261">
                  <c:v>2.5000000000000001E-2</c:v>
                </c:pt>
                <c:pt idx="262">
                  <c:v>2.5000000000000001E-2</c:v>
                </c:pt>
                <c:pt idx="263">
                  <c:v>2.5000000000000001E-2</c:v>
                </c:pt>
                <c:pt idx="264">
                  <c:v>2.5000000000000001E-2</c:v>
                </c:pt>
                <c:pt idx="265">
                  <c:v>2.5000000000000001E-2</c:v>
                </c:pt>
                <c:pt idx="266">
                  <c:v>2.5000000000000001E-2</c:v>
                </c:pt>
                <c:pt idx="267">
                  <c:v>2.5000000000000001E-2</c:v>
                </c:pt>
                <c:pt idx="268">
                  <c:v>2.5000000000000001E-2</c:v>
                </c:pt>
                <c:pt idx="269">
                  <c:v>2.5000000000000001E-2</c:v>
                </c:pt>
                <c:pt idx="270">
                  <c:v>2.5000000000000001E-2</c:v>
                </c:pt>
                <c:pt idx="271">
                  <c:v>2.5000000000000001E-2</c:v>
                </c:pt>
                <c:pt idx="272">
                  <c:v>2.5000000000000001E-2</c:v>
                </c:pt>
                <c:pt idx="273">
                  <c:v>2.5000000000000001E-2</c:v>
                </c:pt>
                <c:pt idx="274">
                  <c:v>2.5000000000000001E-2</c:v>
                </c:pt>
                <c:pt idx="275">
                  <c:v>2.5000000000000001E-2</c:v>
                </c:pt>
                <c:pt idx="276">
                  <c:v>2.5000000000000001E-2</c:v>
                </c:pt>
                <c:pt idx="277">
                  <c:v>2.5000000000000001E-2</c:v>
                </c:pt>
                <c:pt idx="278">
                  <c:v>2.5000000000000001E-2</c:v>
                </c:pt>
                <c:pt idx="279">
                  <c:v>2.5000000000000001E-2</c:v>
                </c:pt>
                <c:pt idx="280">
                  <c:v>2.5000000000000001E-2</c:v>
                </c:pt>
                <c:pt idx="281">
                  <c:v>2.5000000000000001E-2</c:v>
                </c:pt>
                <c:pt idx="282">
                  <c:v>2.5000000000000001E-2</c:v>
                </c:pt>
                <c:pt idx="283">
                  <c:v>2.5000000000000001E-2</c:v>
                </c:pt>
                <c:pt idx="284">
                  <c:v>2.5000000000000001E-2</c:v>
                </c:pt>
                <c:pt idx="285">
                  <c:v>2.5000000000000001E-2</c:v>
                </c:pt>
                <c:pt idx="286">
                  <c:v>2.5000000000000001E-2</c:v>
                </c:pt>
                <c:pt idx="287">
                  <c:v>2.5000000000000001E-2</c:v>
                </c:pt>
                <c:pt idx="288">
                  <c:v>2.5000000000000001E-2</c:v>
                </c:pt>
                <c:pt idx="289">
                  <c:v>2.5000000000000001E-2</c:v>
                </c:pt>
                <c:pt idx="290">
                  <c:v>2.5000000000000001E-2</c:v>
                </c:pt>
                <c:pt idx="291">
                  <c:v>2.5000000000000001E-2</c:v>
                </c:pt>
                <c:pt idx="292">
                  <c:v>2.5000000000000001E-2</c:v>
                </c:pt>
                <c:pt idx="293">
                  <c:v>2.5000000000000001E-2</c:v>
                </c:pt>
                <c:pt idx="294">
                  <c:v>2.5000000000000001E-2</c:v>
                </c:pt>
                <c:pt idx="295">
                  <c:v>2.5000000000000001E-2</c:v>
                </c:pt>
                <c:pt idx="296">
                  <c:v>2.5000000000000001E-2</c:v>
                </c:pt>
                <c:pt idx="297">
                  <c:v>2.5000000000000001E-2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egendEntry>
        <c:idx val="1"/>
        <c:delete val="1"/>
      </c:legendEntry>
      <c:layout>
        <c:manualLayout>
          <c:xMode val="edge"/>
          <c:yMode val="edge"/>
          <c:x val="0.53463423231076546"/>
          <c:y val="0.83117444118872696"/>
          <c:w val="0.35462782266958742"/>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Arial"/>
              </a:rPr>
              <a:t>Inflation (CPI)</a:t>
            </a:r>
          </a:p>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0.00%</c:formatCode>
                <c:ptCount val="298"/>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pt idx="262">
                  <c:v>6.8000000000000005E-2</c:v>
                </c:pt>
                <c:pt idx="263">
                  <c:v>7.0000000000000007E-2</c:v>
                </c:pt>
                <c:pt idx="264">
                  <c:v>7.5952800000000001E-2</c:v>
                </c:pt>
                <c:pt idx="265">
                  <c:v>7.9548499999999994E-2</c:v>
                </c:pt>
                <c:pt idx="266">
                  <c:v>8.5152199999999997E-2</c:v>
                </c:pt>
                <c:pt idx="267">
                  <c:v>8.2277699999999995E-2</c:v>
                </c:pt>
                <c:pt idx="268">
                  <c:v>8.5023299999999996E-2</c:v>
                </c:pt>
                <c:pt idx="269">
                  <c:v>8.9329900000000004E-2</c:v>
                </c:pt>
                <c:pt idx="270">
                  <c:v>8.4131800000000007E-2</c:v>
                </c:pt>
                <c:pt idx="271">
                  <c:v>8.2273600000000002E-2</c:v>
                </c:pt>
                <c:pt idx="272">
                  <c:v>8.2148499999999999E-2</c:v>
                </c:pt>
                <c:pt idx="273">
                  <c:v>7.7624899999999997E-2</c:v>
                </c:pt>
                <c:pt idx="274" formatCode="General">
                  <c:v>7.13535E-2</c:v>
                </c:pt>
                <c:pt idx="275" formatCode="General">
                  <c:v>6.4449400000000004E-2</c:v>
                </c:pt>
                <c:pt idx="276">
                  <c:v>6.3500000000000001E-2</c:v>
                </c:pt>
                <c:pt idx="277">
                  <c:v>5.9900000000000002E-2</c:v>
                </c:pt>
                <c:pt idx="278">
                  <c:v>4.99E-2</c:v>
                </c:pt>
                <c:pt idx="279" formatCode="General">
                  <c:v>4.9571900000000002E-2</c:v>
                </c:pt>
                <c:pt idx="280" formatCode="General">
                  <c:v>4.1288400000000003E-2</c:v>
                </c:pt>
                <c:pt idx="281">
                  <c:v>0.03</c:v>
                </c:pt>
                <c:pt idx="282">
                  <c:v>3.2000000000000001E-2</c:v>
                </c:pt>
                <c:pt idx="283">
                  <c:v>3.6999999999999998E-2</c:v>
                </c:pt>
                <c:pt idx="284">
                  <c:v>3.6999999999999998E-2</c:v>
                </c:pt>
                <c:pt idx="285">
                  <c:v>3.2000000000000001E-2</c:v>
                </c:pt>
                <c:pt idx="286">
                  <c:v>3.1E-2</c:v>
                </c:pt>
                <c:pt idx="287">
                  <c:v>3.4000000000000002E-2</c:v>
                </c:pt>
                <c:pt idx="288">
                  <c:v>3.1059799999999999E-2</c:v>
                </c:pt>
                <c:pt idx="289">
                  <c:v>3.1657400000000002E-2</c:v>
                </c:pt>
                <c:pt idx="290">
                  <c:v>3.4751299999999999E-2</c:v>
                </c:pt>
                <c:pt idx="291">
                  <c:v>3.3577299999999997E-2</c:v>
                </c:pt>
                <c:pt idx="292">
                  <c:v>3.2502099999999999E-2</c:v>
                </c:pt>
                <c:pt idx="293" formatCode="General">
                  <c:v>2.9756299999999999E-2</c:v>
                </c:pt>
                <c:pt idx="294" formatCode="General">
                  <c:v>2.92357E-2</c:v>
                </c:pt>
                <c:pt idx="295" formatCode="General">
                  <c:v>2.5000000000000001E-2</c:v>
                </c:pt>
                <c:pt idx="296" formatCode="General">
                  <c:v>2.4E-2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(excludes food and energy)</c:v>
                </c:pt>
              </c:strCache>
            </c:strRef>
          </c:tx>
          <c:spPr>
            <a:ln w="0">
              <a:solidFill>
                <a:schemeClr val="tx1"/>
              </a:solidFill>
              <a:prstDash val="solid"/>
            </a:ln>
          </c:spPr>
          <c:marker>
            <c:symbol val="square"/>
            <c:size val="2"/>
            <c:spPr>
              <a:solidFill>
                <a:schemeClr val="accent4"/>
              </a:solidFill>
              <a:ln>
                <a:solidFill>
                  <a:schemeClr val="tx1"/>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0.00%</c:formatCode>
                <c:ptCount val="29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Sheet1!$D$2:$D$299</c:f>
              <c:numCache>
                <c:formatCode>General</c:formatCode>
                <c:ptCount val="298"/>
                <c:pt idx="0">
                  <c:v>2.5000000000000001E-2</c:v>
                </c:pt>
                <c:pt idx="1">
                  <c:v>2.5000000000000001E-2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pt idx="12">
                  <c:v>2.5000000000000001E-2</c:v>
                </c:pt>
                <c:pt idx="13">
                  <c:v>2.5000000000000001E-2</c:v>
                </c:pt>
                <c:pt idx="14">
                  <c:v>2.5000000000000001E-2</c:v>
                </c:pt>
                <c:pt idx="15">
                  <c:v>2.5000000000000001E-2</c:v>
                </c:pt>
                <c:pt idx="16">
                  <c:v>2.5000000000000001E-2</c:v>
                </c:pt>
                <c:pt idx="17">
                  <c:v>2.5000000000000001E-2</c:v>
                </c:pt>
                <c:pt idx="18">
                  <c:v>2.5000000000000001E-2</c:v>
                </c:pt>
                <c:pt idx="19">
                  <c:v>2.5000000000000001E-2</c:v>
                </c:pt>
                <c:pt idx="20">
                  <c:v>2.5000000000000001E-2</c:v>
                </c:pt>
                <c:pt idx="21">
                  <c:v>2.5000000000000001E-2</c:v>
                </c:pt>
                <c:pt idx="22">
                  <c:v>2.5000000000000001E-2</c:v>
                </c:pt>
                <c:pt idx="23">
                  <c:v>2.5000000000000001E-2</c:v>
                </c:pt>
                <c:pt idx="24">
                  <c:v>2.5000000000000001E-2</c:v>
                </c:pt>
                <c:pt idx="25">
                  <c:v>2.5000000000000001E-2</c:v>
                </c:pt>
                <c:pt idx="26">
                  <c:v>2.5000000000000001E-2</c:v>
                </c:pt>
                <c:pt idx="27">
                  <c:v>2.5000000000000001E-2</c:v>
                </c:pt>
                <c:pt idx="28">
                  <c:v>2.5000000000000001E-2</c:v>
                </c:pt>
                <c:pt idx="29">
                  <c:v>2.5000000000000001E-2</c:v>
                </c:pt>
                <c:pt idx="30">
                  <c:v>2.5000000000000001E-2</c:v>
                </c:pt>
                <c:pt idx="31">
                  <c:v>2.5000000000000001E-2</c:v>
                </c:pt>
                <c:pt idx="32">
                  <c:v>2.5000000000000001E-2</c:v>
                </c:pt>
                <c:pt idx="33">
                  <c:v>2.5000000000000001E-2</c:v>
                </c:pt>
                <c:pt idx="34">
                  <c:v>2.5000000000000001E-2</c:v>
                </c:pt>
                <c:pt idx="35">
                  <c:v>2.5000000000000001E-2</c:v>
                </c:pt>
                <c:pt idx="36">
                  <c:v>2.5000000000000001E-2</c:v>
                </c:pt>
                <c:pt idx="37">
                  <c:v>2.5000000000000001E-2</c:v>
                </c:pt>
                <c:pt idx="38">
                  <c:v>2.5000000000000001E-2</c:v>
                </c:pt>
                <c:pt idx="39">
                  <c:v>2.5000000000000001E-2</c:v>
                </c:pt>
                <c:pt idx="40">
                  <c:v>2.5000000000000001E-2</c:v>
                </c:pt>
                <c:pt idx="41">
                  <c:v>2.5000000000000001E-2</c:v>
                </c:pt>
                <c:pt idx="42">
                  <c:v>2.5000000000000001E-2</c:v>
                </c:pt>
                <c:pt idx="43">
                  <c:v>2.5000000000000001E-2</c:v>
                </c:pt>
                <c:pt idx="44">
                  <c:v>2.5000000000000001E-2</c:v>
                </c:pt>
                <c:pt idx="45">
                  <c:v>2.5000000000000001E-2</c:v>
                </c:pt>
                <c:pt idx="46">
                  <c:v>2.5000000000000001E-2</c:v>
                </c:pt>
                <c:pt idx="47">
                  <c:v>2.5000000000000001E-2</c:v>
                </c:pt>
                <c:pt idx="48">
                  <c:v>2.5000000000000001E-2</c:v>
                </c:pt>
                <c:pt idx="49">
                  <c:v>2.5000000000000001E-2</c:v>
                </c:pt>
                <c:pt idx="50">
                  <c:v>2.5000000000000001E-2</c:v>
                </c:pt>
                <c:pt idx="51">
                  <c:v>2.5000000000000001E-2</c:v>
                </c:pt>
                <c:pt idx="52">
                  <c:v>2.5000000000000001E-2</c:v>
                </c:pt>
                <c:pt idx="53">
                  <c:v>2.5000000000000001E-2</c:v>
                </c:pt>
                <c:pt idx="54">
                  <c:v>2.5000000000000001E-2</c:v>
                </c:pt>
                <c:pt idx="55">
                  <c:v>2.5000000000000001E-2</c:v>
                </c:pt>
                <c:pt idx="56">
                  <c:v>2.5000000000000001E-2</c:v>
                </c:pt>
                <c:pt idx="57">
                  <c:v>2.5000000000000001E-2</c:v>
                </c:pt>
                <c:pt idx="58">
                  <c:v>2.5000000000000001E-2</c:v>
                </c:pt>
                <c:pt idx="59">
                  <c:v>2.5000000000000001E-2</c:v>
                </c:pt>
                <c:pt idx="60">
                  <c:v>2.5000000000000001E-2</c:v>
                </c:pt>
                <c:pt idx="61">
                  <c:v>2.5000000000000001E-2</c:v>
                </c:pt>
                <c:pt idx="62">
                  <c:v>2.5000000000000001E-2</c:v>
                </c:pt>
                <c:pt idx="63">
                  <c:v>2.5000000000000001E-2</c:v>
                </c:pt>
                <c:pt idx="64">
                  <c:v>2.5000000000000001E-2</c:v>
                </c:pt>
                <c:pt idx="65">
                  <c:v>2.5000000000000001E-2</c:v>
                </c:pt>
                <c:pt idx="66">
                  <c:v>2.5000000000000001E-2</c:v>
                </c:pt>
                <c:pt idx="67">
                  <c:v>2.5000000000000001E-2</c:v>
                </c:pt>
                <c:pt idx="68">
                  <c:v>2.5000000000000001E-2</c:v>
                </c:pt>
                <c:pt idx="69">
                  <c:v>2.5000000000000001E-2</c:v>
                </c:pt>
                <c:pt idx="70">
                  <c:v>2.5000000000000001E-2</c:v>
                </c:pt>
                <c:pt idx="71">
                  <c:v>2.5000000000000001E-2</c:v>
                </c:pt>
                <c:pt idx="72">
                  <c:v>2.5000000000000001E-2</c:v>
                </c:pt>
                <c:pt idx="73">
                  <c:v>2.5000000000000001E-2</c:v>
                </c:pt>
                <c:pt idx="74">
                  <c:v>2.5000000000000001E-2</c:v>
                </c:pt>
                <c:pt idx="75">
                  <c:v>2.5000000000000001E-2</c:v>
                </c:pt>
                <c:pt idx="76">
                  <c:v>2.5000000000000001E-2</c:v>
                </c:pt>
                <c:pt idx="77">
                  <c:v>2.5000000000000001E-2</c:v>
                </c:pt>
                <c:pt idx="78">
                  <c:v>2.5000000000000001E-2</c:v>
                </c:pt>
                <c:pt idx="79">
                  <c:v>2.5000000000000001E-2</c:v>
                </c:pt>
                <c:pt idx="80">
                  <c:v>2.5000000000000001E-2</c:v>
                </c:pt>
                <c:pt idx="81">
                  <c:v>2.5000000000000001E-2</c:v>
                </c:pt>
                <c:pt idx="82">
                  <c:v>2.5000000000000001E-2</c:v>
                </c:pt>
                <c:pt idx="83">
                  <c:v>2.5000000000000001E-2</c:v>
                </c:pt>
                <c:pt idx="84">
                  <c:v>2.5000000000000001E-2</c:v>
                </c:pt>
                <c:pt idx="85">
                  <c:v>2.5000000000000001E-2</c:v>
                </c:pt>
                <c:pt idx="86">
                  <c:v>2.5000000000000001E-2</c:v>
                </c:pt>
                <c:pt idx="87">
                  <c:v>2.5000000000000001E-2</c:v>
                </c:pt>
                <c:pt idx="88">
                  <c:v>2.5000000000000001E-2</c:v>
                </c:pt>
                <c:pt idx="89">
                  <c:v>2.5000000000000001E-2</c:v>
                </c:pt>
                <c:pt idx="90">
                  <c:v>2.5000000000000001E-2</c:v>
                </c:pt>
                <c:pt idx="91">
                  <c:v>2.5000000000000001E-2</c:v>
                </c:pt>
                <c:pt idx="92">
                  <c:v>2.5000000000000001E-2</c:v>
                </c:pt>
                <c:pt idx="93">
                  <c:v>2.5000000000000001E-2</c:v>
                </c:pt>
                <c:pt idx="94">
                  <c:v>2.5000000000000001E-2</c:v>
                </c:pt>
                <c:pt idx="95">
                  <c:v>2.5000000000000001E-2</c:v>
                </c:pt>
                <c:pt idx="96">
                  <c:v>2.5000000000000001E-2</c:v>
                </c:pt>
                <c:pt idx="97">
                  <c:v>2.5000000000000001E-2</c:v>
                </c:pt>
                <c:pt idx="98">
                  <c:v>2.5000000000000001E-2</c:v>
                </c:pt>
                <c:pt idx="99">
                  <c:v>2.5000000000000001E-2</c:v>
                </c:pt>
                <c:pt idx="100">
                  <c:v>2.5000000000000001E-2</c:v>
                </c:pt>
                <c:pt idx="101">
                  <c:v>2.5000000000000001E-2</c:v>
                </c:pt>
                <c:pt idx="102">
                  <c:v>2.5000000000000001E-2</c:v>
                </c:pt>
                <c:pt idx="103">
                  <c:v>2.5000000000000001E-2</c:v>
                </c:pt>
                <c:pt idx="104">
                  <c:v>2.5000000000000001E-2</c:v>
                </c:pt>
                <c:pt idx="105">
                  <c:v>2.5000000000000001E-2</c:v>
                </c:pt>
                <c:pt idx="106">
                  <c:v>2.5000000000000001E-2</c:v>
                </c:pt>
                <c:pt idx="107">
                  <c:v>2.5000000000000001E-2</c:v>
                </c:pt>
                <c:pt idx="108">
                  <c:v>2.5000000000000001E-2</c:v>
                </c:pt>
                <c:pt idx="109">
                  <c:v>2.5000000000000001E-2</c:v>
                </c:pt>
                <c:pt idx="110">
                  <c:v>2.5000000000000001E-2</c:v>
                </c:pt>
                <c:pt idx="111">
                  <c:v>2.5000000000000001E-2</c:v>
                </c:pt>
                <c:pt idx="112">
                  <c:v>2.5000000000000001E-2</c:v>
                </c:pt>
                <c:pt idx="113">
                  <c:v>2.5000000000000001E-2</c:v>
                </c:pt>
                <c:pt idx="114">
                  <c:v>2.5000000000000001E-2</c:v>
                </c:pt>
                <c:pt idx="115">
                  <c:v>2.5000000000000001E-2</c:v>
                </c:pt>
                <c:pt idx="116">
                  <c:v>2.5000000000000001E-2</c:v>
                </c:pt>
                <c:pt idx="117">
                  <c:v>2.5000000000000001E-2</c:v>
                </c:pt>
                <c:pt idx="118">
                  <c:v>2.5000000000000001E-2</c:v>
                </c:pt>
                <c:pt idx="119">
                  <c:v>2.5000000000000001E-2</c:v>
                </c:pt>
                <c:pt idx="120">
                  <c:v>2.5000000000000001E-2</c:v>
                </c:pt>
                <c:pt idx="121">
                  <c:v>2.5000000000000001E-2</c:v>
                </c:pt>
                <c:pt idx="122">
                  <c:v>2.5000000000000001E-2</c:v>
                </c:pt>
                <c:pt idx="123">
                  <c:v>2.5000000000000001E-2</c:v>
                </c:pt>
                <c:pt idx="124">
                  <c:v>2.5000000000000001E-2</c:v>
                </c:pt>
                <c:pt idx="125">
                  <c:v>2.5000000000000001E-2</c:v>
                </c:pt>
                <c:pt idx="126">
                  <c:v>2.5000000000000001E-2</c:v>
                </c:pt>
                <c:pt idx="127">
                  <c:v>2.5000000000000001E-2</c:v>
                </c:pt>
                <c:pt idx="128">
                  <c:v>2.5000000000000001E-2</c:v>
                </c:pt>
                <c:pt idx="129">
                  <c:v>2.5000000000000001E-2</c:v>
                </c:pt>
                <c:pt idx="130">
                  <c:v>2.5000000000000001E-2</c:v>
                </c:pt>
                <c:pt idx="131">
                  <c:v>2.5000000000000001E-2</c:v>
                </c:pt>
                <c:pt idx="132">
                  <c:v>2.5000000000000001E-2</c:v>
                </c:pt>
                <c:pt idx="133">
                  <c:v>2.5000000000000001E-2</c:v>
                </c:pt>
                <c:pt idx="134">
                  <c:v>2.5000000000000001E-2</c:v>
                </c:pt>
                <c:pt idx="135">
                  <c:v>2.5000000000000001E-2</c:v>
                </c:pt>
                <c:pt idx="136">
                  <c:v>2.5000000000000001E-2</c:v>
                </c:pt>
                <c:pt idx="137">
                  <c:v>2.5000000000000001E-2</c:v>
                </c:pt>
                <c:pt idx="138">
                  <c:v>2.5000000000000001E-2</c:v>
                </c:pt>
                <c:pt idx="139">
                  <c:v>2.5000000000000001E-2</c:v>
                </c:pt>
                <c:pt idx="140">
                  <c:v>2.5000000000000001E-2</c:v>
                </c:pt>
                <c:pt idx="141">
                  <c:v>2.5000000000000001E-2</c:v>
                </c:pt>
                <c:pt idx="142">
                  <c:v>2.5000000000000001E-2</c:v>
                </c:pt>
                <c:pt idx="143">
                  <c:v>2.5000000000000001E-2</c:v>
                </c:pt>
                <c:pt idx="144">
                  <c:v>2.5000000000000001E-2</c:v>
                </c:pt>
                <c:pt idx="145">
                  <c:v>2.5000000000000001E-2</c:v>
                </c:pt>
                <c:pt idx="146">
                  <c:v>2.5000000000000001E-2</c:v>
                </c:pt>
                <c:pt idx="147">
                  <c:v>2.5000000000000001E-2</c:v>
                </c:pt>
                <c:pt idx="148">
                  <c:v>2.5000000000000001E-2</c:v>
                </c:pt>
                <c:pt idx="149">
                  <c:v>2.5000000000000001E-2</c:v>
                </c:pt>
                <c:pt idx="150">
                  <c:v>2.5000000000000001E-2</c:v>
                </c:pt>
                <c:pt idx="151">
                  <c:v>2.5000000000000001E-2</c:v>
                </c:pt>
                <c:pt idx="152">
                  <c:v>2.5000000000000001E-2</c:v>
                </c:pt>
                <c:pt idx="153">
                  <c:v>2.5000000000000001E-2</c:v>
                </c:pt>
                <c:pt idx="154">
                  <c:v>2.5000000000000001E-2</c:v>
                </c:pt>
                <c:pt idx="155">
                  <c:v>2.5000000000000001E-2</c:v>
                </c:pt>
                <c:pt idx="156">
                  <c:v>2.5000000000000001E-2</c:v>
                </c:pt>
                <c:pt idx="157">
                  <c:v>2.5000000000000001E-2</c:v>
                </c:pt>
                <c:pt idx="158">
                  <c:v>2.5000000000000001E-2</c:v>
                </c:pt>
                <c:pt idx="159">
                  <c:v>2.5000000000000001E-2</c:v>
                </c:pt>
                <c:pt idx="160">
                  <c:v>2.5000000000000001E-2</c:v>
                </c:pt>
                <c:pt idx="161">
                  <c:v>2.5000000000000001E-2</c:v>
                </c:pt>
                <c:pt idx="162">
                  <c:v>2.5000000000000001E-2</c:v>
                </c:pt>
                <c:pt idx="163">
                  <c:v>2.5000000000000001E-2</c:v>
                </c:pt>
                <c:pt idx="164">
                  <c:v>2.5000000000000001E-2</c:v>
                </c:pt>
                <c:pt idx="165">
                  <c:v>2.5000000000000001E-2</c:v>
                </c:pt>
                <c:pt idx="166">
                  <c:v>2.5000000000000001E-2</c:v>
                </c:pt>
                <c:pt idx="167">
                  <c:v>2.5000000000000001E-2</c:v>
                </c:pt>
                <c:pt idx="168">
                  <c:v>2.5000000000000001E-2</c:v>
                </c:pt>
                <c:pt idx="169">
                  <c:v>2.5000000000000001E-2</c:v>
                </c:pt>
                <c:pt idx="170">
                  <c:v>2.5000000000000001E-2</c:v>
                </c:pt>
                <c:pt idx="171">
                  <c:v>2.5000000000000001E-2</c:v>
                </c:pt>
                <c:pt idx="172">
                  <c:v>2.5000000000000001E-2</c:v>
                </c:pt>
                <c:pt idx="173">
                  <c:v>2.5000000000000001E-2</c:v>
                </c:pt>
                <c:pt idx="174">
                  <c:v>2.5000000000000001E-2</c:v>
                </c:pt>
                <c:pt idx="175">
                  <c:v>2.5000000000000001E-2</c:v>
                </c:pt>
                <c:pt idx="176">
                  <c:v>2.5000000000000001E-2</c:v>
                </c:pt>
                <c:pt idx="177">
                  <c:v>2.5000000000000001E-2</c:v>
                </c:pt>
                <c:pt idx="178">
                  <c:v>2.5000000000000001E-2</c:v>
                </c:pt>
                <c:pt idx="179">
                  <c:v>2.5000000000000001E-2</c:v>
                </c:pt>
                <c:pt idx="180">
                  <c:v>2.5000000000000001E-2</c:v>
                </c:pt>
                <c:pt idx="181">
                  <c:v>2.5000000000000001E-2</c:v>
                </c:pt>
                <c:pt idx="182">
                  <c:v>2.5000000000000001E-2</c:v>
                </c:pt>
                <c:pt idx="183">
                  <c:v>2.5000000000000001E-2</c:v>
                </c:pt>
                <c:pt idx="184">
                  <c:v>2.5000000000000001E-2</c:v>
                </c:pt>
                <c:pt idx="185">
                  <c:v>2.5000000000000001E-2</c:v>
                </c:pt>
                <c:pt idx="186">
                  <c:v>2.5000000000000001E-2</c:v>
                </c:pt>
                <c:pt idx="187">
                  <c:v>2.5000000000000001E-2</c:v>
                </c:pt>
                <c:pt idx="188">
                  <c:v>2.5000000000000001E-2</c:v>
                </c:pt>
                <c:pt idx="189">
                  <c:v>2.5000000000000001E-2</c:v>
                </c:pt>
                <c:pt idx="190">
                  <c:v>2.5000000000000001E-2</c:v>
                </c:pt>
                <c:pt idx="191">
                  <c:v>2.5000000000000001E-2</c:v>
                </c:pt>
                <c:pt idx="192">
                  <c:v>2.5000000000000001E-2</c:v>
                </c:pt>
                <c:pt idx="193">
                  <c:v>2.5000000000000001E-2</c:v>
                </c:pt>
                <c:pt idx="194">
                  <c:v>2.5000000000000001E-2</c:v>
                </c:pt>
                <c:pt idx="195">
                  <c:v>2.5000000000000001E-2</c:v>
                </c:pt>
                <c:pt idx="196">
                  <c:v>2.5000000000000001E-2</c:v>
                </c:pt>
                <c:pt idx="197">
                  <c:v>2.5000000000000001E-2</c:v>
                </c:pt>
                <c:pt idx="198">
                  <c:v>2.5000000000000001E-2</c:v>
                </c:pt>
                <c:pt idx="199">
                  <c:v>2.5000000000000001E-2</c:v>
                </c:pt>
                <c:pt idx="200">
                  <c:v>2.5000000000000001E-2</c:v>
                </c:pt>
                <c:pt idx="201">
                  <c:v>2.5000000000000001E-2</c:v>
                </c:pt>
                <c:pt idx="202">
                  <c:v>2.5000000000000001E-2</c:v>
                </c:pt>
                <c:pt idx="203">
                  <c:v>2.5000000000000001E-2</c:v>
                </c:pt>
                <c:pt idx="204">
                  <c:v>2.5000000000000001E-2</c:v>
                </c:pt>
                <c:pt idx="205">
                  <c:v>2.5000000000000001E-2</c:v>
                </c:pt>
                <c:pt idx="206">
                  <c:v>2.5000000000000001E-2</c:v>
                </c:pt>
                <c:pt idx="207">
                  <c:v>2.5000000000000001E-2</c:v>
                </c:pt>
                <c:pt idx="208">
                  <c:v>2.5000000000000001E-2</c:v>
                </c:pt>
                <c:pt idx="209">
                  <c:v>2.5000000000000001E-2</c:v>
                </c:pt>
                <c:pt idx="210">
                  <c:v>2.5000000000000001E-2</c:v>
                </c:pt>
                <c:pt idx="211">
                  <c:v>2.5000000000000001E-2</c:v>
                </c:pt>
                <c:pt idx="212">
                  <c:v>2.5000000000000001E-2</c:v>
                </c:pt>
                <c:pt idx="213">
                  <c:v>2.5000000000000001E-2</c:v>
                </c:pt>
                <c:pt idx="214">
                  <c:v>2.5000000000000001E-2</c:v>
                </c:pt>
                <c:pt idx="215">
                  <c:v>2.5000000000000001E-2</c:v>
                </c:pt>
                <c:pt idx="216">
                  <c:v>2.5000000000000001E-2</c:v>
                </c:pt>
                <c:pt idx="217">
                  <c:v>2.5000000000000001E-2</c:v>
                </c:pt>
                <c:pt idx="218">
                  <c:v>2.5000000000000001E-2</c:v>
                </c:pt>
                <c:pt idx="219">
                  <c:v>2.5000000000000001E-2</c:v>
                </c:pt>
                <c:pt idx="220">
                  <c:v>2.5000000000000001E-2</c:v>
                </c:pt>
                <c:pt idx="221">
                  <c:v>2.5000000000000001E-2</c:v>
                </c:pt>
                <c:pt idx="222">
                  <c:v>2.5000000000000001E-2</c:v>
                </c:pt>
                <c:pt idx="223">
                  <c:v>2.5000000000000001E-2</c:v>
                </c:pt>
                <c:pt idx="224">
                  <c:v>2.5000000000000001E-2</c:v>
                </c:pt>
                <c:pt idx="225">
                  <c:v>2.5000000000000001E-2</c:v>
                </c:pt>
                <c:pt idx="226">
                  <c:v>2.5000000000000001E-2</c:v>
                </c:pt>
                <c:pt idx="227">
                  <c:v>2.5000000000000001E-2</c:v>
                </c:pt>
                <c:pt idx="228">
                  <c:v>2.5000000000000001E-2</c:v>
                </c:pt>
                <c:pt idx="229">
                  <c:v>2.5000000000000001E-2</c:v>
                </c:pt>
                <c:pt idx="230">
                  <c:v>2.5000000000000001E-2</c:v>
                </c:pt>
                <c:pt idx="231">
                  <c:v>2.5000000000000001E-2</c:v>
                </c:pt>
                <c:pt idx="232">
                  <c:v>2.5000000000000001E-2</c:v>
                </c:pt>
                <c:pt idx="233">
                  <c:v>2.5000000000000001E-2</c:v>
                </c:pt>
                <c:pt idx="234">
                  <c:v>2.5000000000000001E-2</c:v>
                </c:pt>
                <c:pt idx="235">
                  <c:v>2.5000000000000001E-2</c:v>
                </c:pt>
                <c:pt idx="236">
                  <c:v>2.5000000000000001E-2</c:v>
                </c:pt>
                <c:pt idx="237">
                  <c:v>2.5000000000000001E-2</c:v>
                </c:pt>
                <c:pt idx="238">
                  <c:v>2.5000000000000001E-2</c:v>
                </c:pt>
                <c:pt idx="239">
                  <c:v>2.5000000000000001E-2</c:v>
                </c:pt>
                <c:pt idx="240">
                  <c:v>2.5000000000000001E-2</c:v>
                </c:pt>
                <c:pt idx="241">
                  <c:v>2.5000000000000001E-2</c:v>
                </c:pt>
                <c:pt idx="242">
                  <c:v>2.5000000000000001E-2</c:v>
                </c:pt>
                <c:pt idx="243">
                  <c:v>2.5000000000000001E-2</c:v>
                </c:pt>
                <c:pt idx="244">
                  <c:v>2.5000000000000001E-2</c:v>
                </c:pt>
                <c:pt idx="245">
                  <c:v>2.5000000000000001E-2</c:v>
                </c:pt>
                <c:pt idx="246">
                  <c:v>2.5000000000000001E-2</c:v>
                </c:pt>
                <c:pt idx="247">
                  <c:v>2.5000000000000001E-2</c:v>
                </c:pt>
                <c:pt idx="248">
                  <c:v>2.5000000000000001E-2</c:v>
                </c:pt>
                <c:pt idx="249">
                  <c:v>2.5000000000000001E-2</c:v>
                </c:pt>
                <c:pt idx="250">
                  <c:v>2.5000000000000001E-2</c:v>
                </c:pt>
                <c:pt idx="251">
                  <c:v>2.5000000000000001E-2</c:v>
                </c:pt>
                <c:pt idx="252">
                  <c:v>2.5000000000000001E-2</c:v>
                </c:pt>
                <c:pt idx="253">
                  <c:v>2.5000000000000001E-2</c:v>
                </c:pt>
                <c:pt idx="254">
                  <c:v>2.5000000000000001E-2</c:v>
                </c:pt>
                <c:pt idx="255">
                  <c:v>2.5000000000000001E-2</c:v>
                </c:pt>
                <c:pt idx="256">
                  <c:v>2.5000000000000001E-2</c:v>
                </c:pt>
                <c:pt idx="257">
                  <c:v>2.5000000000000001E-2</c:v>
                </c:pt>
                <c:pt idx="258">
                  <c:v>2.5000000000000001E-2</c:v>
                </c:pt>
                <c:pt idx="259">
                  <c:v>2.5000000000000001E-2</c:v>
                </c:pt>
                <c:pt idx="260">
                  <c:v>2.5000000000000001E-2</c:v>
                </c:pt>
                <c:pt idx="261">
                  <c:v>2.5000000000000001E-2</c:v>
                </c:pt>
                <c:pt idx="262">
                  <c:v>2.5000000000000001E-2</c:v>
                </c:pt>
                <c:pt idx="263">
                  <c:v>2.5000000000000001E-2</c:v>
                </c:pt>
                <c:pt idx="264">
                  <c:v>2.5000000000000001E-2</c:v>
                </c:pt>
                <c:pt idx="265">
                  <c:v>2.5000000000000001E-2</c:v>
                </c:pt>
                <c:pt idx="266">
                  <c:v>2.5000000000000001E-2</c:v>
                </c:pt>
                <c:pt idx="267">
                  <c:v>2.5000000000000001E-2</c:v>
                </c:pt>
                <c:pt idx="268">
                  <c:v>2.5000000000000001E-2</c:v>
                </c:pt>
                <c:pt idx="269">
                  <c:v>2.5000000000000001E-2</c:v>
                </c:pt>
                <c:pt idx="270">
                  <c:v>2.5000000000000001E-2</c:v>
                </c:pt>
                <c:pt idx="271">
                  <c:v>2.5000000000000001E-2</c:v>
                </c:pt>
                <c:pt idx="272">
                  <c:v>2.5000000000000001E-2</c:v>
                </c:pt>
                <c:pt idx="273">
                  <c:v>2.5000000000000001E-2</c:v>
                </c:pt>
                <c:pt idx="274">
                  <c:v>2.5000000000000001E-2</c:v>
                </c:pt>
                <c:pt idx="275">
                  <c:v>2.5000000000000001E-2</c:v>
                </c:pt>
                <c:pt idx="276">
                  <c:v>2.5000000000000001E-2</c:v>
                </c:pt>
                <c:pt idx="277">
                  <c:v>2.5000000000000001E-2</c:v>
                </c:pt>
                <c:pt idx="278">
                  <c:v>2.5000000000000001E-2</c:v>
                </c:pt>
                <c:pt idx="279">
                  <c:v>2.5000000000000001E-2</c:v>
                </c:pt>
                <c:pt idx="280">
                  <c:v>2.5000000000000001E-2</c:v>
                </c:pt>
                <c:pt idx="281">
                  <c:v>2.5000000000000001E-2</c:v>
                </c:pt>
                <c:pt idx="282">
                  <c:v>2.5000000000000001E-2</c:v>
                </c:pt>
                <c:pt idx="283">
                  <c:v>2.5000000000000001E-2</c:v>
                </c:pt>
                <c:pt idx="284">
                  <c:v>2.5000000000000001E-2</c:v>
                </c:pt>
                <c:pt idx="285">
                  <c:v>2.5000000000000001E-2</c:v>
                </c:pt>
                <c:pt idx="286">
                  <c:v>2.5000000000000001E-2</c:v>
                </c:pt>
                <c:pt idx="287">
                  <c:v>2.5000000000000001E-2</c:v>
                </c:pt>
                <c:pt idx="288">
                  <c:v>2.5000000000000001E-2</c:v>
                </c:pt>
                <c:pt idx="289">
                  <c:v>2.5000000000000001E-2</c:v>
                </c:pt>
                <c:pt idx="290">
                  <c:v>2.5000000000000001E-2</c:v>
                </c:pt>
                <c:pt idx="291">
                  <c:v>2.5000000000000001E-2</c:v>
                </c:pt>
                <c:pt idx="292">
                  <c:v>2.5000000000000001E-2</c:v>
                </c:pt>
                <c:pt idx="293">
                  <c:v>2.5000000000000001E-2</c:v>
                </c:pt>
                <c:pt idx="294">
                  <c:v>2.5000000000000001E-2</c:v>
                </c:pt>
                <c:pt idx="295">
                  <c:v>2.5000000000000001E-2</c:v>
                </c:pt>
                <c:pt idx="296">
                  <c:v>2.5000000000000001E-2</c:v>
                </c:pt>
                <c:pt idx="297">
                  <c:v>2.5000000000000001E-2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egendEntry>
        <c:idx val="1"/>
        <c:delete val="1"/>
      </c:legendEntry>
      <c:layout>
        <c:manualLayout>
          <c:xMode val="edge"/>
          <c:yMode val="edge"/>
          <c:x val="0.53463423231076546"/>
          <c:y val="0.83117444118872696"/>
          <c:w val="0.35462782266958742"/>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2.8%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2.8</c:v>
                </c:pt>
                <c:pt idx="1">
                  <c:v>2.8</c:v>
                </c:pt>
                <c:pt idx="2">
                  <c:v>2.8</c:v>
                </c:pt>
                <c:pt idx="3">
                  <c:v>2.8</c:v>
                </c:pt>
                <c:pt idx="4">
                  <c:v>2.8</c:v>
                </c:pt>
                <c:pt idx="5">
                  <c:v>2.8</c:v>
                </c:pt>
                <c:pt idx="6">
                  <c:v>2.8</c:v>
                </c:pt>
                <c:pt idx="7">
                  <c:v>2.8</c:v>
                </c:pt>
                <c:pt idx="8">
                  <c:v>2.8</c:v>
                </c:pt>
                <c:pt idx="9">
                  <c:v>2.8</c:v>
                </c:pt>
                <c:pt idx="10">
                  <c:v>2.8</c:v>
                </c:pt>
                <c:pt idx="11">
                  <c:v>2.8</c:v>
                </c:pt>
                <c:pt idx="12">
                  <c:v>2.8</c:v>
                </c:pt>
                <c:pt idx="13">
                  <c:v>2.8</c:v>
                </c:pt>
                <c:pt idx="14">
                  <c:v>2.8</c:v>
                </c:pt>
                <c:pt idx="15">
                  <c:v>2.8</c:v>
                </c:pt>
                <c:pt idx="16">
                  <c:v>2.8</c:v>
                </c:pt>
                <c:pt idx="17">
                  <c:v>2.8</c:v>
                </c:pt>
                <c:pt idx="18">
                  <c:v>2.8</c:v>
                </c:pt>
                <c:pt idx="19">
                  <c:v>2.8</c:v>
                </c:pt>
                <c:pt idx="20">
                  <c:v>2.8</c:v>
                </c:pt>
                <c:pt idx="21">
                  <c:v>2.8</c:v>
                </c:pt>
                <c:pt idx="22">
                  <c:v>2.8</c:v>
                </c:pt>
                <c:pt idx="23">
                  <c:v>2.8</c:v>
                </c:pt>
                <c:pt idx="24">
                  <c:v>2.8</c:v>
                </c:pt>
                <c:pt idx="25">
                  <c:v>2.8</c:v>
                </c:pt>
                <c:pt idx="26">
                  <c:v>2.8</c:v>
                </c:pt>
                <c:pt idx="27">
                  <c:v>2.8</c:v>
                </c:pt>
                <c:pt idx="28">
                  <c:v>2.8</c:v>
                </c:pt>
                <c:pt idx="29">
                  <c:v>2.8</c:v>
                </c:pt>
                <c:pt idx="30">
                  <c:v>2.8</c:v>
                </c:pt>
                <c:pt idx="31">
                  <c:v>2.8</c:v>
                </c:pt>
                <c:pt idx="32">
                  <c:v>2.8</c:v>
                </c:pt>
                <c:pt idx="33">
                  <c:v>2.8</c:v>
                </c:pt>
                <c:pt idx="34">
                  <c:v>2.8</c:v>
                </c:pt>
                <c:pt idx="35">
                  <c:v>2.8</c:v>
                </c:pt>
                <c:pt idx="36">
                  <c:v>2.8</c:v>
                </c:pt>
                <c:pt idx="37">
                  <c:v>2.8</c:v>
                </c:pt>
                <c:pt idx="38">
                  <c:v>2.8</c:v>
                </c:pt>
                <c:pt idx="39">
                  <c:v>2.8</c:v>
                </c:pt>
                <c:pt idx="40">
                  <c:v>2.8</c:v>
                </c:pt>
                <c:pt idx="41">
                  <c:v>2.8</c:v>
                </c:pt>
                <c:pt idx="42">
                  <c:v>2.8</c:v>
                </c:pt>
                <c:pt idx="43">
                  <c:v>2.8</c:v>
                </c:pt>
                <c:pt idx="44">
                  <c:v>2.8</c:v>
                </c:pt>
                <c:pt idx="45">
                  <c:v>2.8</c:v>
                </c:pt>
                <c:pt idx="46">
                  <c:v>2.8</c:v>
                </c:pt>
                <c:pt idx="47">
                  <c:v>2.8</c:v>
                </c:pt>
                <c:pt idx="48">
                  <c:v>2.8</c:v>
                </c:pt>
                <c:pt idx="49">
                  <c:v>2.8</c:v>
                </c:pt>
                <c:pt idx="50">
                  <c:v>2.8</c:v>
                </c:pt>
                <c:pt idx="51">
                  <c:v>2.8</c:v>
                </c:pt>
                <c:pt idx="52">
                  <c:v>2.8</c:v>
                </c:pt>
                <c:pt idx="53">
                  <c:v>2.8</c:v>
                </c:pt>
                <c:pt idx="54">
                  <c:v>2.8</c:v>
                </c:pt>
                <c:pt idx="55">
                  <c:v>2.8</c:v>
                </c:pt>
                <c:pt idx="56">
                  <c:v>2.8</c:v>
                </c:pt>
                <c:pt idx="57">
                  <c:v>2.8</c:v>
                </c:pt>
                <c:pt idx="58">
                  <c:v>2.8</c:v>
                </c:pt>
                <c:pt idx="59">
                  <c:v>2.8</c:v>
                </c:pt>
                <c:pt idx="60">
                  <c:v>2.8</c:v>
                </c:pt>
                <c:pt idx="61">
                  <c:v>2.8</c:v>
                </c:pt>
                <c:pt idx="62">
                  <c:v>2.8</c:v>
                </c:pt>
                <c:pt idx="63">
                  <c:v>2.8</c:v>
                </c:pt>
                <c:pt idx="64">
                  <c:v>2.8</c:v>
                </c:pt>
                <c:pt idx="65">
                  <c:v>2.8</c:v>
                </c:pt>
                <c:pt idx="66">
                  <c:v>2.8</c:v>
                </c:pt>
                <c:pt idx="67">
                  <c:v>2.8</c:v>
                </c:pt>
                <c:pt idx="68">
                  <c:v>2.8</c:v>
                </c:pt>
                <c:pt idx="69">
                  <c:v>2.8</c:v>
                </c:pt>
                <c:pt idx="70">
                  <c:v>2.8</c:v>
                </c:pt>
                <c:pt idx="71">
                  <c:v>2.8</c:v>
                </c:pt>
                <c:pt idx="72">
                  <c:v>2.8</c:v>
                </c:pt>
                <c:pt idx="73">
                  <c:v>2.8</c:v>
                </c:pt>
                <c:pt idx="74">
                  <c:v>2.8</c:v>
                </c:pt>
                <c:pt idx="75">
                  <c:v>2.8</c:v>
                </c:pt>
                <c:pt idx="76">
                  <c:v>2.8</c:v>
                </c:pt>
                <c:pt idx="77">
                  <c:v>2.8</c:v>
                </c:pt>
                <c:pt idx="78">
                  <c:v>2.8</c:v>
                </c:pt>
                <c:pt idx="79">
                  <c:v>2.8</c:v>
                </c:pt>
                <c:pt idx="80">
                  <c:v>2.8</c:v>
                </c:pt>
                <c:pt idx="81">
                  <c:v>2.8</c:v>
                </c:pt>
                <c:pt idx="82">
                  <c:v>2.8</c:v>
                </c:pt>
                <c:pt idx="83">
                  <c:v>2.8</c:v>
                </c:pt>
                <c:pt idx="84">
                  <c:v>2.8</c:v>
                </c:pt>
                <c:pt idx="85">
                  <c:v>2.8</c:v>
                </c:pt>
                <c:pt idx="86">
                  <c:v>2.8</c:v>
                </c:pt>
                <c:pt idx="87">
                  <c:v>2.8</c:v>
                </c:pt>
                <c:pt idx="88">
                  <c:v>2.8</c:v>
                </c:pt>
                <c:pt idx="89">
                  <c:v>2.8</c:v>
                </c:pt>
                <c:pt idx="90">
                  <c:v>2.8</c:v>
                </c:pt>
                <c:pt idx="91">
                  <c:v>2.8</c:v>
                </c:pt>
                <c:pt idx="92">
                  <c:v>2.8</c:v>
                </c:pt>
                <c:pt idx="93">
                  <c:v>2.8</c:v>
                </c:pt>
                <c:pt idx="94">
                  <c:v>2.8</c:v>
                </c:pt>
                <c:pt idx="95">
                  <c:v>2.8</c:v>
                </c:pt>
                <c:pt idx="96">
                  <c:v>2.8</c:v>
                </c:pt>
                <c:pt idx="97">
                  <c:v>2.8</c:v>
                </c:pt>
                <c:pt idx="98">
                  <c:v>2.8</c:v>
                </c:pt>
                <c:pt idx="99">
                  <c:v>2.8</c:v>
                </c:pt>
                <c:pt idx="100">
                  <c:v>2.8</c:v>
                </c:pt>
                <c:pt idx="101">
                  <c:v>2.8</c:v>
                </c:pt>
                <c:pt idx="102">
                  <c:v>2.8</c:v>
                </c:pt>
                <c:pt idx="103">
                  <c:v>2.8</c:v>
                </c:pt>
                <c:pt idx="104">
                  <c:v>2.8</c:v>
                </c:pt>
                <c:pt idx="105">
                  <c:v>2.8</c:v>
                </c:pt>
                <c:pt idx="106">
                  <c:v>2.8</c:v>
                </c:pt>
                <c:pt idx="107">
                  <c:v>2.8</c:v>
                </c:pt>
                <c:pt idx="108">
                  <c:v>2.8</c:v>
                </c:pt>
                <c:pt idx="109">
                  <c:v>2.8</c:v>
                </c:pt>
                <c:pt idx="110">
                  <c:v>2.8</c:v>
                </c:pt>
                <c:pt idx="111">
                  <c:v>2.8</c:v>
                </c:pt>
                <c:pt idx="112">
                  <c:v>2.8</c:v>
                </c:pt>
                <c:pt idx="113">
                  <c:v>2.8</c:v>
                </c:pt>
                <c:pt idx="114">
                  <c:v>2.8</c:v>
                </c:pt>
                <c:pt idx="115">
                  <c:v>2.8</c:v>
                </c:pt>
                <c:pt idx="116">
                  <c:v>2.8</c:v>
                </c:pt>
                <c:pt idx="117">
                  <c:v>2.8</c:v>
                </c:pt>
                <c:pt idx="118">
                  <c:v>2.8</c:v>
                </c:pt>
                <c:pt idx="119">
                  <c:v>2.8</c:v>
                </c:pt>
                <c:pt idx="120">
                  <c:v>2.8</c:v>
                </c:pt>
                <c:pt idx="121">
                  <c:v>2.8</c:v>
                </c:pt>
                <c:pt idx="122">
                  <c:v>2.8</c:v>
                </c:pt>
                <c:pt idx="123">
                  <c:v>2.8</c:v>
                </c:pt>
                <c:pt idx="124">
                  <c:v>2.8</c:v>
                </c:pt>
                <c:pt idx="125">
                  <c:v>2.8</c:v>
                </c:pt>
                <c:pt idx="126">
                  <c:v>2.8</c:v>
                </c:pt>
                <c:pt idx="127">
                  <c:v>2.8</c:v>
                </c:pt>
                <c:pt idx="128">
                  <c:v>2.8</c:v>
                </c:pt>
                <c:pt idx="129">
                  <c:v>2.8</c:v>
                </c:pt>
                <c:pt idx="130">
                  <c:v>2.8</c:v>
                </c:pt>
                <c:pt idx="131">
                  <c:v>2.8</c:v>
                </c:pt>
                <c:pt idx="132">
                  <c:v>2.8</c:v>
                </c:pt>
                <c:pt idx="133">
                  <c:v>2.8</c:v>
                </c:pt>
                <c:pt idx="134">
                  <c:v>2.8</c:v>
                </c:pt>
                <c:pt idx="135">
                  <c:v>2.8</c:v>
                </c:pt>
                <c:pt idx="136">
                  <c:v>2.8</c:v>
                </c:pt>
                <c:pt idx="137">
                  <c:v>2.8</c:v>
                </c:pt>
                <c:pt idx="138">
                  <c:v>2.8</c:v>
                </c:pt>
                <c:pt idx="139">
                  <c:v>2.8</c:v>
                </c:pt>
                <c:pt idx="140">
                  <c:v>2.8</c:v>
                </c:pt>
                <c:pt idx="141">
                  <c:v>2.8</c:v>
                </c:pt>
                <c:pt idx="142">
                  <c:v>2.8</c:v>
                </c:pt>
                <c:pt idx="143">
                  <c:v>2.8</c:v>
                </c:pt>
                <c:pt idx="144">
                  <c:v>2.8</c:v>
                </c:pt>
                <c:pt idx="145">
                  <c:v>2.8</c:v>
                </c:pt>
                <c:pt idx="146">
                  <c:v>2.8</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25400">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Arial"/>
              </a:rPr>
              <a:t>Inflation (CPI)</a:t>
            </a:r>
          </a:p>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0.00%</c:formatCode>
                <c:ptCount val="298"/>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pt idx="262">
                  <c:v>6.8000000000000005E-2</c:v>
                </c:pt>
                <c:pt idx="263">
                  <c:v>7.0000000000000007E-2</c:v>
                </c:pt>
                <c:pt idx="264">
                  <c:v>7.5952800000000001E-2</c:v>
                </c:pt>
                <c:pt idx="265">
                  <c:v>7.9548499999999994E-2</c:v>
                </c:pt>
                <c:pt idx="266">
                  <c:v>8.5152199999999997E-2</c:v>
                </c:pt>
                <c:pt idx="267">
                  <c:v>8.2277699999999995E-2</c:v>
                </c:pt>
                <c:pt idx="268">
                  <c:v>8.5023299999999996E-2</c:v>
                </c:pt>
                <c:pt idx="269">
                  <c:v>8.9329900000000004E-2</c:v>
                </c:pt>
                <c:pt idx="270">
                  <c:v>8.4131800000000007E-2</c:v>
                </c:pt>
                <c:pt idx="271">
                  <c:v>8.2273600000000002E-2</c:v>
                </c:pt>
                <c:pt idx="272">
                  <c:v>8.2148499999999999E-2</c:v>
                </c:pt>
                <c:pt idx="273">
                  <c:v>7.7624899999999997E-2</c:v>
                </c:pt>
                <c:pt idx="274" formatCode="General">
                  <c:v>7.13535E-2</c:v>
                </c:pt>
                <c:pt idx="275" formatCode="General">
                  <c:v>6.4449400000000004E-2</c:v>
                </c:pt>
                <c:pt idx="276">
                  <c:v>6.3500000000000001E-2</c:v>
                </c:pt>
                <c:pt idx="277">
                  <c:v>5.9900000000000002E-2</c:v>
                </c:pt>
                <c:pt idx="278">
                  <c:v>4.99E-2</c:v>
                </c:pt>
                <c:pt idx="279" formatCode="General">
                  <c:v>4.9571900000000002E-2</c:v>
                </c:pt>
                <c:pt idx="280" formatCode="General">
                  <c:v>4.1288400000000003E-2</c:v>
                </c:pt>
                <c:pt idx="281">
                  <c:v>0.03</c:v>
                </c:pt>
                <c:pt idx="282">
                  <c:v>3.2000000000000001E-2</c:v>
                </c:pt>
                <c:pt idx="283">
                  <c:v>3.6999999999999998E-2</c:v>
                </c:pt>
                <c:pt idx="284">
                  <c:v>3.6999999999999998E-2</c:v>
                </c:pt>
                <c:pt idx="285">
                  <c:v>3.2000000000000001E-2</c:v>
                </c:pt>
                <c:pt idx="286">
                  <c:v>3.1E-2</c:v>
                </c:pt>
                <c:pt idx="287">
                  <c:v>3.4000000000000002E-2</c:v>
                </c:pt>
                <c:pt idx="288">
                  <c:v>3.1059799999999999E-2</c:v>
                </c:pt>
                <c:pt idx="289">
                  <c:v>3.1657400000000002E-2</c:v>
                </c:pt>
                <c:pt idx="290">
                  <c:v>3.4751299999999999E-2</c:v>
                </c:pt>
                <c:pt idx="291">
                  <c:v>3.3577299999999997E-2</c:v>
                </c:pt>
                <c:pt idx="292">
                  <c:v>3.2502099999999999E-2</c:v>
                </c:pt>
                <c:pt idx="293" formatCode="General">
                  <c:v>2.9756299999999999E-2</c:v>
                </c:pt>
                <c:pt idx="294" formatCode="General">
                  <c:v>2.92357E-2</c:v>
                </c:pt>
                <c:pt idx="295" formatCode="General">
                  <c:v>2.5000000000000001E-2</c:v>
                </c:pt>
                <c:pt idx="296" formatCode="General">
                  <c:v>2.4E-2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(excludes food and energy)</c:v>
                </c:pt>
              </c:strCache>
            </c:strRef>
          </c:tx>
          <c:spPr>
            <a:ln w="0">
              <a:solidFill>
                <a:schemeClr val="tx1"/>
              </a:solidFill>
              <a:prstDash val="solid"/>
            </a:ln>
          </c:spPr>
          <c:marker>
            <c:symbol val="square"/>
            <c:size val="2"/>
            <c:spPr>
              <a:solidFill>
                <a:schemeClr val="accent4"/>
              </a:solidFill>
              <a:ln>
                <a:solidFill>
                  <a:schemeClr val="tx1"/>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0.00%</c:formatCode>
                <c:ptCount val="29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Sheet1!$D$2:$D$299</c:f>
              <c:numCache>
                <c:formatCode>General</c:formatCode>
                <c:ptCount val="298"/>
                <c:pt idx="0">
                  <c:v>2.5000000000000001E-2</c:v>
                </c:pt>
                <c:pt idx="1">
                  <c:v>2.5000000000000001E-2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pt idx="12">
                  <c:v>2.5000000000000001E-2</c:v>
                </c:pt>
                <c:pt idx="13">
                  <c:v>2.5000000000000001E-2</c:v>
                </c:pt>
                <c:pt idx="14">
                  <c:v>2.5000000000000001E-2</c:v>
                </c:pt>
                <c:pt idx="15">
                  <c:v>2.5000000000000001E-2</c:v>
                </c:pt>
                <c:pt idx="16">
                  <c:v>2.5000000000000001E-2</c:v>
                </c:pt>
                <c:pt idx="17">
                  <c:v>2.5000000000000001E-2</c:v>
                </c:pt>
                <c:pt idx="18">
                  <c:v>2.5000000000000001E-2</c:v>
                </c:pt>
                <c:pt idx="19">
                  <c:v>2.5000000000000001E-2</c:v>
                </c:pt>
                <c:pt idx="20">
                  <c:v>2.5000000000000001E-2</c:v>
                </c:pt>
                <c:pt idx="21">
                  <c:v>2.5000000000000001E-2</c:v>
                </c:pt>
                <c:pt idx="22">
                  <c:v>2.5000000000000001E-2</c:v>
                </c:pt>
                <c:pt idx="23">
                  <c:v>2.5000000000000001E-2</c:v>
                </c:pt>
                <c:pt idx="24">
                  <c:v>2.5000000000000001E-2</c:v>
                </c:pt>
                <c:pt idx="25">
                  <c:v>2.5000000000000001E-2</c:v>
                </c:pt>
                <c:pt idx="26">
                  <c:v>2.5000000000000001E-2</c:v>
                </c:pt>
                <c:pt idx="27">
                  <c:v>2.5000000000000001E-2</c:v>
                </c:pt>
                <c:pt idx="28">
                  <c:v>2.5000000000000001E-2</c:v>
                </c:pt>
                <c:pt idx="29">
                  <c:v>2.5000000000000001E-2</c:v>
                </c:pt>
                <c:pt idx="30">
                  <c:v>2.5000000000000001E-2</c:v>
                </c:pt>
                <c:pt idx="31">
                  <c:v>2.5000000000000001E-2</c:v>
                </c:pt>
                <c:pt idx="32">
                  <c:v>2.5000000000000001E-2</c:v>
                </c:pt>
                <c:pt idx="33">
                  <c:v>2.5000000000000001E-2</c:v>
                </c:pt>
                <c:pt idx="34">
                  <c:v>2.5000000000000001E-2</c:v>
                </c:pt>
                <c:pt idx="35">
                  <c:v>2.5000000000000001E-2</c:v>
                </c:pt>
                <c:pt idx="36">
                  <c:v>2.5000000000000001E-2</c:v>
                </c:pt>
                <c:pt idx="37">
                  <c:v>2.5000000000000001E-2</c:v>
                </c:pt>
                <c:pt idx="38">
                  <c:v>2.5000000000000001E-2</c:v>
                </c:pt>
                <c:pt idx="39">
                  <c:v>2.5000000000000001E-2</c:v>
                </c:pt>
                <c:pt idx="40">
                  <c:v>2.5000000000000001E-2</c:v>
                </c:pt>
                <c:pt idx="41">
                  <c:v>2.5000000000000001E-2</c:v>
                </c:pt>
                <c:pt idx="42">
                  <c:v>2.5000000000000001E-2</c:v>
                </c:pt>
                <c:pt idx="43">
                  <c:v>2.5000000000000001E-2</c:v>
                </c:pt>
                <c:pt idx="44">
                  <c:v>2.5000000000000001E-2</c:v>
                </c:pt>
                <c:pt idx="45">
                  <c:v>2.5000000000000001E-2</c:v>
                </c:pt>
                <c:pt idx="46">
                  <c:v>2.5000000000000001E-2</c:v>
                </c:pt>
                <c:pt idx="47">
                  <c:v>2.5000000000000001E-2</c:v>
                </c:pt>
                <c:pt idx="48">
                  <c:v>2.5000000000000001E-2</c:v>
                </c:pt>
                <c:pt idx="49">
                  <c:v>2.5000000000000001E-2</c:v>
                </c:pt>
                <c:pt idx="50">
                  <c:v>2.5000000000000001E-2</c:v>
                </c:pt>
                <c:pt idx="51">
                  <c:v>2.5000000000000001E-2</c:v>
                </c:pt>
                <c:pt idx="52">
                  <c:v>2.5000000000000001E-2</c:v>
                </c:pt>
                <c:pt idx="53">
                  <c:v>2.5000000000000001E-2</c:v>
                </c:pt>
                <c:pt idx="54">
                  <c:v>2.5000000000000001E-2</c:v>
                </c:pt>
                <c:pt idx="55">
                  <c:v>2.5000000000000001E-2</c:v>
                </c:pt>
                <c:pt idx="56">
                  <c:v>2.5000000000000001E-2</c:v>
                </c:pt>
                <c:pt idx="57">
                  <c:v>2.5000000000000001E-2</c:v>
                </c:pt>
                <c:pt idx="58">
                  <c:v>2.5000000000000001E-2</c:v>
                </c:pt>
                <c:pt idx="59">
                  <c:v>2.5000000000000001E-2</c:v>
                </c:pt>
                <c:pt idx="60">
                  <c:v>2.5000000000000001E-2</c:v>
                </c:pt>
                <c:pt idx="61">
                  <c:v>2.5000000000000001E-2</c:v>
                </c:pt>
                <c:pt idx="62">
                  <c:v>2.5000000000000001E-2</c:v>
                </c:pt>
                <c:pt idx="63">
                  <c:v>2.5000000000000001E-2</c:v>
                </c:pt>
                <c:pt idx="64">
                  <c:v>2.5000000000000001E-2</c:v>
                </c:pt>
                <c:pt idx="65">
                  <c:v>2.5000000000000001E-2</c:v>
                </c:pt>
                <c:pt idx="66">
                  <c:v>2.5000000000000001E-2</c:v>
                </c:pt>
                <c:pt idx="67">
                  <c:v>2.5000000000000001E-2</c:v>
                </c:pt>
                <c:pt idx="68">
                  <c:v>2.5000000000000001E-2</c:v>
                </c:pt>
                <c:pt idx="69">
                  <c:v>2.5000000000000001E-2</c:v>
                </c:pt>
                <c:pt idx="70">
                  <c:v>2.5000000000000001E-2</c:v>
                </c:pt>
                <c:pt idx="71">
                  <c:v>2.5000000000000001E-2</c:v>
                </c:pt>
                <c:pt idx="72">
                  <c:v>2.5000000000000001E-2</c:v>
                </c:pt>
                <c:pt idx="73">
                  <c:v>2.5000000000000001E-2</c:v>
                </c:pt>
                <c:pt idx="74">
                  <c:v>2.5000000000000001E-2</c:v>
                </c:pt>
                <c:pt idx="75">
                  <c:v>2.5000000000000001E-2</c:v>
                </c:pt>
                <c:pt idx="76">
                  <c:v>2.5000000000000001E-2</c:v>
                </c:pt>
                <c:pt idx="77">
                  <c:v>2.5000000000000001E-2</c:v>
                </c:pt>
                <c:pt idx="78">
                  <c:v>2.5000000000000001E-2</c:v>
                </c:pt>
                <c:pt idx="79">
                  <c:v>2.5000000000000001E-2</c:v>
                </c:pt>
                <c:pt idx="80">
                  <c:v>2.5000000000000001E-2</c:v>
                </c:pt>
                <c:pt idx="81">
                  <c:v>2.5000000000000001E-2</c:v>
                </c:pt>
                <c:pt idx="82">
                  <c:v>2.5000000000000001E-2</c:v>
                </c:pt>
                <c:pt idx="83">
                  <c:v>2.5000000000000001E-2</c:v>
                </c:pt>
                <c:pt idx="84">
                  <c:v>2.5000000000000001E-2</c:v>
                </c:pt>
                <c:pt idx="85">
                  <c:v>2.5000000000000001E-2</c:v>
                </c:pt>
                <c:pt idx="86">
                  <c:v>2.5000000000000001E-2</c:v>
                </c:pt>
                <c:pt idx="87">
                  <c:v>2.5000000000000001E-2</c:v>
                </c:pt>
                <c:pt idx="88">
                  <c:v>2.5000000000000001E-2</c:v>
                </c:pt>
                <c:pt idx="89">
                  <c:v>2.5000000000000001E-2</c:v>
                </c:pt>
                <c:pt idx="90">
                  <c:v>2.5000000000000001E-2</c:v>
                </c:pt>
                <c:pt idx="91">
                  <c:v>2.5000000000000001E-2</c:v>
                </c:pt>
                <c:pt idx="92">
                  <c:v>2.5000000000000001E-2</c:v>
                </c:pt>
                <c:pt idx="93">
                  <c:v>2.5000000000000001E-2</c:v>
                </c:pt>
                <c:pt idx="94">
                  <c:v>2.5000000000000001E-2</c:v>
                </c:pt>
                <c:pt idx="95">
                  <c:v>2.5000000000000001E-2</c:v>
                </c:pt>
                <c:pt idx="96">
                  <c:v>2.5000000000000001E-2</c:v>
                </c:pt>
                <c:pt idx="97">
                  <c:v>2.5000000000000001E-2</c:v>
                </c:pt>
                <c:pt idx="98">
                  <c:v>2.5000000000000001E-2</c:v>
                </c:pt>
                <c:pt idx="99">
                  <c:v>2.5000000000000001E-2</c:v>
                </c:pt>
                <c:pt idx="100">
                  <c:v>2.5000000000000001E-2</c:v>
                </c:pt>
                <c:pt idx="101">
                  <c:v>2.5000000000000001E-2</c:v>
                </c:pt>
                <c:pt idx="102">
                  <c:v>2.5000000000000001E-2</c:v>
                </c:pt>
                <c:pt idx="103">
                  <c:v>2.5000000000000001E-2</c:v>
                </c:pt>
                <c:pt idx="104">
                  <c:v>2.5000000000000001E-2</c:v>
                </c:pt>
                <c:pt idx="105">
                  <c:v>2.5000000000000001E-2</c:v>
                </c:pt>
                <c:pt idx="106">
                  <c:v>2.5000000000000001E-2</c:v>
                </c:pt>
                <c:pt idx="107">
                  <c:v>2.5000000000000001E-2</c:v>
                </c:pt>
                <c:pt idx="108">
                  <c:v>2.5000000000000001E-2</c:v>
                </c:pt>
                <c:pt idx="109">
                  <c:v>2.5000000000000001E-2</c:v>
                </c:pt>
                <c:pt idx="110">
                  <c:v>2.5000000000000001E-2</c:v>
                </c:pt>
                <c:pt idx="111">
                  <c:v>2.5000000000000001E-2</c:v>
                </c:pt>
                <c:pt idx="112">
                  <c:v>2.5000000000000001E-2</c:v>
                </c:pt>
                <c:pt idx="113">
                  <c:v>2.5000000000000001E-2</c:v>
                </c:pt>
                <c:pt idx="114">
                  <c:v>2.5000000000000001E-2</c:v>
                </c:pt>
                <c:pt idx="115">
                  <c:v>2.5000000000000001E-2</c:v>
                </c:pt>
                <c:pt idx="116">
                  <c:v>2.5000000000000001E-2</c:v>
                </c:pt>
                <c:pt idx="117">
                  <c:v>2.5000000000000001E-2</c:v>
                </c:pt>
                <c:pt idx="118">
                  <c:v>2.5000000000000001E-2</c:v>
                </c:pt>
                <c:pt idx="119">
                  <c:v>2.5000000000000001E-2</c:v>
                </c:pt>
                <c:pt idx="120">
                  <c:v>2.5000000000000001E-2</c:v>
                </c:pt>
                <c:pt idx="121">
                  <c:v>2.5000000000000001E-2</c:v>
                </c:pt>
                <c:pt idx="122">
                  <c:v>2.5000000000000001E-2</c:v>
                </c:pt>
                <c:pt idx="123">
                  <c:v>2.5000000000000001E-2</c:v>
                </c:pt>
                <c:pt idx="124">
                  <c:v>2.5000000000000001E-2</c:v>
                </c:pt>
                <c:pt idx="125">
                  <c:v>2.5000000000000001E-2</c:v>
                </c:pt>
                <c:pt idx="126">
                  <c:v>2.5000000000000001E-2</c:v>
                </c:pt>
                <c:pt idx="127">
                  <c:v>2.5000000000000001E-2</c:v>
                </c:pt>
                <c:pt idx="128">
                  <c:v>2.5000000000000001E-2</c:v>
                </c:pt>
                <c:pt idx="129">
                  <c:v>2.5000000000000001E-2</c:v>
                </c:pt>
                <c:pt idx="130">
                  <c:v>2.5000000000000001E-2</c:v>
                </c:pt>
                <c:pt idx="131">
                  <c:v>2.5000000000000001E-2</c:v>
                </c:pt>
                <c:pt idx="132">
                  <c:v>2.5000000000000001E-2</c:v>
                </c:pt>
                <c:pt idx="133">
                  <c:v>2.5000000000000001E-2</c:v>
                </c:pt>
                <c:pt idx="134">
                  <c:v>2.5000000000000001E-2</c:v>
                </c:pt>
                <c:pt idx="135">
                  <c:v>2.5000000000000001E-2</c:v>
                </c:pt>
                <c:pt idx="136">
                  <c:v>2.5000000000000001E-2</c:v>
                </c:pt>
                <c:pt idx="137">
                  <c:v>2.5000000000000001E-2</c:v>
                </c:pt>
                <c:pt idx="138">
                  <c:v>2.5000000000000001E-2</c:v>
                </c:pt>
                <c:pt idx="139">
                  <c:v>2.5000000000000001E-2</c:v>
                </c:pt>
                <c:pt idx="140">
                  <c:v>2.5000000000000001E-2</c:v>
                </c:pt>
                <c:pt idx="141">
                  <c:v>2.5000000000000001E-2</c:v>
                </c:pt>
                <c:pt idx="142">
                  <c:v>2.5000000000000001E-2</c:v>
                </c:pt>
                <c:pt idx="143">
                  <c:v>2.5000000000000001E-2</c:v>
                </c:pt>
                <c:pt idx="144">
                  <c:v>2.5000000000000001E-2</c:v>
                </c:pt>
                <c:pt idx="145">
                  <c:v>2.5000000000000001E-2</c:v>
                </c:pt>
                <c:pt idx="146">
                  <c:v>2.5000000000000001E-2</c:v>
                </c:pt>
                <c:pt idx="147">
                  <c:v>2.5000000000000001E-2</c:v>
                </c:pt>
                <c:pt idx="148">
                  <c:v>2.5000000000000001E-2</c:v>
                </c:pt>
                <c:pt idx="149">
                  <c:v>2.5000000000000001E-2</c:v>
                </c:pt>
                <c:pt idx="150">
                  <c:v>2.5000000000000001E-2</c:v>
                </c:pt>
                <c:pt idx="151">
                  <c:v>2.5000000000000001E-2</c:v>
                </c:pt>
                <c:pt idx="152">
                  <c:v>2.5000000000000001E-2</c:v>
                </c:pt>
                <c:pt idx="153">
                  <c:v>2.5000000000000001E-2</c:v>
                </c:pt>
                <c:pt idx="154">
                  <c:v>2.5000000000000001E-2</c:v>
                </c:pt>
                <c:pt idx="155">
                  <c:v>2.5000000000000001E-2</c:v>
                </c:pt>
                <c:pt idx="156">
                  <c:v>2.5000000000000001E-2</c:v>
                </c:pt>
                <c:pt idx="157">
                  <c:v>2.5000000000000001E-2</c:v>
                </c:pt>
                <c:pt idx="158">
                  <c:v>2.5000000000000001E-2</c:v>
                </c:pt>
                <c:pt idx="159">
                  <c:v>2.5000000000000001E-2</c:v>
                </c:pt>
                <c:pt idx="160">
                  <c:v>2.5000000000000001E-2</c:v>
                </c:pt>
                <c:pt idx="161">
                  <c:v>2.5000000000000001E-2</c:v>
                </c:pt>
                <c:pt idx="162">
                  <c:v>2.5000000000000001E-2</c:v>
                </c:pt>
                <c:pt idx="163">
                  <c:v>2.5000000000000001E-2</c:v>
                </c:pt>
                <c:pt idx="164">
                  <c:v>2.5000000000000001E-2</c:v>
                </c:pt>
                <c:pt idx="165">
                  <c:v>2.5000000000000001E-2</c:v>
                </c:pt>
                <c:pt idx="166">
                  <c:v>2.5000000000000001E-2</c:v>
                </c:pt>
                <c:pt idx="167">
                  <c:v>2.5000000000000001E-2</c:v>
                </c:pt>
                <c:pt idx="168">
                  <c:v>2.5000000000000001E-2</c:v>
                </c:pt>
                <c:pt idx="169">
                  <c:v>2.5000000000000001E-2</c:v>
                </c:pt>
                <c:pt idx="170">
                  <c:v>2.5000000000000001E-2</c:v>
                </c:pt>
                <c:pt idx="171">
                  <c:v>2.5000000000000001E-2</c:v>
                </c:pt>
                <c:pt idx="172">
                  <c:v>2.5000000000000001E-2</c:v>
                </c:pt>
                <c:pt idx="173">
                  <c:v>2.5000000000000001E-2</c:v>
                </c:pt>
                <c:pt idx="174">
                  <c:v>2.5000000000000001E-2</c:v>
                </c:pt>
                <c:pt idx="175">
                  <c:v>2.5000000000000001E-2</c:v>
                </c:pt>
                <c:pt idx="176">
                  <c:v>2.5000000000000001E-2</c:v>
                </c:pt>
                <c:pt idx="177">
                  <c:v>2.5000000000000001E-2</c:v>
                </c:pt>
                <c:pt idx="178">
                  <c:v>2.5000000000000001E-2</c:v>
                </c:pt>
                <c:pt idx="179">
                  <c:v>2.5000000000000001E-2</c:v>
                </c:pt>
                <c:pt idx="180">
                  <c:v>2.5000000000000001E-2</c:v>
                </c:pt>
                <c:pt idx="181">
                  <c:v>2.5000000000000001E-2</c:v>
                </c:pt>
                <c:pt idx="182">
                  <c:v>2.5000000000000001E-2</c:v>
                </c:pt>
                <c:pt idx="183">
                  <c:v>2.5000000000000001E-2</c:v>
                </c:pt>
                <c:pt idx="184">
                  <c:v>2.5000000000000001E-2</c:v>
                </c:pt>
                <c:pt idx="185">
                  <c:v>2.5000000000000001E-2</c:v>
                </c:pt>
                <c:pt idx="186">
                  <c:v>2.5000000000000001E-2</c:v>
                </c:pt>
                <c:pt idx="187">
                  <c:v>2.5000000000000001E-2</c:v>
                </c:pt>
                <c:pt idx="188">
                  <c:v>2.5000000000000001E-2</c:v>
                </c:pt>
                <c:pt idx="189">
                  <c:v>2.5000000000000001E-2</c:v>
                </c:pt>
                <c:pt idx="190">
                  <c:v>2.5000000000000001E-2</c:v>
                </c:pt>
                <c:pt idx="191">
                  <c:v>2.5000000000000001E-2</c:v>
                </c:pt>
                <c:pt idx="192">
                  <c:v>2.5000000000000001E-2</c:v>
                </c:pt>
                <c:pt idx="193">
                  <c:v>2.5000000000000001E-2</c:v>
                </c:pt>
                <c:pt idx="194">
                  <c:v>2.5000000000000001E-2</c:v>
                </c:pt>
                <c:pt idx="195">
                  <c:v>2.5000000000000001E-2</c:v>
                </c:pt>
                <c:pt idx="196">
                  <c:v>2.5000000000000001E-2</c:v>
                </c:pt>
                <c:pt idx="197">
                  <c:v>2.5000000000000001E-2</c:v>
                </c:pt>
                <c:pt idx="198">
                  <c:v>2.5000000000000001E-2</c:v>
                </c:pt>
                <c:pt idx="199">
                  <c:v>2.5000000000000001E-2</c:v>
                </c:pt>
                <c:pt idx="200">
                  <c:v>2.5000000000000001E-2</c:v>
                </c:pt>
                <c:pt idx="201">
                  <c:v>2.5000000000000001E-2</c:v>
                </c:pt>
                <c:pt idx="202">
                  <c:v>2.5000000000000001E-2</c:v>
                </c:pt>
                <c:pt idx="203">
                  <c:v>2.5000000000000001E-2</c:v>
                </c:pt>
                <c:pt idx="204">
                  <c:v>2.5000000000000001E-2</c:v>
                </c:pt>
                <c:pt idx="205">
                  <c:v>2.5000000000000001E-2</c:v>
                </c:pt>
                <c:pt idx="206">
                  <c:v>2.5000000000000001E-2</c:v>
                </c:pt>
                <c:pt idx="207">
                  <c:v>2.5000000000000001E-2</c:v>
                </c:pt>
                <c:pt idx="208">
                  <c:v>2.5000000000000001E-2</c:v>
                </c:pt>
                <c:pt idx="209">
                  <c:v>2.5000000000000001E-2</c:v>
                </c:pt>
                <c:pt idx="210">
                  <c:v>2.5000000000000001E-2</c:v>
                </c:pt>
                <c:pt idx="211">
                  <c:v>2.5000000000000001E-2</c:v>
                </c:pt>
                <c:pt idx="212">
                  <c:v>2.5000000000000001E-2</c:v>
                </c:pt>
                <c:pt idx="213">
                  <c:v>2.5000000000000001E-2</c:v>
                </c:pt>
                <c:pt idx="214">
                  <c:v>2.5000000000000001E-2</c:v>
                </c:pt>
                <c:pt idx="215">
                  <c:v>2.5000000000000001E-2</c:v>
                </c:pt>
                <c:pt idx="216">
                  <c:v>2.5000000000000001E-2</c:v>
                </c:pt>
                <c:pt idx="217">
                  <c:v>2.5000000000000001E-2</c:v>
                </c:pt>
                <c:pt idx="218">
                  <c:v>2.5000000000000001E-2</c:v>
                </c:pt>
                <c:pt idx="219">
                  <c:v>2.5000000000000001E-2</c:v>
                </c:pt>
                <c:pt idx="220">
                  <c:v>2.5000000000000001E-2</c:v>
                </c:pt>
                <c:pt idx="221">
                  <c:v>2.5000000000000001E-2</c:v>
                </c:pt>
                <c:pt idx="222">
                  <c:v>2.5000000000000001E-2</c:v>
                </c:pt>
                <c:pt idx="223">
                  <c:v>2.5000000000000001E-2</c:v>
                </c:pt>
                <c:pt idx="224">
                  <c:v>2.5000000000000001E-2</c:v>
                </c:pt>
                <c:pt idx="225">
                  <c:v>2.5000000000000001E-2</c:v>
                </c:pt>
                <c:pt idx="226">
                  <c:v>2.5000000000000001E-2</c:v>
                </c:pt>
                <c:pt idx="227">
                  <c:v>2.5000000000000001E-2</c:v>
                </c:pt>
                <c:pt idx="228">
                  <c:v>2.5000000000000001E-2</c:v>
                </c:pt>
                <c:pt idx="229">
                  <c:v>2.5000000000000001E-2</c:v>
                </c:pt>
                <c:pt idx="230">
                  <c:v>2.5000000000000001E-2</c:v>
                </c:pt>
                <c:pt idx="231">
                  <c:v>2.5000000000000001E-2</c:v>
                </c:pt>
                <c:pt idx="232">
                  <c:v>2.5000000000000001E-2</c:v>
                </c:pt>
                <c:pt idx="233">
                  <c:v>2.5000000000000001E-2</c:v>
                </c:pt>
                <c:pt idx="234">
                  <c:v>2.5000000000000001E-2</c:v>
                </c:pt>
                <c:pt idx="235">
                  <c:v>2.5000000000000001E-2</c:v>
                </c:pt>
                <c:pt idx="236">
                  <c:v>2.5000000000000001E-2</c:v>
                </c:pt>
                <c:pt idx="237">
                  <c:v>2.5000000000000001E-2</c:v>
                </c:pt>
                <c:pt idx="238">
                  <c:v>2.5000000000000001E-2</c:v>
                </c:pt>
                <c:pt idx="239">
                  <c:v>2.5000000000000001E-2</c:v>
                </c:pt>
                <c:pt idx="240">
                  <c:v>2.5000000000000001E-2</c:v>
                </c:pt>
                <c:pt idx="241">
                  <c:v>2.5000000000000001E-2</c:v>
                </c:pt>
                <c:pt idx="242">
                  <c:v>2.5000000000000001E-2</c:v>
                </c:pt>
                <c:pt idx="243">
                  <c:v>2.5000000000000001E-2</c:v>
                </c:pt>
                <c:pt idx="244">
                  <c:v>2.5000000000000001E-2</c:v>
                </c:pt>
                <c:pt idx="245">
                  <c:v>2.5000000000000001E-2</c:v>
                </c:pt>
                <c:pt idx="246">
                  <c:v>2.5000000000000001E-2</c:v>
                </c:pt>
                <c:pt idx="247">
                  <c:v>2.5000000000000001E-2</c:v>
                </c:pt>
                <c:pt idx="248">
                  <c:v>2.5000000000000001E-2</c:v>
                </c:pt>
                <c:pt idx="249">
                  <c:v>2.5000000000000001E-2</c:v>
                </c:pt>
                <c:pt idx="250">
                  <c:v>2.5000000000000001E-2</c:v>
                </c:pt>
                <c:pt idx="251">
                  <c:v>2.5000000000000001E-2</c:v>
                </c:pt>
                <c:pt idx="252">
                  <c:v>2.5000000000000001E-2</c:v>
                </c:pt>
                <c:pt idx="253">
                  <c:v>2.5000000000000001E-2</c:v>
                </c:pt>
                <c:pt idx="254">
                  <c:v>2.5000000000000001E-2</c:v>
                </c:pt>
                <c:pt idx="255">
                  <c:v>2.5000000000000001E-2</c:v>
                </c:pt>
                <c:pt idx="256">
                  <c:v>2.5000000000000001E-2</c:v>
                </c:pt>
                <c:pt idx="257">
                  <c:v>2.5000000000000001E-2</c:v>
                </c:pt>
                <c:pt idx="258">
                  <c:v>2.5000000000000001E-2</c:v>
                </c:pt>
                <c:pt idx="259">
                  <c:v>2.5000000000000001E-2</c:v>
                </c:pt>
                <c:pt idx="260">
                  <c:v>2.5000000000000001E-2</c:v>
                </c:pt>
                <c:pt idx="261">
                  <c:v>2.5000000000000001E-2</c:v>
                </c:pt>
                <c:pt idx="262">
                  <c:v>2.5000000000000001E-2</c:v>
                </c:pt>
                <c:pt idx="263">
                  <c:v>2.5000000000000001E-2</c:v>
                </c:pt>
                <c:pt idx="264">
                  <c:v>2.5000000000000001E-2</c:v>
                </c:pt>
                <c:pt idx="265">
                  <c:v>2.5000000000000001E-2</c:v>
                </c:pt>
                <c:pt idx="266">
                  <c:v>2.5000000000000001E-2</c:v>
                </c:pt>
                <c:pt idx="267">
                  <c:v>2.5000000000000001E-2</c:v>
                </c:pt>
                <c:pt idx="268">
                  <c:v>2.5000000000000001E-2</c:v>
                </c:pt>
                <c:pt idx="269">
                  <c:v>2.5000000000000001E-2</c:v>
                </c:pt>
                <c:pt idx="270">
                  <c:v>2.5000000000000001E-2</c:v>
                </c:pt>
                <c:pt idx="271">
                  <c:v>2.5000000000000001E-2</c:v>
                </c:pt>
                <c:pt idx="272">
                  <c:v>2.5000000000000001E-2</c:v>
                </c:pt>
                <c:pt idx="273">
                  <c:v>2.5000000000000001E-2</c:v>
                </c:pt>
                <c:pt idx="274">
                  <c:v>2.5000000000000001E-2</c:v>
                </c:pt>
                <c:pt idx="275">
                  <c:v>2.5000000000000001E-2</c:v>
                </c:pt>
                <c:pt idx="276">
                  <c:v>2.5000000000000001E-2</c:v>
                </c:pt>
                <c:pt idx="277">
                  <c:v>2.5000000000000001E-2</c:v>
                </c:pt>
                <c:pt idx="278">
                  <c:v>2.5000000000000001E-2</c:v>
                </c:pt>
                <c:pt idx="279">
                  <c:v>2.5000000000000001E-2</c:v>
                </c:pt>
                <c:pt idx="280">
                  <c:v>2.5000000000000001E-2</c:v>
                </c:pt>
                <c:pt idx="281">
                  <c:v>2.5000000000000001E-2</c:v>
                </c:pt>
                <c:pt idx="282">
                  <c:v>2.5000000000000001E-2</c:v>
                </c:pt>
                <c:pt idx="283">
                  <c:v>2.5000000000000001E-2</c:v>
                </c:pt>
                <c:pt idx="284">
                  <c:v>2.5000000000000001E-2</c:v>
                </c:pt>
                <c:pt idx="285">
                  <c:v>2.5000000000000001E-2</c:v>
                </c:pt>
                <c:pt idx="286">
                  <c:v>2.5000000000000001E-2</c:v>
                </c:pt>
                <c:pt idx="287">
                  <c:v>2.5000000000000001E-2</c:v>
                </c:pt>
                <c:pt idx="288">
                  <c:v>2.5000000000000001E-2</c:v>
                </c:pt>
                <c:pt idx="289">
                  <c:v>2.5000000000000001E-2</c:v>
                </c:pt>
                <c:pt idx="290">
                  <c:v>2.5000000000000001E-2</c:v>
                </c:pt>
                <c:pt idx="291">
                  <c:v>2.5000000000000001E-2</c:v>
                </c:pt>
                <c:pt idx="292">
                  <c:v>2.5000000000000001E-2</c:v>
                </c:pt>
                <c:pt idx="293">
                  <c:v>2.5000000000000001E-2</c:v>
                </c:pt>
                <c:pt idx="294">
                  <c:v>2.5000000000000001E-2</c:v>
                </c:pt>
                <c:pt idx="295">
                  <c:v>2.5000000000000001E-2</c:v>
                </c:pt>
                <c:pt idx="296">
                  <c:v>2.5000000000000001E-2</c:v>
                </c:pt>
                <c:pt idx="297">
                  <c:v>2.5000000000000001E-2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egendEntry>
        <c:idx val="1"/>
        <c:delete val="1"/>
      </c:legendEntry>
      <c:layout>
        <c:manualLayout>
          <c:xMode val="edge"/>
          <c:yMode val="edge"/>
          <c:x val="0.53463423231076546"/>
          <c:y val="0.83117444118872696"/>
          <c:w val="0.35462782266958742"/>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Inflation (Core PCE)</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 CPI</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0.00%</c:formatCode>
                <c:ptCount val="298"/>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pt idx="262">
                  <c:v>6.8000000000000005E-2</c:v>
                </c:pt>
                <c:pt idx="263">
                  <c:v>7.0000000000000007E-2</c:v>
                </c:pt>
                <c:pt idx="264">
                  <c:v>7.5952800000000001E-2</c:v>
                </c:pt>
                <c:pt idx="265">
                  <c:v>7.9548499999999994E-2</c:v>
                </c:pt>
                <c:pt idx="266">
                  <c:v>8.5152199999999997E-2</c:v>
                </c:pt>
                <c:pt idx="267">
                  <c:v>8.2277699999999995E-2</c:v>
                </c:pt>
                <c:pt idx="268">
                  <c:v>8.5023299999999996E-2</c:v>
                </c:pt>
                <c:pt idx="269">
                  <c:v>8.9329900000000004E-2</c:v>
                </c:pt>
                <c:pt idx="270">
                  <c:v>8.4131800000000007E-2</c:v>
                </c:pt>
                <c:pt idx="271">
                  <c:v>8.2273600000000002E-2</c:v>
                </c:pt>
                <c:pt idx="272">
                  <c:v>8.2148499999999999E-2</c:v>
                </c:pt>
                <c:pt idx="273">
                  <c:v>7.7624899999999997E-2</c:v>
                </c:pt>
                <c:pt idx="274" formatCode="General">
                  <c:v>7.13535E-2</c:v>
                </c:pt>
                <c:pt idx="275" formatCode="General">
                  <c:v>6.4449400000000004E-2</c:v>
                </c:pt>
                <c:pt idx="276">
                  <c:v>6.3471600000000003E-2</c:v>
                </c:pt>
                <c:pt idx="277">
                  <c:v>5.9864399999999998E-2</c:v>
                </c:pt>
                <c:pt idx="278">
                  <c:v>4.9869200000000002E-2</c:v>
                </c:pt>
                <c:pt idx="279" formatCode="General">
                  <c:v>4.9571900000000002E-2</c:v>
                </c:pt>
                <c:pt idx="280" formatCode="General">
                  <c:v>4.1288400000000003E-2</c:v>
                </c:pt>
                <c:pt idx="281">
                  <c:v>0.03</c:v>
                </c:pt>
                <c:pt idx="282">
                  <c:v>3.2000000000000001E-2</c:v>
                </c:pt>
                <c:pt idx="283">
                  <c:v>3.6999999999999998E-2</c:v>
                </c:pt>
                <c:pt idx="284">
                  <c:v>3.6999999999999998E-2</c:v>
                </c:pt>
                <c:pt idx="285">
                  <c:v>3.2000000000000001E-2</c:v>
                </c:pt>
                <c:pt idx="286">
                  <c:v>3.1E-2</c:v>
                </c:pt>
                <c:pt idx="287">
                  <c:v>3.4000000000000002E-2</c:v>
                </c:pt>
                <c:pt idx="288">
                  <c:v>3.1059799999999999E-2</c:v>
                </c:pt>
                <c:pt idx="289">
                  <c:v>3.1657400000000002E-2</c:v>
                </c:pt>
                <c:pt idx="290">
                  <c:v>3.4751299999999999E-2</c:v>
                </c:pt>
                <c:pt idx="291">
                  <c:v>3.3577299999999997E-2</c:v>
                </c:pt>
                <c:pt idx="292">
                  <c:v>3.2502099999999999E-2</c:v>
                </c:pt>
                <c:pt idx="293">
                  <c:v>2.9756299999999999E-2</c:v>
                </c:pt>
                <c:pt idx="294" formatCode="General">
                  <c:v>2.92357E-2</c:v>
                </c:pt>
                <c:pt idx="295" formatCode="General">
                  <c:v>2.5912299999999999E-2</c:v>
                </c:pt>
                <c:pt idx="296">
                  <c:v>2.4E-2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PCE (excludes food and energy)</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0.00%</c:formatCode>
                <c:ptCount val="298"/>
                <c:pt idx="0">
                  <c:v>1.53727E-2</c:v>
                </c:pt>
                <c:pt idx="1">
                  <c:v>1.7232000000000001E-2</c:v>
                </c:pt>
                <c:pt idx="2">
                  <c:v>1.9004E-2</c:v>
                </c:pt>
                <c:pt idx="3">
                  <c:v>1.7068699999999999E-2</c:v>
                </c:pt>
                <c:pt idx="4">
                  <c:v>1.7178800000000001E-2</c:v>
                </c:pt>
                <c:pt idx="5">
                  <c:v>1.7422699999999999E-2</c:v>
                </c:pt>
                <c:pt idx="6">
                  <c:v>1.7908799999999999E-2</c:v>
                </c:pt>
                <c:pt idx="7">
                  <c:v>1.87201E-2</c:v>
                </c:pt>
                <c:pt idx="8">
                  <c:v>1.8494500000000001E-2</c:v>
                </c:pt>
                <c:pt idx="9">
                  <c:v>1.8186600000000001E-2</c:v>
                </c:pt>
                <c:pt idx="10">
                  <c:v>1.9009999999999999E-2</c:v>
                </c:pt>
                <c:pt idx="11">
                  <c:v>1.87102E-2</c:v>
                </c:pt>
                <c:pt idx="12">
                  <c:v>2.0065800000000002E-2</c:v>
                </c:pt>
                <c:pt idx="13">
                  <c:v>2.0348000000000002E-2</c:v>
                </c:pt>
                <c:pt idx="14">
                  <c:v>1.9322300000000001E-2</c:v>
                </c:pt>
                <c:pt idx="15">
                  <c:v>2.02682E-2</c:v>
                </c:pt>
                <c:pt idx="16">
                  <c:v>1.9413199999999999E-2</c:v>
                </c:pt>
                <c:pt idx="17">
                  <c:v>2.0927100000000001E-2</c:v>
                </c:pt>
                <c:pt idx="18">
                  <c:v>2.1226499999999999E-2</c:v>
                </c:pt>
                <c:pt idx="19">
                  <c:v>2.0419300000000001E-2</c:v>
                </c:pt>
                <c:pt idx="20">
                  <c:v>1.21799E-2</c:v>
                </c:pt>
                <c:pt idx="21">
                  <c:v>1.78741E-2</c:v>
                </c:pt>
                <c:pt idx="22">
                  <c:v>1.81382E-2</c:v>
                </c:pt>
                <c:pt idx="23">
                  <c:v>1.7382399999999999E-2</c:v>
                </c:pt>
                <c:pt idx="24">
                  <c:v>1.41926E-2</c:v>
                </c:pt>
                <c:pt idx="25">
                  <c:v>1.43266E-2</c:v>
                </c:pt>
                <c:pt idx="26">
                  <c:v>1.4482800000000001E-2</c:v>
                </c:pt>
                <c:pt idx="27">
                  <c:v>1.57045E-2</c:v>
                </c:pt>
                <c:pt idx="28">
                  <c:v>1.66036E-2</c:v>
                </c:pt>
                <c:pt idx="29">
                  <c:v>1.59335E-2</c:v>
                </c:pt>
                <c:pt idx="30">
                  <c:v>1.5370399999999999E-2</c:v>
                </c:pt>
                <c:pt idx="31">
                  <c:v>1.68798E-2</c:v>
                </c:pt>
                <c:pt idx="32">
                  <c:v>2.4347400000000002E-2</c:v>
                </c:pt>
                <c:pt idx="33">
                  <c:v>1.8044999999999999E-2</c:v>
                </c:pt>
                <c:pt idx="34">
                  <c:v>1.6980499999999999E-2</c:v>
                </c:pt>
                <c:pt idx="35">
                  <c:v>1.7690000000000001E-2</c:v>
                </c:pt>
                <c:pt idx="36">
                  <c:v>1.78006E-2</c:v>
                </c:pt>
                <c:pt idx="37">
                  <c:v>1.72724E-2</c:v>
                </c:pt>
                <c:pt idx="38">
                  <c:v>1.76855E-2</c:v>
                </c:pt>
                <c:pt idx="39">
                  <c:v>1.5978300000000001E-2</c:v>
                </c:pt>
                <c:pt idx="40">
                  <c:v>1.63085E-2</c:v>
                </c:pt>
                <c:pt idx="41">
                  <c:v>1.52762E-2</c:v>
                </c:pt>
                <c:pt idx="42">
                  <c:v>1.57476E-2</c:v>
                </c:pt>
                <c:pt idx="43">
                  <c:v>1.4893099999999999E-2</c:v>
                </c:pt>
                <c:pt idx="44">
                  <c:v>1.46544E-2</c:v>
                </c:pt>
                <c:pt idx="45">
                  <c:v>1.5653799999999999E-2</c:v>
                </c:pt>
                <c:pt idx="46">
                  <c:v>1.6054800000000001E-2</c:v>
                </c:pt>
                <c:pt idx="47">
                  <c:v>1.63845E-2</c:v>
                </c:pt>
                <c:pt idx="48">
                  <c:v>1.82848E-2</c:v>
                </c:pt>
                <c:pt idx="49">
                  <c:v>1.8532400000000001E-2</c:v>
                </c:pt>
                <c:pt idx="50">
                  <c:v>1.8609299999999999E-2</c:v>
                </c:pt>
                <c:pt idx="51">
                  <c:v>2.0125799999999999E-2</c:v>
                </c:pt>
                <c:pt idx="52">
                  <c:v>2.0049600000000001E-2</c:v>
                </c:pt>
                <c:pt idx="53">
                  <c:v>2.10885E-2</c:v>
                </c:pt>
                <c:pt idx="54">
                  <c:v>1.9764799999999999E-2</c:v>
                </c:pt>
                <c:pt idx="55">
                  <c:v>1.90017E-2</c:v>
                </c:pt>
                <c:pt idx="56">
                  <c:v>1.94801E-2</c:v>
                </c:pt>
                <c:pt idx="57">
                  <c:v>1.98312E-2</c:v>
                </c:pt>
                <c:pt idx="58">
                  <c:v>2.06234E-2</c:v>
                </c:pt>
                <c:pt idx="59">
                  <c:v>2.0656000000000001E-2</c:v>
                </c:pt>
                <c:pt idx="60">
                  <c:v>2.1711000000000001E-2</c:v>
                </c:pt>
                <c:pt idx="61">
                  <c:v>2.17457E-2</c:v>
                </c:pt>
                <c:pt idx="62">
                  <c:v>2.25577E-2</c:v>
                </c:pt>
                <c:pt idx="63">
                  <c:v>2.1085E-2</c:v>
                </c:pt>
                <c:pt idx="64">
                  <c:v>2.1773899999999999E-2</c:v>
                </c:pt>
                <c:pt idx="65">
                  <c:v>2.0861000000000001E-2</c:v>
                </c:pt>
                <c:pt idx="66">
                  <c:v>2.1147900000000001E-2</c:v>
                </c:pt>
                <c:pt idx="67">
                  <c:v>2.1589899999999999E-2</c:v>
                </c:pt>
                <c:pt idx="68">
                  <c:v>2.1941200000000001E-2</c:v>
                </c:pt>
                <c:pt idx="69">
                  <c:v>2.26406E-2</c:v>
                </c:pt>
                <c:pt idx="70">
                  <c:v>2.3062200000000001E-2</c:v>
                </c:pt>
                <c:pt idx="71">
                  <c:v>2.2803500000000001E-2</c:v>
                </c:pt>
                <c:pt idx="72">
                  <c:v>2.1432199999999998E-2</c:v>
                </c:pt>
                <c:pt idx="73">
                  <c:v>2.1385399999999999E-2</c:v>
                </c:pt>
                <c:pt idx="74">
                  <c:v>2.1673700000000001E-2</c:v>
                </c:pt>
                <c:pt idx="75">
                  <c:v>2.3612500000000002E-2</c:v>
                </c:pt>
                <c:pt idx="76">
                  <c:v>2.4085499999999999E-2</c:v>
                </c:pt>
                <c:pt idx="77">
                  <c:v>2.59595E-2</c:v>
                </c:pt>
                <c:pt idx="78">
                  <c:v>2.5457799999999999E-2</c:v>
                </c:pt>
                <c:pt idx="79">
                  <c:v>2.6702199999999999E-2</c:v>
                </c:pt>
                <c:pt idx="80">
                  <c:v>2.6057199999999999E-2</c:v>
                </c:pt>
                <c:pt idx="81">
                  <c:v>2.4971299999999998E-2</c:v>
                </c:pt>
                <c:pt idx="82">
                  <c:v>2.2845000000000001E-2</c:v>
                </c:pt>
                <c:pt idx="83">
                  <c:v>2.3157400000000002E-2</c:v>
                </c:pt>
                <c:pt idx="84">
                  <c:v>2.5004700000000001E-2</c:v>
                </c:pt>
                <c:pt idx="85">
                  <c:v>2.55669E-2</c:v>
                </c:pt>
                <c:pt idx="86">
                  <c:v>2.3783599999999998E-2</c:v>
                </c:pt>
                <c:pt idx="87">
                  <c:v>2.2114000000000002E-2</c:v>
                </c:pt>
                <c:pt idx="88">
                  <c:v>2.0764399999999999E-2</c:v>
                </c:pt>
                <c:pt idx="89">
                  <c:v>1.9873499999999999E-2</c:v>
                </c:pt>
                <c:pt idx="90">
                  <c:v>2.0405199999999998E-2</c:v>
                </c:pt>
                <c:pt idx="91">
                  <c:v>1.9857900000000001E-2</c:v>
                </c:pt>
                <c:pt idx="92">
                  <c:v>2.1023699999999999E-2</c:v>
                </c:pt>
                <c:pt idx="93">
                  <c:v>2.1841099999999999E-2</c:v>
                </c:pt>
                <c:pt idx="94">
                  <c:v>2.33539E-2</c:v>
                </c:pt>
                <c:pt idx="95">
                  <c:v>2.40451E-2</c:v>
                </c:pt>
                <c:pt idx="96">
                  <c:v>2.1931300000000001E-2</c:v>
                </c:pt>
                <c:pt idx="97">
                  <c:v>2.0720300000000001E-2</c:v>
                </c:pt>
                <c:pt idx="98">
                  <c:v>2.1688099999999998E-2</c:v>
                </c:pt>
                <c:pt idx="99">
                  <c:v>2.0832699999999999E-2</c:v>
                </c:pt>
                <c:pt idx="100">
                  <c:v>2.1490800000000001E-2</c:v>
                </c:pt>
                <c:pt idx="101">
                  <c:v>2.2147900000000002E-2</c:v>
                </c:pt>
                <c:pt idx="102">
                  <c:v>2.24496E-2</c:v>
                </c:pt>
                <c:pt idx="103">
                  <c:v>2.2178799999999999E-2</c:v>
                </c:pt>
                <c:pt idx="104">
                  <c:v>2.0440199999999999E-2</c:v>
                </c:pt>
                <c:pt idx="105">
                  <c:v>1.6341899999999999E-2</c:v>
                </c:pt>
                <c:pt idx="106">
                  <c:v>1.3900300000000001E-2</c:v>
                </c:pt>
                <c:pt idx="107">
                  <c:v>1.13715E-2</c:v>
                </c:pt>
                <c:pt idx="108">
                  <c:v>9.0556999999999999E-3</c:v>
                </c:pt>
                <c:pt idx="109">
                  <c:v>8.8763999999999996E-3</c:v>
                </c:pt>
                <c:pt idx="110">
                  <c:v>7.6254000000000001E-3</c:v>
                </c:pt>
                <c:pt idx="111">
                  <c:v>9.2896999999999997E-3</c:v>
                </c:pt>
                <c:pt idx="112">
                  <c:v>8.2223999999999995E-3</c:v>
                </c:pt>
                <c:pt idx="113">
                  <c:v>7.1980000000000004E-3</c:v>
                </c:pt>
                <c:pt idx="114">
                  <c:v>6.2551999999999998E-3</c:v>
                </c:pt>
                <c:pt idx="115">
                  <c:v>6.5113999999999997E-3</c:v>
                </c:pt>
                <c:pt idx="116">
                  <c:v>7.2427000000000004E-3</c:v>
                </c:pt>
                <c:pt idx="117">
                  <c:v>1.23946E-2</c:v>
                </c:pt>
                <c:pt idx="118">
                  <c:v>1.37415E-2</c:v>
                </c:pt>
                <c:pt idx="119">
                  <c:v>1.5100799999999999E-2</c:v>
                </c:pt>
                <c:pt idx="120">
                  <c:v>1.6902400000000001E-2</c:v>
                </c:pt>
                <c:pt idx="121">
                  <c:v>1.6984099999999999E-2</c:v>
                </c:pt>
                <c:pt idx="122">
                  <c:v>1.7774000000000002E-2</c:v>
                </c:pt>
                <c:pt idx="123">
                  <c:v>1.6017799999999999E-2</c:v>
                </c:pt>
                <c:pt idx="124">
                  <c:v>1.6363300000000001E-2</c:v>
                </c:pt>
                <c:pt idx="125">
                  <c:v>1.5564700000000001E-2</c:v>
                </c:pt>
                <c:pt idx="126">
                  <c:v>1.47008E-2</c:v>
                </c:pt>
                <c:pt idx="127">
                  <c:v>1.4175800000000001E-2</c:v>
                </c:pt>
                <c:pt idx="128">
                  <c:v>1.2978699999999999E-2</c:v>
                </c:pt>
                <c:pt idx="129">
                  <c:v>1.07933E-2</c:v>
                </c:pt>
                <c:pt idx="130">
                  <c:v>1.1210899999999999E-2</c:v>
                </c:pt>
                <c:pt idx="131">
                  <c:v>1.05559E-2</c:v>
                </c:pt>
                <c:pt idx="132">
                  <c:v>1.12473E-2</c:v>
                </c:pt>
                <c:pt idx="133">
                  <c:v>1.2130699999999999E-2</c:v>
                </c:pt>
                <c:pt idx="134">
                  <c:v>1.2143599999999999E-2</c:v>
                </c:pt>
                <c:pt idx="135">
                  <c:v>1.3951399999999999E-2</c:v>
                </c:pt>
                <c:pt idx="136">
                  <c:v>1.5240500000000001E-2</c:v>
                </c:pt>
                <c:pt idx="137">
                  <c:v>1.5854E-2</c:v>
                </c:pt>
                <c:pt idx="138">
                  <c:v>1.7343999999999998E-2</c:v>
                </c:pt>
                <c:pt idx="139">
                  <c:v>1.8392200000000001E-2</c:v>
                </c:pt>
                <c:pt idx="140">
                  <c:v>1.85057E-2</c:v>
                </c:pt>
                <c:pt idx="141">
                  <c:v>1.74459E-2</c:v>
                </c:pt>
                <c:pt idx="142">
                  <c:v>1.82785E-2</c:v>
                </c:pt>
                <c:pt idx="143">
                  <c:v>1.9758100000000001E-2</c:v>
                </c:pt>
                <c:pt idx="144">
                  <c:v>2.061E-2</c:v>
                </c:pt>
                <c:pt idx="145">
                  <c:v>2.0245699999999998E-2</c:v>
                </c:pt>
                <c:pt idx="146">
                  <c:v>2.04406E-2</c:v>
                </c:pt>
                <c:pt idx="147">
                  <c:v>1.9647499999999998E-2</c:v>
                </c:pt>
                <c:pt idx="148">
                  <c:v>1.8254699999999999E-2</c:v>
                </c:pt>
                <c:pt idx="149">
                  <c:v>1.8193999999999998E-2</c:v>
                </c:pt>
                <c:pt idx="150">
                  <c:v>1.7739999999999999E-2</c:v>
                </c:pt>
                <c:pt idx="151">
                  <c:v>1.6354500000000001E-2</c:v>
                </c:pt>
                <c:pt idx="152">
                  <c:v>1.6921599999999998E-2</c:v>
                </c:pt>
                <c:pt idx="153">
                  <c:v>1.8890899999999999E-2</c:v>
                </c:pt>
                <c:pt idx="154">
                  <c:v>1.78391E-2</c:v>
                </c:pt>
                <c:pt idx="155">
                  <c:v>1.68903E-2</c:v>
                </c:pt>
                <c:pt idx="156">
                  <c:v>1.5943499999999999E-2</c:v>
                </c:pt>
                <c:pt idx="157">
                  <c:v>1.5750400000000001E-2</c:v>
                </c:pt>
                <c:pt idx="158">
                  <c:v>1.4960599999999999E-2</c:v>
                </c:pt>
                <c:pt idx="159">
                  <c:v>1.4206099999999999E-2</c:v>
                </c:pt>
                <c:pt idx="160">
                  <c:v>1.4271799999999999E-2</c:v>
                </c:pt>
                <c:pt idx="161">
                  <c:v>1.48874E-2</c:v>
                </c:pt>
                <c:pt idx="162">
                  <c:v>1.5132E-2</c:v>
                </c:pt>
                <c:pt idx="163">
                  <c:v>1.56718E-2</c:v>
                </c:pt>
                <c:pt idx="164">
                  <c:v>1.5552699999999999E-2</c:v>
                </c:pt>
                <c:pt idx="165">
                  <c:v>1.5256499999999999E-2</c:v>
                </c:pt>
                <c:pt idx="166">
                  <c:v>1.59358E-2</c:v>
                </c:pt>
                <c:pt idx="167">
                  <c:v>1.6579900000000002E-2</c:v>
                </c:pt>
                <c:pt idx="168">
                  <c:v>1.5415699999999999E-2</c:v>
                </c:pt>
                <c:pt idx="169">
                  <c:v>1.4822999999999999E-2</c:v>
                </c:pt>
                <c:pt idx="170">
                  <c:v>1.58184E-2</c:v>
                </c:pt>
                <c:pt idx="171">
                  <c:v>1.6962700000000001E-2</c:v>
                </c:pt>
                <c:pt idx="172">
                  <c:v>1.7665299999999998E-2</c:v>
                </c:pt>
                <c:pt idx="173">
                  <c:v>1.71731E-2</c:v>
                </c:pt>
                <c:pt idx="174">
                  <c:v>1.7742000000000001E-2</c:v>
                </c:pt>
                <c:pt idx="175">
                  <c:v>1.6944500000000001E-2</c:v>
                </c:pt>
                <c:pt idx="176">
                  <c:v>1.7062999999999998E-2</c:v>
                </c:pt>
                <c:pt idx="177">
                  <c:v>1.5821200000000001E-2</c:v>
                </c:pt>
                <c:pt idx="178">
                  <c:v>1.51281E-2</c:v>
                </c:pt>
                <c:pt idx="179">
                  <c:v>1.4697099999999999E-2</c:v>
                </c:pt>
                <c:pt idx="180">
                  <c:v>1.3570799999999999E-2</c:v>
                </c:pt>
                <c:pt idx="181">
                  <c:v>1.3962499999999999E-2</c:v>
                </c:pt>
                <c:pt idx="182">
                  <c:v>1.3595100000000001E-2</c:v>
                </c:pt>
                <c:pt idx="183">
                  <c:v>1.3384699999999999E-2</c:v>
                </c:pt>
                <c:pt idx="184">
                  <c:v>1.28468E-2</c:v>
                </c:pt>
                <c:pt idx="185">
                  <c:v>1.2899799999999999E-2</c:v>
                </c:pt>
                <c:pt idx="186">
                  <c:v>1.19378E-2</c:v>
                </c:pt>
                <c:pt idx="187">
                  <c:v>1.2291099999999999E-2</c:v>
                </c:pt>
                <c:pt idx="188">
                  <c:v>1.23435E-2</c:v>
                </c:pt>
                <c:pt idx="189">
                  <c:v>1.1579799999999999E-2</c:v>
                </c:pt>
                <c:pt idx="190">
                  <c:v>1.15674E-2</c:v>
                </c:pt>
                <c:pt idx="191">
                  <c:v>1.1286900000000001E-2</c:v>
                </c:pt>
                <c:pt idx="192">
                  <c:v>1.3369799999999999E-2</c:v>
                </c:pt>
                <c:pt idx="193">
                  <c:v>1.39434E-2</c:v>
                </c:pt>
                <c:pt idx="194">
                  <c:v>1.3845100000000001E-2</c:v>
                </c:pt>
                <c:pt idx="195">
                  <c:v>1.46754E-2</c:v>
                </c:pt>
                <c:pt idx="196">
                  <c:v>1.49734E-2</c:v>
                </c:pt>
                <c:pt idx="197">
                  <c:v>1.49841E-2</c:v>
                </c:pt>
                <c:pt idx="198">
                  <c:v>1.5812199999999998E-2</c:v>
                </c:pt>
                <c:pt idx="199">
                  <c:v>1.69757E-2</c:v>
                </c:pt>
                <c:pt idx="200">
                  <c:v>1.6839400000000001E-2</c:v>
                </c:pt>
                <c:pt idx="201">
                  <c:v>1.8201100000000001E-2</c:v>
                </c:pt>
                <c:pt idx="202">
                  <c:v>1.7619599999999999E-2</c:v>
                </c:pt>
                <c:pt idx="203">
                  <c:v>1.8284100000000001E-2</c:v>
                </c:pt>
                <c:pt idx="204">
                  <c:v>1.9020200000000001E-2</c:v>
                </c:pt>
                <c:pt idx="205">
                  <c:v>1.9408000000000002E-2</c:v>
                </c:pt>
                <c:pt idx="206">
                  <c:v>1.7465700000000001E-2</c:v>
                </c:pt>
                <c:pt idx="207">
                  <c:v>1.7336899999999999E-2</c:v>
                </c:pt>
                <c:pt idx="208">
                  <c:v>1.67157E-2</c:v>
                </c:pt>
                <c:pt idx="209">
                  <c:v>1.6959399999999999E-2</c:v>
                </c:pt>
                <c:pt idx="210">
                  <c:v>1.5848399999999999E-2</c:v>
                </c:pt>
                <c:pt idx="211">
                  <c:v>1.51988E-2</c:v>
                </c:pt>
                <c:pt idx="212">
                  <c:v>1.53501E-2</c:v>
                </c:pt>
                <c:pt idx="213">
                  <c:v>1.6507899999999999E-2</c:v>
                </c:pt>
                <c:pt idx="214">
                  <c:v>1.6790099999999999E-2</c:v>
                </c:pt>
                <c:pt idx="215">
                  <c:v>1.69552E-2</c:v>
                </c:pt>
                <c:pt idx="216">
                  <c:v>1.7489899999999999E-2</c:v>
                </c:pt>
                <c:pt idx="217">
                  <c:v>1.7660599999999999E-2</c:v>
                </c:pt>
                <c:pt idx="218">
                  <c:v>2.0472400000000002E-2</c:v>
                </c:pt>
                <c:pt idx="219">
                  <c:v>1.9791900000000001E-2</c:v>
                </c:pt>
                <c:pt idx="220">
                  <c:v>2.0767000000000001E-2</c:v>
                </c:pt>
                <c:pt idx="221">
                  <c:v>2.0365999999999999E-2</c:v>
                </c:pt>
                <c:pt idx="222">
                  <c:v>2.1104100000000001E-2</c:v>
                </c:pt>
                <c:pt idx="223">
                  <c:v>2.0097299999999998E-2</c:v>
                </c:pt>
                <c:pt idx="224">
                  <c:v>2.0893599999999998E-2</c:v>
                </c:pt>
                <c:pt idx="225">
                  <c:v>1.96039E-2</c:v>
                </c:pt>
                <c:pt idx="226">
                  <c:v>2.0712499999999998E-2</c:v>
                </c:pt>
                <c:pt idx="227">
                  <c:v>2.0847500000000001E-2</c:v>
                </c:pt>
                <c:pt idx="228">
                  <c:v>1.8830199999999998E-2</c:v>
                </c:pt>
                <c:pt idx="229">
                  <c:v>1.7344999999999999E-2</c:v>
                </c:pt>
                <c:pt idx="230">
                  <c:v>1.6319500000000001E-2</c:v>
                </c:pt>
                <c:pt idx="231">
                  <c:v>1.73121E-2</c:v>
                </c:pt>
                <c:pt idx="232">
                  <c:v>1.6524799999999999E-2</c:v>
                </c:pt>
                <c:pt idx="233">
                  <c:v>1.7506600000000001E-2</c:v>
                </c:pt>
                <c:pt idx="234">
                  <c:v>1.75832E-2</c:v>
                </c:pt>
                <c:pt idx="235">
                  <c:v>1.8358900000000001E-2</c:v>
                </c:pt>
                <c:pt idx="236">
                  <c:v>1.6863400000000001E-2</c:v>
                </c:pt>
                <c:pt idx="237">
                  <c:v>1.69038E-2</c:v>
                </c:pt>
                <c:pt idx="238">
                  <c:v>1.5275499999999999E-2</c:v>
                </c:pt>
                <c:pt idx="239">
                  <c:v>1.5881599999999999E-2</c:v>
                </c:pt>
                <c:pt idx="240">
                  <c:v>1.6862499999999999E-2</c:v>
                </c:pt>
                <c:pt idx="241">
                  <c:v>1.7975499999999998E-2</c:v>
                </c:pt>
                <c:pt idx="242">
                  <c:v>1.6102399999999999E-2</c:v>
                </c:pt>
                <c:pt idx="243">
                  <c:v>9.1178000000000006E-3</c:v>
                </c:pt>
                <c:pt idx="244">
                  <c:v>9.3583E-3</c:v>
                </c:pt>
                <c:pt idx="245">
                  <c:v>9.3839000000000006E-3</c:v>
                </c:pt>
                <c:pt idx="246">
                  <c:v>1.1305600000000001E-2</c:v>
                </c:pt>
                <c:pt idx="247">
                  <c:v>1.34675E-2</c:v>
                </c:pt>
                <c:pt idx="248">
                  <c:v>1.4598699999999999E-2</c:v>
                </c:pt>
                <c:pt idx="249">
                  <c:v>1.35205E-2</c:v>
                </c:pt>
                <c:pt idx="250">
                  <c:v>1.35438E-2</c:v>
                </c:pt>
                <c:pt idx="251">
                  <c:v>1.46313E-2</c:v>
                </c:pt>
                <c:pt idx="252">
                  <c:v>1.5698E-2</c:v>
                </c:pt>
                <c:pt idx="253">
                  <c:v>1.5626399999999999E-2</c:v>
                </c:pt>
                <c:pt idx="254">
                  <c:v>2.0452000000000001E-2</c:v>
                </c:pt>
                <c:pt idx="255">
                  <c:v>3.1224499999999999E-2</c:v>
                </c:pt>
                <c:pt idx="256">
                  <c:v>3.5171399999999998E-2</c:v>
                </c:pt>
                <c:pt idx="257">
                  <c:v>3.8018200000000002E-2</c:v>
                </c:pt>
                <c:pt idx="258">
                  <c:v>3.86687E-2</c:v>
                </c:pt>
                <c:pt idx="259">
                  <c:v>3.8819800000000002E-2</c:v>
                </c:pt>
                <c:pt idx="260">
                  <c:v>3.9191400000000001E-2</c:v>
                </c:pt>
                <c:pt idx="261">
                  <c:v>4.3081300000000003E-2</c:v>
                </c:pt>
                <c:pt idx="262">
                  <c:v>4.8181500000000002E-2</c:v>
                </c:pt>
                <c:pt idx="263">
                  <c:v>5.0436099999999998E-2</c:v>
                </c:pt>
                <c:pt idx="264">
                  <c:v>5.2089999999999997E-2</c:v>
                </c:pt>
                <c:pt idx="265">
                  <c:v>5.4185700000000003E-2</c:v>
                </c:pt>
                <c:pt idx="266">
                  <c:v>5.36477E-2</c:v>
                </c:pt>
                <c:pt idx="267" formatCode="General">
                  <c:v>5.0298700000000002E-2</c:v>
                </c:pt>
                <c:pt idx="268" formatCode="General">
                  <c:v>4.8815400000000002E-2</c:v>
                </c:pt>
                <c:pt idx="269" formatCode="General">
                  <c:v>5.0354099999999999E-2</c:v>
                </c:pt>
                <c:pt idx="270" formatCode="General">
                  <c:v>4.7032999999999998E-2</c:v>
                </c:pt>
                <c:pt idx="271" formatCode="General">
                  <c:v>4.9340500000000002E-2</c:v>
                </c:pt>
                <c:pt idx="272" formatCode="General">
                  <c:v>5.20153E-2</c:v>
                </c:pt>
                <c:pt idx="273" formatCode="General">
                  <c:v>5.1030399999999997E-2</c:v>
                </c:pt>
                <c:pt idx="274" formatCode="General">
                  <c:v>4.7966000000000002E-2</c:v>
                </c:pt>
                <c:pt idx="275" formatCode="General">
                  <c:v>4.6200699999999997E-2</c:v>
                </c:pt>
                <c:pt idx="276" formatCode="General">
                  <c:v>4.6877700000000001E-2</c:v>
                </c:pt>
                <c:pt idx="277" formatCode="General">
                  <c:v>4.6549199999999999E-2</c:v>
                </c:pt>
                <c:pt idx="278" formatCode="General">
                  <c:v>4.6082600000000001E-2</c:v>
                </c:pt>
                <c:pt idx="279" formatCode="General">
                  <c:v>4.6791800000000001E-2</c:v>
                </c:pt>
                <c:pt idx="280" formatCode="General">
                  <c:v>4.6159600000000002E-2</c:v>
                </c:pt>
                <c:pt idx="281" formatCode="General">
                  <c:v>4.2999999999999997E-2</c:v>
                </c:pt>
                <c:pt idx="282" formatCode="General">
                  <c:v>4.2000000000000003E-2</c:v>
                </c:pt>
                <c:pt idx="283" formatCode="General">
                  <c:v>3.6999999999999998E-2</c:v>
                </c:pt>
                <c:pt idx="284" formatCode="General">
                  <c:v>3.5999999999999997E-2</c:v>
                </c:pt>
                <c:pt idx="285" formatCode="General">
                  <c:v>3.4000000000000002E-2</c:v>
                </c:pt>
                <c:pt idx="286" formatCode="General">
                  <c:v>3.2000000000000001E-2</c:v>
                </c:pt>
                <c:pt idx="287" formatCode="General">
                  <c:v>2.9000000000000001E-2</c:v>
                </c:pt>
                <c:pt idx="288" formatCode="General">
                  <c:v>2.9388500000000001E-2</c:v>
                </c:pt>
                <c:pt idx="289" formatCode="General">
                  <c:v>2.8341700000000001E-2</c:v>
                </c:pt>
                <c:pt idx="290" formatCode="General">
                  <c:v>2.8322900000000002E-2</c:v>
                </c:pt>
                <c:pt idx="291" formatCode="General">
                  <c:v>2.7789500000000002E-2</c:v>
                </c:pt>
                <c:pt idx="292" formatCode="General">
                  <c:v>2.5877399999999998E-2</c:v>
                </c:pt>
                <c:pt idx="293" formatCode="General">
                  <c:v>2.5782599999999999E-2</c:v>
                </c:pt>
                <c:pt idx="294" formatCode="General">
                  <c:v>2.62042E-2</c:v>
                </c:pt>
                <c:pt idx="295" formatCode="General">
                  <c:v>2.7E-2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Sheet1!$D$2:$D$299</c:f>
              <c:numCache>
                <c:formatCode>General</c:formatCode>
                <c:ptCount val="298"/>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ayout>
        <c:manualLayout>
          <c:xMode val="edge"/>
          <c:yMode val="edge"/>
          <c:x val="0.4833122017229699"/>
          <c:y val="0.83117444118872696"/>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Inflation (Core PCE)</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 CPI</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0.00%</c:formatCode>
                <c:ptCount val="298"/>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pt idx="262">
                  <c:v>6.8000000000000005E-2</c:v>
                </c:pt>
                <c:pt idx="263">
                  <c:v>7.0000000000000007E-2</c:v>
                </c:pt>
                <c:pt idx="264">
                  <c:v>7.5952800000000001E-2</c:v>
                </c:pt>
                <c:pt idx="265">
                  <c:v>7.9548499999999994E-2</c:v>
                </c:pt>
                <c:pt idx="266">
                  <c:v>8.5152199999999997E-2</c:v>
                </c:pt>
                <c:pt idx="267">
                  <c:v>8.2277699999999995E-2</c:v>
                </c:pt>
                <c:pt idx="268">
                  <c:v>8.5023299999999996E-2</c:v>
                </c:pt>
                <c:pt idx="269">
                  <c:v>8.9329900000000004E-2</c:v>
                </c:pt>
                <c:pt idx="270">
                  <c:v>8.4131800000000007E-2</c:v>
                </c:pt>
                <c:pt idx="271">
                  <c:v>8.2273600000000002E-2</c:v>
                </c:pt>
                <c:pt idx="272">
                  <c:v>8.2148499999999999E-2</c:v>
                </c:pt>
                <c:pt idx="273">
                  <c:v>7.7624899999999997E-2</c:v>
                </c:pt>
                <c:pt idx="274" formatCode="General">
                  <c:v>7.13535E-2</c:v>
                </c:pt>
                <c:pt idx="275" formatCode="General">
                  <c:v>6.4449400000000004E-2</c:v>
                </c:pt>
                <c:pt idx="276">
                  <c:v>6.3471600000000003E-2</c:v>
                </c:pt>
                <c:pt idx="277">
                  <c:v>5.9864399999999998E-2</c:v>
                </c:pt>
                <c:pt idx="278">
                  <c:v>4.9869200000000002E-2</c:v>
                </c:pt>
                <c:pt idx="279" formatCode="General">
                  <c:v>4.9571900000000002E-2</c:v>
                </c:pt>
                <c:pt idx="280" formatCode="General">
                  <c:v>4.1288400000000003E-2</c:v>
                </c:pt>
                <c:pt idx="281">
                  <c:v>0.03</c:v>
                </c:pt>
                <c:pt idx="282">
                  <c:v>3.2000000000000001E-2</c:v>
                </c:pt>
                <c:pt idx="283">
                  <c:v>3.6999999999999998E-2</c:v>
                </c:pt>
                <c:pt idx="284">
                  <c:v>3.6999999999999998E-2</c:v>
                </c:pt>
                <c:pt idx="285">
                  <c:v>3.2000000000000001E-2</c:v>
                </c:pt>
                <c:pt idx="286">
                  <c:v>3.1E-2</c:v>
                </c:pt>
                <c:pt idx="287">
                  <c:v>3.4000000000000002E-2</c:v>
                </c:pt>
                <c:pt idx="288">
                  <c:v>3.1059799999999999E-2</c:v>
                </c:pt>
                <c:pt idx="289">
                  <c:v>3.1657400000000002E-2</c:v>
                </c:pt>
                <c:pt idx="290">
                  <c:v>3.4751299999999999E-2</c:v>
                </c:pt>
                <c:pt idx="291">
                  <c:v>3.3577299999999997E-2</c:v>
                </c:pt>
                <c:pt idx="292">
                  <c:v>3.2502099999999999E-2</c:v>
                </c:pt>
                <c:pt idx="293">
                  <c:v>2.9756299999999999E-2</c:v>
                </c:pt>
                <c:pt idx="294" formatCode="General">
                  <c:v>2.92357E-2</c:v>
                </c:pt>
                <c:pt idx="295" formatCode="General">
                  <c:v>2.5912299999999999E-2</c:v>
                </c:pt>
                <c:pt idx="296">
                  <c:v>2.4E-2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PCE (excludes food and energy)</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0.00%</c:formatCode>
                <c:ptCount val="298"/>
                <c:pt idx="0">
                  <c:v>1.53727E-2</c:v>
                </c:pt>
                <c:pt idx="1">
                  <c:v>1.7232000000000001E-2</c:v>
                </c:pt>
                <c:pt idx="2">
                  <c:v>1.9004E-2</c:v>
                </c:pt>
                <c:pt idx="3">
                  <c:v>1.7068699999999999E-2</c:v>
                </c:pt>
                <c:pt idx="4">
                  <c:v>1.7178800000000001E-2</c:v>
                </c:pt>
                <c:pt idx="5">
                  <c:v>1.7422699999999999E-2</c:v>
                </c:pt>
                <c:pt idx="6">
                  <c:v>1.7908799999999999E-2</c:v>
                </c:pt>
                <c:pt idx="7">
                  <c:v>1.87201E-2</c:v>
                </c:pt>
                <c:pt idx="8">
                  <c:v>1.8494500000000001E-2</c:v>
                </c:pt>
                <c:pt idx="9">
                  <c:v>1.8186600000000001E-2</c:v>
                </c:pt>
                <c:pt idx="10">
                  <c:v>1.9009999999999999E-2</c:v>
                </c:pt>
                <c:pt idx="11">
                  <c:v>1.87102E-2</c:v>
                </c:pt>
                <c:pt idx="12">
                  <c:v>2.0065800000000002E-2</c:v>
                </c:pt>
                <c:pt idx="13">
                  <c:v>2.0348000000000002E-2</c:v>
                </c:pt>
                <c:pt idx="14">
                  <c:v>1.9322300000000001E-2</c:v>
                </c:pt>
                <c:pt idx="15">
                  <c:v>2.02682E-2</c:v>
                </c:pt>
                <c:pt idx="16">
                  <c:v>1.9413199999999999E-2</c:v>
                </c:pt>
                <c:pt idx="17">
                  <c:v>2.0927100000000001E-2</c:v>
                </c:pt>
                <c:pt idx="18">
                  <c:v>2.1226499999999999E-2</c:v>
                </c:pt>
                <c:pt idx="19">
                  <c:v>2.0419300000000001E-2</c:v>
                </c:pt>
                <c:pt idx="20">
                  <c:v>1.21799E-2</c:v>
                </c:pt>
                <c:pt idx="21">
                  <c:v>1.78741E-2</c:v>
                </c:pt>
                <c:pt idx="22">
                  <c:v>1.81382E-2</c:v>
                </c:pt>
                <c:pt idx="23">
                  <c:v>1.7382399999999999E-2</c:v>
                </c:pt>
                <c:pt idx="24">
                  <c:v>1.41926E-2</c:v>
                </c:pt>
                <c:pt idx="25">
                  <c:v>1.43266E-2</c:v>
                </c:pt>
                <c:pt idx="26">
                  <c:v>1.4482800000000001E-2</c:v>
                </c:pt>
                <c:pt idx="27">
                  <c:v>1.57045E-2</c:v>
                </c:pt>
                <c:pt idx="28">
                  <c:v>1.66036E-2</c:v>
                </c:pt>
                <c:pt idx="29">
                  <c:v>1.59335E-2</c:v>
                </c:pt>
                <c:pt idx="30">
                  <c:v>1.5370399999999999E-2</c:v>
                </c:pt>
                <c:pt idx="31">
                  <c:v>1.68798E-2</c:v>
                </c:pt>
                <c:pt idx="32">
                  <c:v>2.4347400000000002E-2</c:v>
                </c:pt>
                <c:pt idx="33">
                  <c:v>1.8044999999999999E-2</c:v>
                </c:pt>
                <c:pt idx="34">
                  <c:v>1.6980499999999999E-2</c:v>
                </c:pt>
                <c:pt idx="35">
                  <c:v>1.7690000000000001E-2</c:v>
                </c:pt>
                <c:pt idx="36">
                  <c:v>1.78006E-2</c:v>
                </c:pt>
                <c:pt idx="37">
                  <c:v>1.72724E-2</c:v>
                </c:pt>
                <c:pt idx="38">
                  <c:v>1.76855E-2</c:v>
                </c:pt>
                <c:pt idx="39">
                  <c:v>1.5978300000000001E-2</c:v>
                </c:pt>
                <c:pt idx="40">
                  <c:v>1.63085E-2</c:v>
                </c:pt>
                <c:pt idx="41">
                  <c:v>1.52762E-2</c:v>
                </c:pt>
                <c:pt idx="42">
                  <c:v>1.57476E-2</c:v>
                </c:pt>
                <c:pt idx="43">
                  <c:v>1.4893099999999999E-2</c:v>
                </c:pt>
                <c:pt idx="44">
                  <c:v>1.46544E-2</c:v>
                </c:pt>
                <c:pt idx="45">
                  <c:v>1.5653799999999999E-2</c:v>
                </c:pt>
                <c:pt idx="46">
                  <c:v>1.6054800000000001E-2</c:v>
                </c:pt>
                <c:pt idx="47">
                  <c:v>1.63845E-2</c:v>
                </c:pt>
                <c:pt idx="48">
                  <c:v>1.82848E-2</c:v>
                </c:pt>
                <c:pt idx="49">
                  <c:v>1.8532400000000001E-2</c:v>
                </c:pt>
                <c:pt idx="50">
                  <c:v>1.8609299999999999E-2</c:v>
                </c:pt>
                <c:pt idx="51">
                  <c:v>2.0125799999999999E-2</c:v>
                </c:pt>
                <c:pt idx="52">
                  <c:v>2.0049600000000001E-2</c:v>
                </c:pt>
                <c:pt idx="53">
                  <c:v>2.10885E-2</c:v>
                </c:pt>
                <c:pt idx="54">
                  <c:v>1.9764799999999999E-2</c:v>
                </c:pt>
                <c:pt idx="55">
                  <c:v>1.90017E-2</c:v>
                </c:pt>
                <c:pt idx="56">
                  <c:v>1.94801E-2</c:v>
                </c:pt>
                <c:pt idx="57">
                  <c:v>1.98312E-2</c:v>
                </c:pt>
                <c:pt idx="58">
                  <c:v>2.06234E-2</c:v>
                </c:pt>
                <c:pt idx="59">
                  <c:v>2.0656000000000001E-2</c:v>
                </c:pt>
                <c:pt idx="60">
                  <c:v>2.1711000000000001E-2</c:v>
                </c:pt>
                <c:pt idx="61">
                  <c:v>2.17457E-2</c:v>
                </c:pt>
                <c:pt idx="62">
                  <c:v>2.25577E-2</c:v>
                </c:pt>
                <c:pt idx="63">
                  <c:v>2.1085E-2</c:v>
                </c:pt>
                <c:pt idx="64">
                  <c:v>2.1773899999999999E-2</c:v>
                </c:pt>
                <c:pt idx="65">
                  <c:v>2.0861000000000001E-2</c:v>
                </c:pt>
                <c:pt idx="66">
                  <c:v>2.1147900000000001E-2</c:v>
                </c:pt>
                <c:pt idx="67">
                  <c:v>2.1589899999999999E-2</c:v>
                </c:pt>
                <c:pt idx="68">
                  <c:v>2.1941200000000001E-2</c:v>
                </c:pt>
                <c:pt idx="69">
                  <c:v>2.26406E-2</c:v>
                </c:pt>
                <c:pt idx="70">
                  <c:v>2.3062200000000001E-2</c:v>
                </c:pt>
                <c:pt idx="71">
                  <c:v>2.2803500000000001E-2</c:v>
                </c:pt>
                <c:pt idx="72">
                  <c:v>2.1432199999999998E-2</c:v>
                </c:pt>
                <c:pt idx="73">
                  <c:v>2.1385399999999999E-2</c:v>
                </c:pt>
                <c:pt idx="74">
                  <c:v>2.1673700000000001E-2</c:v>
                </c:pt>
                <c:pt idx="75">
                  <c:v>2.3612500000000002E-2</c:v>
                </c:pt>
                <c:pt idx="76">
                  <c:v>2.4085499999999999E-2</c:v>
                </c:pt>
                <c:pt idx="77">
                  <c:v>2.59595E-2</c:v>
                </c:pt>
                <c:pt idx="78">
                  <c:v>2.5457799999999999E-2</c:v>
                </c:pt>
                <c:pt idx="79">
                  <c:v>2.6702199999999999E-2</c:v>
                </c:pt>
                <c:pt idx="80">
                  <c:v>2.6057199999999999E-2</c:v>
                </c:pt>
                <c:pt idx="81">
                  <c:v>2.4971299999999998E-2</c:v>
                </c:pt>
                <c:pt idx="82">
                  <c:v>2.2845000000000001E-2</c:v>
                </c:pt>
                <c:pt idx="83">
                  <c:v>2.3157400000000002E-2</c:v>
                </c:pt>
                <c:pt idx="84">
                  <c:v>2.5004700000000001E-2</c:v>
                </c:pt>
                <c:pt idx="85">
                  <c:v>2.55669E-2</c:v>
                </c:pt>
                <c:pt idx="86">
                  <c:v>2.3783599999999998E-2</c:v>
                </c:pt>
                <c:pt idx="87">
                  <c:v>2.2114000000000002E-2</c:v>
                </c:pt>
                <c:pt idx="88">
                  <c:v>2.0764399999999999E-2</c:v>
                </c:pt>
                <c:pt idx="89">
                  <c:v>1.9873499999999999E-2</c:v>
                </c:pt>
                <c:pt idx="90">
                  <c:v>2.0405199999999998E-2</c:v>
                </c:pt>
                <c:pt idx="91">
                  <c:v>1.9857900000000001E-2</c:v>
                </c:pt>
                <c:pt idx="92">
                  <c:v>2.1023699999999999E-2</c:v>
                </c:pt>
                <c:pt idx="93">
                  <c:v>2.1841099999999999E-2</c:v>
                </c:pt>
                <c:pt idx="94">
                  <c:v>2.33539E-2</c:v>
                </c:pt>
                <c:pt idx="95">
                  <c:v>2.40451E-2</c:v>
                </c:pt>
                <c:pt idx="96">
                  <c:v>2.1931300000000001E-2</c:v>
                </c:pt>
                <c:pt idx="97">
                  <c:v>2.0720300000000001E-2</c:v>
                </c:pt>
                <c:pt idx="98">
                  <c:v>2.1688099999999998E-2</c:v>
                </c:pt>
                <c:pt idx="99">
                  <c:v>2.0832699999999999E-2</c:v>
                </c:pt>
                <c:pt idx="100">
                  <c:v>2.1490800000000001E-2</c:v>
                </c:pt>
                <c:pt idx="101">
                  <c:v>2.2147900000000002E-2</c:v>
                </c:pt>
                <c:pt idx="102">
                  <c:v>2.24496E-2</c:v>
                </c:pt>
                <c:pt idx="103">
                  <c:v>2.2178799999999999E-2</c:v>
                </c:pt>
                <c:pt idx="104">
                  <c:v>2.0440199999999999E-2</c:v>
                </c:pt>
                <c:pt idx="105">
                  <c:v>1.6341899999999999E-2</c:v>
                </c:pt>
                <c:pt idx="106">
                  <c:v>1.3900300000000001E-2</c:v>
                </c:pt>
                <c:pt idx="107">
                  <c:v>1.13715E-2</c:v>
                </c:pt>
                <c:pt idx="108">
                  <c:v>9.0556999999999999E-3</c:v>
                </c:pt>
                <c:pt idx="109">
                  <c:v>8.8763999999999996E-3</c:v>
                </c:pt>
                <c:pt idx="110">
                  <c:v>7.6254000000000001E-3</c:v>
                </c:pt>
                <c:pt idx="111">
                  <c:v>9.2896999999999997E-3</c:v>
                </c:pt>
                <c:pt idx="112">
                  <c:v>8.2223999999999995E-3</c:v>
                </c:pt>
                <c:pt idx="113">
                  <c:v>7.1980000000000004E-3</c:v>
                </c:pt>
                <c:pt idx="114">
                  <c:v>6.2551999999999998E-3</c:v>
                </c:pt>
                <c:pt idx="115">
                  <c:v>6.5113999999999997E-3</c:v>
                </c:pt>
                <c:pt idx="116">
                  <c:v>7.2427000000000004E-3</c:v>
                </c:pt>
                <c:pt idx="117">
                  <c:v>1.23946E-2</c:v>
                </c:pt>
                <c:pt idx="118">
                  <c:v>1.37415E-2</c:v>
                </c:pt>
                <c:pt idx="119">
                  <c:v>1.5100799999999999E-2</c:v>
                </c:pt>
                <c:pt idx="120">
                  <c:v>1.6902400000000001E-2</c:v>
                </c:pt>
                <c:pt idx="121">
                  <c:v>1.6984099999999999E-2</c:v>
                </c:pt>
                <c:pt idx="122">
                  <c:v>1.7774000000000002E-2</c:v>
                </c:pt>
                <c:pt idx="123">
                  <c:v>1.6017799999999999E-2</c:v>
                </c:pt>
                <c:pt idx="124">
                  <c:v>1.6363300000000001E-2</c:v>
                </c:pt>
                <c:pt idx="125">
                  <c:v>1.5564700000000001E-2</c:v>
                </c:pt>
                <c:pt idx="126">
                  <c:v>1.47008E-2</c:v>
                </c:pt>
                <c:pt idx="127">
                  <c:v>1.4175800000000001E-2</c:v>
                </c:pt>
                <c:pt idx="128">
                  <c:v>1.2978699999999999E-2</c:v>
                </c:pt>
                <c:pt idx="129">
                  <c:v>1.07933E-2</c:v>
                </c:pt>
                <c:pt idx="130">
                  <c:v>1.1210899999999999E-2</c:v>
                </c:pt>
                <c:pt idx="131">
                  <c:v>1.05559E-2</c:v>
                </c:pt>
                <c:pt idx="132">
                  <c:v>1.12473E-2</c:v>
                </c:pt>
                <c:pt idx="133">
                  <c:v>1.2130699999999999E-2</c:v>
                </c:pt>
                <c:pt idx="134">
                  <c:v>1.2143599999999999E-2</c:v>
                </c:pt>
                <c:pt idx="135">
                  <c:v>1.3951399999999999E-2</c:v>
                </c:pt>
                <c:pt idx="136">
                  <c:v>1.5240500000000001E-2</c:v>
                </c:pt>
                <c:pt idx="137">
                  <c:v>1.5854E-2</c:v>
                </c:pt>
                <c:pt idx="138">
                  <c:v>1.7343999999999998E-2</c:v>
                </c:pt>
                <c:pt idx="139">
                  <c:v>1.8392200000000001E-2</c:v>
                </c:pt>
                <c:pt idx="140">
                  <c:v>1.85057E-2</c:v>
                </c:pt>
                <c:pt idx="141">
                  <c:v>1.74459E-2</c:v>
                </c:pt>
                <c:pt idx="142">
                  <c:v>1.82785E-2</c:v>
                </c:pt>
                <c:pt idx="143">
                  <c:v>1.9758100000000001E-2</c:v>
                </c:pt>
                <c:pt idx="144">
                  <c:v>2.061E-2</c:v>
                </c:pt>
                <c:pt idx="145">
                  <c:v>2.0245699999999998E-2</c:v>
                </c:pt>
                <c:pt idx="146">
                  <c:v>2.04406E-2</c:v>
                </c:pt>
                <c:pt idx="147">
                  <c:v>1.9647499999999998E-2</c:v>
                </c:pt>
                <c:pt idx="148">
                  <c:v>1.8254699999999999E-2</c:v>
                </c:pt>
                <c:pt idx="149">
                  <c:v>1.8193999999999998E-2</c:v>
                </c:pt>
                <c:pt idx="150">
                  <c:v>1.7739999999999999E-2</c:v>
                </c:pt>
                <c:pt idx="151">
                  <c:v>1.6354500000000001E-2</c:v>
                </c:pt>
                <c:pt idx="152">
                  <c:v>1.6921599999999998E-2</c:v>
                </c:pt>
                <c:pt idx="153">
                  <c:v>1.8890899999999999E-2</c:v>
                </c:pt>
                <c:pt idx="154">
                  <c:v>1.78391E-2</c:v>
                </c:pt>
                <c:pt idx="155">
                  <c:v>1.68903E-2</c:v>
                </c:pt>
                <c:pt idx="156">
                  <c:v>1.5943499999999999E-2</c:v>
                </c:pt>
                <c:pt idx="157">
                  <c:v>1.5750400000000001E-2</c:v>
                </c:pt>
                <c:pt idx="158">
                  <c:v>1.4960599999999999E-2</c:v>
                </c:pt>
                <c:pt idx="159">
                  <c:v>1.4206099999999999E-2</c:v>
                </c:pt>
                <c:pt idx="160">
                  <c:v>1.4271799999999999E-2</c:v>
                </c:pt>
                <c:pt idx="161">
                  <c:v>1.48874E-2</c:v>
                </c:pt>
                <c:pt idx="162">
                  <c:v>1.5132E-2</c:v>
                </c:pt>
                <c:pt idx="163">
                  <c:v>1.56718E-2</c:v>
                </c:pt>
                <c:pt idx="164">
                  <c:v>1.5552699999999999E-2</c:v>
                </c:pt>
                <c:pt idx="165">
                  <c:v>1.5256499999999999E-2</c:v>
                </c:pt>
                <c:pt idx="166">
                  <c:v>1.59358E-2</c:v>
                </c:pt>
                <c:pt idx="167">
                  <c:v>1.6579900000000002E-2</c:v>
                </c:pt>
                <c:pt idx="168">
                  <c:v>1.5415699999999999E-2</c:v>
                </c:pt>
                <c:pt idx="169">
                  <c:v>1.4822999999999999E-2</c:v>
                </c:pt>
                <c:pt idx="170">
                  <c:v>1.58184E-2</c:v>
                </c:pt>
                <c:pt idx="171">
                  <c:v>1.6962700000000001E-2</c:v>
                </c:pt>
                <c:pt idx="172">
                  <c:v>1.7665299999999998E-2</c:v>
                </c:pt>
                <c:pt idx="173">
                  <c:v>1.71731E-2</c:v>
                </c:pt>
                <c:pt idx="174">
                  <c:v>1.7742000000000001E-2</c:v>
                </c:pt>
                <c:pt idx="175">
                  <c:v>1.6944500000000001E-2</c:v>
                </c:pt>
                <c:pt idx="176">
                  <c:v>1.7062999999999998E-2</c:v>
                </c:pt>
                <c:pt idx="177">
                  <c:v>1.5821200000000001E-2</c:v>
                </c:pt>
                <c:pt idx="178">
                  <c:v>1.51281E-2</c:v>
                </c:pt>
                <c:pt idx="179">
                  <c:v>1.4697099999999999E-2</c:v>
                </c:pt>
                <c:pt idx="180">
                  <c:v>1.3570799999999999E-2</c:v>
                </c:pt>
                <c:pt idx="181">
                  <c:v>1.3962499999999999E-2</c:v>
                </c:pt>
                <c:pt idx="182">
                  <c:v>1.3595100000000001E-2</c:v>
                </c:pt>
                <c:pt idx="183">
                  <c:v>1.3384699999999999E-2</c:v>
                </c:pt>
                <c:pt idx="184">
                  <c:v>1.28468E-2</c:v>
                </c:pt>
                <c:pt idx="185">
                  <c:v>1.2899799999999999E-2</c:v>
                </c:pt>
                <c:pt idx="186">
                  <c:v>1.19378E-2</c:v>
                </c:pt>
                <c:pt idx="187">
                  <c:v>1.2291099999999999E-2</c:v>
                </c:pt>
                <c:pt idx="188">
                  <c:v>1.23435E-2</c:v>
                </c:pt>
                <c:pt idx="189">
                  <c:v>1.1579799999999999E-2</c:v>
                </c:pt>
                <c:pt idx="190">
                  <c:v>1.15674E-2</c:v>
                </c:pt>
                <c:pt idx="191">
                  <c:v>1.1286900000000001E-2</c:v>
                </c:pt>
                <c:pt idx="192">
                  <c:v>1.3369799999999999E-2</c:v>
                </c:pt>
                <c:pt idx="193">
                  <c:v>1.39434E-2</c:v>
                </c:pt>
                <c:pt idx="194">
                  <c:v>1.3845100000000001E-2</c:v>
                </c:pt>
                <c:pt idx="195">
                  <c:v>1.46754E-2</c:v>
                </c:pt>
                <c:pt idx="196">
                  <c:v>1.49734E-2</c:v>
                </c:pt>
                <c:pt idx="197">
                  <c:v>1.49841E-2</c:v>
                </c:pt>
                <c:pt idx="198">
                  <c:v>1.5812199999999998E-2</c:v>
                </c:pt>
                <c:pt idx="199">
                  <c:v>1.69757E-2</c:v>
                </c:pt>
                <c:pt idx="200">
                  <c:v>1.6839400000000001E-2</c:v>
                </c:pt>
                <c:pt idx="201">
                  <c:v>1.8201100000000001E-2</c:v>
                </c:pt>
                <c:pt idx="202">
                  <c:v>1.7619599999999999E-2</c:v>
                </c:pt>
                <c:pt idx="203">
                  <c:v>1.8284100000000001E-2</c:v>
                </c:pt>
                <c:pt idx="204">
                  <c:v>1.9020200000000001E-2</c:v>
                </c:pt>
                <c:pt idx="205">
                  <c:v>1.9408000000000002E-2</c:v>
                </c:pt>
                <c:pt idx="206">
                  <c:v>1.7465700000000001E-2</c:v>
                </c:pt>
                <c:pt idx="207">
                  <c:v>1.7336899999999999E-2</c:v>
                </c:pt>
                <c:pt idx="208">
                  <c:v>1.67157E-2</c:v>
                </c:pt>
                <c:pt idx="209">
                  <c:v>1.6959399999999999E-2</c:v>
                </c:pt>
                <c:pt idx="210">
                  <c:v>1.5848399999999999E-2</c:v>
                </c:pt>
                <c:pt idx="211">
                  <c:v>1.51988E-2</c:v>
                </c:pt>
                <c:pt idx="212">
                  <c:v>1.53501E-2</c:v>
                </c:pt>
                <c:pt idx="213">
                  <c:v>1.6507899999999999E-2</c:v>
                </c:pt>
                <c:pt idx="214">
                  <c:v>1.6790099999999999E-2</c:v>
                </c:pt>
                <c:pt idx="215">
                  <c:v>1.69552E-2</c:v>
                </c:pt>
                <c:pt idx="216">
                  <c:v>1.7489899999999999E-2</c:v>
                </c:pt>
                <c:pt idx="217">
                  <c:v>1.7660599999999999E-2</c:v>
                </c:pt>
                <c:pt idx="218">
                  <c:v>2.0472400000000002E-2</c:v>
                </c:pt>
                <c:pt idx="219">
                  <c:v>1.9791900000000001E-2</c:v>
                </c:pt>
                <c:pt idx="220">
                  <c:v>2.0767000000000001E-2</c:v>
                </c:pt>
                <c:pt idx="221">
                  <c:v>2.0365999999999999E-2</c:v>
                </c:pt>
                <c:pt idx="222">
                  <c:v>2.1104100000000001E-2</c:v>
                </c:pt>
                <c:pt idx="223">
                  <c:v>2.0097299999999998E-2</c:v>
                </c:pt>
                <c:pt idx="224">
                  <c:v>2.0893599999999998E-2</c:v>
                </c:pt>
                <c:pt idx="225">
                  <c:v>1.96039E-2</c:v>
                </c:pt>
                <c:pt idx="226">
                  <c:v>2.0712499999999998E-2</c:v>
                </c:pt>
                <c:pt idx="227">
                  <c:v>2.0847500000000001E-2</c:v>
                </c:pt>
                <c:pt idx="228">
                  <c:v>1.8830199999999998E-2</c:v>
                </c:pt>
                <c:pt idx="229">
                  <c:v>1.7344999999999999E-2</c:v>
                </c:pt>
                <c:pt idx="230">
                  <c:v>1.6319500000000001E-2</c:v>
                </c:pt>
                <c:pt idx="231">
                  <c:v>1.73121E-2</c:v>
                </c:pt>
                <c:pt idx="232">
                  <c:v>1.6524799999999999E-2</c:v>
                </c:pt>
                <c:pt idx="233">
                  <c:v>1.7506600000000001E-2</c:v>
                </c:pt>
                <c:pt idx="234">
                  <c:v>1.75832E-2</c:v>
                </c:pt>
                <c:pt idx="235">
                  <c:v>1.8358900000000001E-2</c:v>
                </c:pt>
                <c:pt idx="236">
                  <c:v>1.6863400000000001E-2</c:v>
                </c:pt>
                <c:pt idx="237">
                  <c:v>1.69038E-2</c:v>
                </c:pt>
                <c:pt idx="238">
                  <c:v>1.5275499999999999E-2</c:v>
                </c:pt>
                <c:pt idx="239">
                  <c:v>1.5881599999999999E-2</c:v>
                </c:pt>
                <c:pt idx="240">
                  <c:v>1.6862499999999999E-2</c:v>
                </c:pt>
                <c:pt idx="241">
                  <c:v>1.7975499999999998E-2</c:v>
                </c:pt>
                <c:pt idx="242">
                  <c:v>1.6102399999999999E-2</c:v>
                </c:pt>
                <c:pt idx="243">
                  <c:v>9.1178000000000006E-3</c:v>
                </c:pt>
                <c:pt idx="244">
                  <c:v>9.3583E-3</c:v>
                </c:pt>
                <c:pt idx="245">
                  <c:v>9.3839000000000006E-3</c:v>
                </c:pt>
                <c:pt idx="246">
                  <c:v>1.1305600000000001E-2</c:v>
                </c:pt>
                <c:pt idx="247">
                  <c:v>1.34675E-2</c:v>
                </c:pt>
                <c:pt idx="248">
                  <c:v>1.4598699999999999E-2</c:v>
                </c:pt>
                <c:pt idx="249">
                  <c:v>1.35205E-2</c:v>
                </c:pt>
                <c:pt idx="250">
                  <c:v>1.35438E-2</c:v>
                </c:pt>
                <c:pt idx="251">
                  <c:v>1.46313E-2</c:v>
                </c:pt>
                <c:pt idx="252">
                  <c:v>1.5698E-2</c:v>
                </c:pt>
                <c:pt idx="253">
                  <c:v>1.5626399999999999E-2</c:v>
                </c:pt>
                <c:pt idx="254">
                  <c:v>2.0452000000000001E-2</c:v>
                </c:pt>
                <c:pt idx="255">
                  <c:v>3.1224499999999999E-2</c:v>
                </c:pt>
                <c:pt idx="256">
                  <c:v>3.5171399999999998E-2</c:v>
                </c:pt>
                <c:pt idx="257">
                  <c:v>3.8018200000000002E-2</c:v>
                </c:pt>
                <c:pt idx="258">
                  <c:v>3.86687E-2</c:v>
                </c:pt>
                <c:pt idx="259">
                  <c:v>3.8819800000000002E-2</c:v>
                </c:pt>
                <c:pt idx="260">
                  <c:v>3.9191400000000001E-2</c:v>
                </c:pt>
                <c:pt idx="261">
                  <c:v>4.3081300000000003E-2</c:v>
                </c:pt>
                <c:pt idx="262">
                  <c:v>4.8181500000000002E-2</c:v>
                </c:pt>
                <c:pt idx="263">
                  <c:v>5.0436099999999998E-2</c:v>
                </c:pt>
                <c:pt idx="264">
                  <c:v>5.2089999999999997E-2</c:v>
                </c:pt>
                <c:pt idx="265">
                  <c:v>5.4185700000000003E-2</c:v>
                </c:pt>
                <c:pt idx="266">
                  <c:v>5.36477E-2</c:v>
                </c:pt>
                <c:pt idx="267" formatCode="General">
                  <c:v>5.0298700000000002E-2</c:v>
                </c:pt>
                <c:pt idx="268" formatCode="General">
                  <c:v>4.8815400000000002E-2</c:v>
                </c:pt>
                <c:pt idx="269" formatCode="General">
                  <c:v>5.0354099999999999E-2</c:v>
                </c:pt>
                <c:pt idx="270" formatCode="General">
                  <c:v>4.7032999999999998E-2</c:v>
                </c:pt>
                <c:pt idx="271" formatCode="General">
                  <c:v>4.9340500000000002E-2</c:v>
                </c:pt>
                <c:pt idx="272" formatCode="General">
                  <c:v>5.20153E-2</c:v>
                </c:pt>
                <c:pt idx="273" formatCode="General">
                  <c:v>5.1030399999999997E-2</c:v>
                </c:pt>
                <c:pt idx="274" formatCode="General">
                  <c:v>4.7966000000000002E-2</c:v>
                </c:pt>
                <c:pt idx="275" formatCode="General">
                  <c:v>4.6200699999999997E-2</c:v>
                </c:pt>
                <c:pt idx="276" formatCode="General">
                  <c:v>4.6877700000000001E-2</c:v>
                </c:pt>
                <c:pt idx="277" formatCode="General">
                  <c:v>4.6549199999999999E-2</c:v>
                </c:pt>
                <c:pt idx="278" formatCode="General">
                  <c:v>4.6082600000000001E-2</c:v>
                </c:pt>
                <c:pt idx="279" formatCode="General">
                  <c:v>4.6791800000000001E-2</c:v>
                </c:pt>
                <c:pt idx="280" formatCode="General">
                  <c:v>4.6159600000000002E-2</c:v>
                </c:pt>
                <c:pt idx="281" formatCode="General">
                  <c:v>4.2999999999999997E-2</c:v>
                </c:pt>
                <c:pt idx="282" formatCode="General">
                  <c:v>4.2000000000000003E-2</c:v>
                </c:pt>
                <c:pt idx="283" formatCode="General">
                  <c:v>3.6999999999999998E-2</c:v>
                </c:pt>
                <c:pt idx="284" formatCode="General">
                  <c:v>3.5999999999999997E-2</c:v>
                </c:pt>
                <c:pt idx="285" formatCode="General">
                  <c:v>3.4000000000000002E-2</c:v>
                </c:pt>
                <c:pt idx="286" formatCode="General">
                  <c:v>3.2000000000000001E-2</c:v>
                </c:pt>
                <c:pt idx="287" formatCode="General">
                  <c:v>2.9000000000000001E-2</c:v>
                </c:pt>
                <c:pt idx="288" formatCode="General">
                  <c:v>2.9388500000000001E-2</c:v>
                </c:pt>
                <c:pt idx="289" formatCode="General">
                  <c:v>2.8341700000000001E-2</c:v>
                </c:pt>
                <c:pt idx="290" formatCode="General">
                  <c:v>2.8322900000000002E-2</c:v>
                </c:pt>
                <c:pt idx="291" formatCode="General">
                  <c:v>2.7789500000000002E-2</c:v>
                </c:pt>
                <c:pt idx="292" formatCode="General">
                  <c:v>2.5877399999999998E-2</c:v>
                </c:pt>
                <c:pt idx="293" formatCode="General">
                  <c:v>2.5782599999999999E-2</c:v>
                </c:pt>
                <c:pt idx="294" formatCode="General">
                  <c:v>2.62042E-2</c:v>
                </c:pt>
                <c:pt idx="295" formatCode="General">
                  <c:v>2.7E-2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Sheet1!$D$2:$D$299</c:f>
              <c:numCache>
                <c:formatCode>General</c:formatCode>
                <c:ptCount val="298"/>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ayout>
        <c:manualLayout>
          <c:xMode val="edge"/>
          <c:yMode val="edge"/>
          <c:x val="0.4833122017229699"/>
          <c:y val="0.83117444118872696"/>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2.8%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2.8</c:v>
                </c:pt>
                <c:pt idx="1">
                  <c:v>2.8</c:v>
                </c:pt>
                <c:pt idx="2">
                  <c:v>2.8</c:v>
                </c:pt>
                <c:pt idx="3">
                  <c:v>2.8</c:v>
                </c:pt>
                <c:pt idx="4">
                  <c:v>2.8</c:v>
                </c:pt>
                <c:pt idx="5">
                  <c:v>2.8</c:v>
                </c:pt>
                <c:pt idx="6">
                  <c:v>2.8</c:v>
                </c:pt>
                <c:pt idx="7">
                  <c:v>2.8</c:v>
                </c:pt>
                <c:pt idx="8">
                  <c:v>2.8</c:v>
                </c:pt>
                <c:pt idx="9">
                  <c:v>2.8</c:v>
                </c:pt>
                <c:pt idx="10">
                  <c:v>2.8</c:v>
                </c:pt>
                <c:pt idx="11">
                  <c:v>2.8</c:v>
                </c:pt>
                <c:pt idx="12">
                  <c:v>2.8</c:v>
                </c:pt>
                <c:pt idx="13">
                  <c:v>2.8</c:v>
                </c:pt>
                <c:pt idx="14">
                  <c:v>2.8</c:v>
                </c:pt>
                <c:pt idx="15">
                  <c:v>2.8</c:v>
                </c:pt>
                <c:pt idx="16">
                  <c:v>2.8</c:v>
                </c:pt>
                <c:pt idx="17">
                  <c:v>2.8</c:v>
                </c:pt>
                <c:pt idx="18">
                  <c:v>2.8</c:v>
                </c:pt>
                <c:pt idx="19">
                  <c:v>2.8</c:v>
                </c:pt>
                <c:pt idx="20">
                  <c:v>2.8</c:v>
                </c:pt>
                <c:pt idx="21">
                  <c:v>2.8</c:v>
                </c:pt>
                <c:pt idx="22">
                  <c:v>2.8</c:v>
                </c:pt>
                <c:pt idx="23">
                  <c:v>2.8</c:v>
                </c:pt>
                <c:pt idx="24">
                  <c:v>2.8</c:v>
                </c:pt>
                <c:pt idx="25">
                  <c:v>2.8</c:v>
                </c:pt>
                <c:pt idx="26">
                  <c:v>2.8</c:v>
                </c:pt>
                <c:pt idx="27">
                  <c:v>2.8</c:v>
                </c:pt>
                <c:pt idx="28">
                  <c:v>2.8</c:v>
                </c:pt>
                <c:pt idx="29">
                  <c:v>2.8</c:v>
                </c:pt>
                <c:pt idx="30">
                  <c:v>2.8</c:v>
                </c:pt>
                <c:pt idx="31">
                  <c:v>2.8</c:v>
                </c:pt>
                <c:pt idx="32">
                  <c:v>2.8</c:v>
                </c:pt>
                <c:pt idx="33">
                  <c:v>2.8</c:v>
                </c:pt>
                <c:pt idx="34">
                  <c:v>2.8</c:v>
                </c:pt>
                <c:pt idx="35">
                  <c:v>2.8</c:v>
                </c:pt>
                <c:pt idx="36">
                  <c:v>2.8</c:v>
                </c:pt>
                <c:pt idx="37">
                  <c:v>2.8</c:v>
                </c:pt>
                <c:pt idx="38">
                  <c:v>2.8</c:v>
                </c:pt>
                <c:pt idx="39">
                  <c:v>2.8</c:v>
                </c:pt>
                <c:pt idx="40">
                  <c:v>2.8</c:v>
                </c:pt>
                <c:pt idx="41">
                  <c:v>2.8</c:v>
                </c:pt>
                <c:pt idx="42">
                  <c:v>2.8</c:v>
                </c:pt>
                <c:pt idx="43">
                  <c:v>2.8</c:v>
                </c:pt>
                <c:pt idx="44">
                  <c:v>2.8</c:v>
                </c:pt>
                <c:pt idx="45">
                  <c:v>2.8</c:v>
                </c:pt>
                <c:pt idx="46">
                  <c:v>2.8</c:v>
                </c:pt>
                <c:pt idx="47">
                  <c:v>2.8</c:v>
                </c:pt>
                <c:pt idx="48">
                  <c:v>2.8</c:v>
                </c:pt>
                <c:pt idx="49">
                  <c:v>2.8</c:v>
                </c:pt>
                <c:pt idx="50">
                  <c:v>2.8</c:v>
                </c:pt>
                <c:pt idx="51">
                  <c:v>2.8</c:v>
                </c:pt>
                <c:pt idx="52">
                  <c:v>2.8</c:v>
                </c:pt>
                <c:pt idx="53">
                  <c:v>2.8</c:v>
                </c:pt>
                <c:pt idx="54">
                  <c:v>2.8</c:v>
                </c:pt>
                <c:pt idx="55">
                  <c:v>2.8</c:v>
                </c:pt>
                <c:pt idx="56">
                  <c:v>2.8</c:v>
                </c:pt>
                <c:pt idx="57">
                  <c:v>2.8</c:v>
                </c:pt>
                <c:pt idx="58">
                  <c:v>2.8</c:v>
                </c:pt>
                <c:pt idx="59">
                  <c:v>2.8</c:v>
                </c:pt>
                <c:pt idx="60">
                  <c:v>2.8</c:v>
                </c:pt>
                <c:pt idx="61">
                  <c:v>2.8</c:v>
                </c:pt>
                <c:pt idx="62">
                  <c:v>2.8</c:v>
                </c:pt>
                <c:pt idx="63">
                  <c:v>2.8</c:v>
                </c:pt>
                <c:pt idx="64">
                  <c:v>2.8</c:v>
                </c:pt>
                <c:pt idx="65">
                  <c:v>2.8</c:v>
                </c:pt>
                <c:pt idx="66">
                  <c:v>2.8</c:v>
                </c:pt>
                <c:pt idx="67">
                  <c:v>2.8</c:v>
                </c:pt>
                <c:pt idx="68">
                  <c:v>2.8</c:v>
                </c:pt>
                <c:pt idx="69">
                  <c:v>2.8</c:v>
                </c:pt>
                <c:pt idx="70">
                  <c:v>2.8</c:v>
                </c:pt>
                <c:pt idx="71">
                  <c:v>2.8</c:v>
                </c:pt>
                <c:pt idx="72">
                  <c:v>2.8</c:v>
                </c:pt>
                <c:pt idx="73">
                  <c:v>2.8</c:v>
                </c:pt>
                <c:pt idx="74">
                  <c:v>2.8</c:v>
                </c:pt>
                <c:pt idx="75">
                  <c:v>2.8</c:v>
                </c:pt>
                <c:pt idx="76">
                  <c:v>2.8</c:v>
                </c:pt>
                <c:pt idx="77">
                  <c:v>2.8</c:v>
                </c:pt>
                <c:pt idx="78">
                  <c:v>2.8</c:v>
                </c:pt>
                <c:pt idx="79">
                  <c:v>2.8</c:v>
                </c:pt>
                <c:pt idx="80">
                  <c:v>2.8</c:v>
                </c:pt>
                <c:pt idx="81">
                  <c:v>2.8</c:v>
                </c:pt>
                <c:pt idx="82">
                  <c:v>2.8</c:v>
                </c:pt>
                <c:pt idx="83">
                  <c:v>2.8</c:v>
                </c:pt>
                <c:pt idx="84">
                  <c:v>2.8</c:v>
                </c:pt>
                <c:pt idx="85">
                  <c:v>2.8</c:v>
                </c:pt>
                <c:pt idx="86">
                  <c:v>2.8</c:v>
                </c:pt>
                <c:pt idx="87">
                  <c:v>2.8</c:v>
                </c:pt>
                <c:pt idx="88">
                  <c:v>2.8</c:v>
                </c:pt>
                <c:pt idx="89">
                  <c:v>2.8</c:v>
                </c:pt>
                <c:pt idx="90">
                  <c:v>2.8</c:v>
                </c:pt>
                <c:pt idx="91">
                  <c:v>2.8</c:v>
                </c:pt>
                <c:pt idx="92">
                  <c:v>2.8</c:v>
                </c:pt>
                <c:pt idx="93">
                  <c:v>2.8</c:v>
                </c:pt>
                <c:pt idx="94">
                  <c:v>2.8</c:v>
                </c:pt>
                <c:pt idx="95">
                  <c:v>2.8</c:v>
                </c:pt>
                <c:pt idx="96">
                  <c:v>2.8</c:v>
                </c:pt>
                <c:pt idx="97">
                  <c:v>2.8</c:v>
                </c:pt>
                <c:pt idx="98">
                  <c:v>2.8</c:v>
                </c:pt>
                <c:pt idx="99">
                  <c:v>2.8</c:v>
                </c:pt>
                <c:pt idx="100">
                  <c:v>2.8</c:v>
                </c:pt>
                <c:pt idx="101">
                  <c:v>2.8</c:v>
                </c:pt>
                <c:pt idx="102">
                  <c:v>2.8</c:v>
                </c:pt>
                <c:pt idx="103">
                  <c:v>2.8</c:v>
                </c:pt>
                <c:pt idx="104">
                  <c:v>2.8</c:v>
                </c:pt>
                <c:pt idx="105">
                  <c:v>2.8</c:v>
                </c:pt>
                <c:pt idx="106">
                  <c:v>2.8</c:v>
                </c:pt>
                <c:pt idx="107">
                  <c:v>2.8</c:v>
                </c:pt>
                <c:pt idx="108">
                  <c:v>2.8</c:v>
                </c:pt>
                <c:pt idx="109">
                  <c:v>2.8</c:v>
                </c:pt>
                <c:pt idx="110">
                  <c:v>2.8</c:v>
                </c:pt>
                <c:pt idx="111">
                  <c:v>2.8</c:v>
                </c:pt>
                <c:pt idx="112">
                  <c:v>2.8</c:v>
                </c:pt>
                <c:pt idx="113">
                  <c:v>2.8</c:v>
                </c:pt>
                <c:pt idx="114">
                  <c:v>2.8</c:v>
                </c:pt>
                <c:pt idx="115">
                  <c:v>2.8</c:v>
                </c:pt>
                <c:pt idx="116">
                  <c:v>2.8</c:v>
                </c:pt>
                <c:pt idx="117">
                  <c:v>2.8</c:v>
                </c:pt>
                <c:pt idx="118">
                  <c:v>2.8</c:v>
                </c:pt>
                <c:pt idx="119">
                  <c:v>2.8</c:v>
                </c:pt>
                <c:pt idx="120">
                  <c:v>2.8</c:v>
                </c:pt>
                <c:pt idx="121">
                  <c:v>2.8</c:v>
                </c:pt>
                <c:pt idx="122">
                  <c:v>2.8</c:v>
                </c:pt>
                <c:pt idx="123">
                  <c:v>2.8</c:v>
                </c:pt>
                <c:pt idx="124">
                  <c:v>2.8</c:v>
                </c:pt>
                <c:pt idx="125">
                  <c:v>2.8</c:v>
                </c:pt>
                <c:pt idx="126">
                  <c:v>2.8</c:v>
                </c:pt>
                <c:pt idx="127">
                  <c:v>2.8</c:v>
                </c:pt>
                <c:pt idx="128">
                  <c:v>2.8</c:v>
                </c:pt>
                <c:pt idx="129">
                  <c:v>2.8</c:v>
                </c:pt>
                <c:pt idx="130">
                  <c:v>2.8</c:v>
                </c:pt>
                <c:pt idx="131">
                  <c:v>2.8</c:v>
                </c:pt>
                <c:pt idx="132">
                  <c:v>2.8</c:v>
                </c:pt>
                <c:pt idx="133">
                  <c:v>2.8</c:v>
                </c:pt>
                <c:pt idx="134">
                  <c:v>2.8</c:v>
                </c:pt>
                <c:pt idx="135">
                  <c:v>2.8</c:v>
                </c:pt>
                <c:pt idx="136">
                  <c:v>2.8</c:v>
                </c:pt>
                <c:pt idx="137">
                  <c:v>2.8</c:v>
                </c:pt>
                <c:pt idx="138">
                  <c:v>2.8</c:v>
                </c:pt>
                <c:pt idx="139">
                  <c:v>2.8</c:v>
                </c:pt>
                <c:pt idx="140">
                  <c:v>2.8</c:v>
                </c:pt>
                <c:pt idx="141">
                  <c:v>2.8</c:v>
                </c:pt>
                <c:pt idx="142">
                  <c:v>2.8</c:v>
                </c:pt>
                <c:pt idx="143">
                  <c:v>2.8</c:v>
                </c:pt>
                <c:pt idx="144">
                  <c:v>2.8</c:v>
                </c:pt>
                <c:pt idx="145">
                  <c:v>2.8</c:v>
                </c:pt>
                <c:pt idx="146">
                  <c:v>2.8</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1" i="0" u="none" strike="noStrike" baseline="0">
                <a:solidFill>
                  <a:srgbClr val="000000"/>
                </a:solidFill>
                <a:latin typeface="Times New Roman"/>
                <a:ea typeface="Times New Roman"/>
                <a:cs typeface="Times New Roman"/>
              </a:defRPr>
            </a:pPr>
            <a:r>
              <a:rPr lang="en-US" sz="2400" dirty="0">
                <a:latin typeface="Arial" panose="020B0604020202020204" pitchFamily="34" charset="0"/>
                <a:cs typeface="Arial" panose="020B0604020202020204" pitchFamily="34" charset="0"/>
              </a:rPr>
              <a:t>Money Accounts Growth Rate</a:t>
            </a:r>
          </a:p>
        </c:rich>
      </c:tx>
      <c:layout>
        <c:manualLayout>
          <c:xMode val="edge"/>
          <c:yMode val="edge"/>
          <c:x val="0.37008818296731716"/>
          <c:y val="5.0235478806907381E-2"/>
        </c:manualLayout>
      </c:layout>
      <c:overlay val="0"/>
      <c:spPr>
        <a:noFill/>
        <a:ln w="16550">
          <a:noFill/>
        </a:ln>
      </c:spPr>
    </c:title>
    <c:autoTitleDeleted val="0"/>
    <c:plotArea>
      <c:layout>
        <c:manualLayout>
          <c:layoutTarget val="inner"/>
          <c:xMode val="edge"/>
          <c:yMode val="edge"/>
          <c:x val="7.7605321507760533E-2"/>
          <c:y val="0.13207547169811321"/>
          <c:w val="0.84922394678492241"/>
          <c:h val="0.77479309591795531"/>
        </c:manualLayout>
      </c:layout>
      <c:areaChart>
        <c:grouping val="standard"/>
        <c:varyColors val="0"/>
        <c:ser>
          <c:idx val="4"/>
          <c:order val="0"/>
          <c:tx>
            <c:strRef>
              <c:f>Sheet1!$B$1</c:f>
              <c:strCache>
                <c:ptCount val="1"/>
                <c:pt idx="0">
                  <c:v>Recession</c:v>
                </c:pt>
              </c:strCache>
            </c:strRef>
          </c:tx>
          <c:spPr>
            <a:solidFill>
              <a:schemeClr val="accent1"/>
            </a:solidFill>
            <a:ln w="8275">
              <a:noFill/>
              <a:prstDash val="solid"/>
            </a:ln>
          </c:spPr>
          <c:cat>
            <c:strRef>
              <c:f>Sheet1!$A$2:$A$280</c:f>
              <c:strCache>
                <c:ptCount val="277"/>
                <c:pt idx="0">
                  <c:v>02</c:v>
                </c:pt>
                <c:pt idx="12">
                  <c:v>03</c:v>
                </c:pt>
                <c:pt idx="24">
                  <c:v>04</c:v>
                </c:pt>
                <c:pt idx="36">
                  <c:v>05</c:v>
                </c:pt>
                <c:pt idx="48">
                  <c:v>06</c:v>
                </c:pt>
                <c:pt idx="60">
                  <c:v>07</c:v>
                </c:pt>
                <c:pt idx="72">
                  <c:v>08</c:v>
                </c:pt>
                <c:pt idx="84">
                  <c:v>09</c:v>
                </c:pt>
                <c:pt idx="96">
                  <c:v>10</c:v>
                </c:pt>
                <c:pt idx="108">
                  <c:v>11</c:v>
                </c:pt>
                <c:pt idx="120">
                  <c:v>12</c:v>
                </c:pt>
                <c:pt idx="132">
                  <c:v>13</c:v>
                </c:pt>
                <c:pt idx="144">
                  <c:v>14</c:v>
                </c:pt>
                <c:pt idx="156">
                  <c:v>15</c:v>
                </c:pt>
                <c:pt idx="168">
                  <c:v>16</c:v>
                </c:pt>
                <c:pt idx="180">
                  <c:v>17</c:v>
                </c:pt>
                <c:pt idx="192">
                  <c:v>18</c:v>
                </c:pt>
                <c:pt idx="204">
                  <c:v>19</c:v>
                </c:pt>
                <c:pt idx="216">
                  <c:v>20</c:v>
                </c:pt>
                <c:pt idx="228">
                  <c:v>21</c:v>
                </c:pt>
                <c:pt idx="240">
                  <c:v>22</c:v>
                </c:pt>
                <c:pt idx="252">
                  <c:v>23</c:v>
                </c:pt>
                <c:pt idx="264">
                  <c:v>24</c:v>
                </c:pt>
                <c:pt idx="276">
                  <c:v>25</c:v>
                </c:pt>
              </c:strCache>
            </c:strRef>
          </c:cat>
          <c:val>
            <c:numRef>
              <c:f>Sheet1!$B$2:$B$280</c:f>
              <c:numCache>
                <c:formatCode>General</c:formatCode>
                <c:ptCount val="279"/>
                <c:pt idx="71">
                  <c:v>0.5</c:v>
                </c:pt>
                <c:pt idx="72">
                  <c:v>0.5</c:v>
                </c:pt>
                <c:pt idx="73">
                  <c:v>0.5</c:v>
                </c:pt>
                <c:pt idx="74">
                  <c:v>0.5</c:v>
                </c:pt>
                <c:pt idx="75">
                  <c:v>0.5</c:v>
                </c:pt>
                <c:pt idx="76">
                  <c:v>0.5</c:v>
                </c:pt>
                <c:pt idx="77">
                  <c:v>0.5</c:v>
                </c:pt>
                <c:pt idx="78">
                  <c:v>0.5</c:v>
                </c:pt>
                <c:pt idx="79">
                  <c:v>0.5</c:v>
                </c:pt>
                <c:pt idx="80">
                  <c:v>0.5</c:v>
                </c:pt>
                <c:pt idx="81">
                  <c:v>0.5</c:v>
                </c:pt>
                <c:pt idx="82">
                  <c:v>0.5</c:v>
                </c:pt>
                <c:pt idx="83">
                  <c:v>0.5</c:v>
                </c:pt>
                <c:pt idx="84">
                  <c:v>0.5</c:v>
                </c:pt>
                <c:pt idx="85">
                  <c:v>0.5</c:v>
                </c:pt>
                <c:pt idx="86">
                  <c:v>0.5</c:v>
                </c:pt>
                <c:pt idx="87">
                  <c:v>0.5</c:v>
                </c:pt>
                <c:pt idx="88">
                  <c:v>0.5</c:v>
                </c:pt>
                <c:pt idx="89">
                  <c:v>0.5</c:v>
                </c:pt>
                <c:pt idx="218">
                  <c:v>0.5</c:v>
                </c:pt>
                <c:pt idx="219">
                  <c:v>0.5</c:v>
                </c:pt>
                <c:pt idx="220">
                  <c:v>0.5</c:v>
                </c:pt>
                <c:pt idx="221">
                  <c:v>0.5</c:v>
                </c:pt>
                <c:pt idx="222">
                  <c:v>0.5</c:v>
                </c:pt>
                <c:pt idx="223">
                  <c:v>0.5</c:v>
                </c:pt>
              </c:numCache>
            </c:numRef>
          </c:val>
          <c:extLst>
            <c:ext xmlns:c16="http://schemas.microsoft.com/office/drawing/2014/chart" uri="{C3380CC4-5D6E-409C-BE32-E72D297353CC}">
              <c16:uniqueId val="{00000000-6529-4627-9662-0537C4A589AA}"/>
            </c:ext>
          </c:extLst>
        </c:ser>
        <c:ser>
          <c:idx val="0"/>
          <c:order val="1"/>
          <c:tx>
            <c:strRef>
              <c:f>Sheet1!$C$1</c:f>
              <c:strCache>
                <c:ptCount val="1"/>
                <c:pt idx="0">
                  <c:v>Money Acct Growth</c:v>
                </c:pt>
              </c:strCache>
            </c:strRef>
          </c:tx>
          <c:spPr>
            <a:solidFill>
              <a:srgbClr val="66CC99">
                <a:lumMod val="50000"/>
              </a:srgbClr>
            </a:solidFill>
            <a:ln w="8275">
              <a:solidFill>
                <a:srgbClr val="103E2E">
                  <a:lumMod val="90000"/>
                  <a:lumOff val="10000"/>
                </a:srgbClr>
              </a:solidFill>
              <a:prstDash val="solid"/>
            </a:ln>
          </c:spPr>
          <c:cat>
            <c:strRef>
              <c:f>Sheet1!$A$2:$A$280</c:f>
              <c:strCache>
                <c:ptCount val="277"/>
                <c:pt idx="0">
                  <c:v>02</c:v>
                </c:pt>
                <c:pt idx="12">
                  <c:v>03</c:v>
                </c:pt>
                <c:pt idx="24">
                  <c:v>04</c:v>
                </c:pt>
                <c:pt idx="36">
                  <c:v>05</c:v>
                </c:pt>
                <c:pt idx="48">
                  <c:v>06</c:v>
                </c:pt>
                <c:pt idx="60">
                  <c:v>07</c:v>
                </c:pt>
                <c:pt idx="72">
                  <c:v>08</c:v>
                </c:pt>
                <c:pt idx="84">
                  <c:v>09</c:v>
                </c:pt>
                <c:pt idx="96">
                  <c:v>10</c:v>
                </c:pt>
                <c:pt idx="108">
                  <c:v>11</c:v>
                </c:pt>
                <c:pt idx="120">
                  <c:v>12</c:v>
                </c:pt>
                <c:pt idx="132">
                  <c:v>13</c:v>
                </c:pt>
                <c:pt idx="144">
                  <c:v>14</c:v>
                </c:pt>
                <c:pt idx="156">
                  <c:v>15</c:v>
                </c:pt>
                <c:pt idx="168">
                  <c:v>16</c:v>
                </c:pt>
                <c:pt idx="180">
                  <c:v>17</c:v>
                </c:pt>
                <c:pt idx="192">
                  <c:v>18</c:v>
                </c:pt>
                <c:pt idx="204">
                  <c:v>19</c:v>
                </c:pt>
                <c:pt idx="216">
                  <c:v>20</c:v>
                </c:pt>
                <c:pt idx="228">
                  <c:v>21</c:v>
                </c:pt>
                <c:pt idx="240">
                  <c:v>22</c:v>
                </c:pt>
                <c:pt idx="252">
                  <c:v>23</c:v>
                </c:pt>
                <c:pt idx="264">
                  <c:v>24</c:v>
                </c:pt>
                <c:pt idx="276">
                  <c:v>25</c:v>
                </c:pt>
              </c:strCache>
            </c:strRef>
          </c:cat>
          <c:val>
            <c:numRef>
              <c:f>Sheet1!$C$2:$C$280</c:f>
              <c:numCache>
                <c:formatCode>0.00%</c:formatCode>
                <c:ptCount val="279"/>
                <c:pt idx="0">
                  <c:v>0.20100000000000001</c:v>
                </c:pt>
                <c:pt idx="1">
                  <c:v>0.186</c:v>
                </c:pt>
                <c:pt idx="2">
                  <c:v>0.17699999999999999</c:v>
                </c:pt>
                <c:pt idx="3">
                  <c:v>0.189</c:v>
                </c:pt>
                <c:pt idx="4">
                  <c:v>0.18099999999999999</c:v>
                </c:pt>
                <c:pt idx="5">
                  <c:v>0.16200000000000001</c:v>
                </c:pt>
                <c:pt idx="6">
                  <c:v>0.17699999999999999</c:v>
                </c:pt>
                <c:pt idx="7">
                  <c:v>0.17</c:v>
                </c:pt>
                <c:pt idx="8">
                  <c:v>0.13400000000000001</c:v>
                </c:pt>
                <c:pt idx="9">
                  <c:v>0.13400000000000001</c:v>
                </c:pt>
                <c:pt idx="10">
                  <c:v>0.13400000000000001</c:v>
                </c:pt>
                <c:pt idx="11">
                  <c:v>0.13</c:v>
                </c:pt>
                <c:pt idx="12">
                  <c:v>0.14499999999999999</c:v>
                </c:pt>
                <c:pt idx="13">
                  <c:v>0.14599999999999999</c:v>
                </c:pt>
                <c:pt idx="14">
                  <c:v>0.13800000000000001</c:v>
                </c:pt>
                <c:pt idx="15">
                  <c:v>0.14799999999999999</c:v>
                </c:pt>
                <c:pt idx="16">
                  <c:v>0.124</c:v>
                </c:pt>
                <c:pt idx="17">
                  <c:v>0.125</c:v>
                </c:pt>
                <c:pt idx="18">
                  <c:v>0.111</c:v>
                </c:pt>
                <c:pt idx="19">
                  <c:v>9.4E-2</c:v>
                </c:pt>
                <c:pt idx="20">
                  <c:v>8.7999999999999995E-2</c:v>
                </c:pt>
                <c:pt idx="21">
                  <c:v>0.105</c:v>
                </c:pt>
                <c:pt idx="22">
                  <c:v>8.3000000000000004E-2</c:v>
                </c:pt>
                <c:pt idx="23">
                  <c:v>7.6999999999999999E-2</c:v>
                </c:pt>
                <c:pt idx="24">
                  <c:v>8.7999999999999995E-2</c:v>
                </c:pt>
                <c:pt idx="25">
                  <c:v>4.8000000000000001E-2</c:v>
                </c:pt>
                <c:pt idx="26">
                  <c:v>5.7000000000000002E-2</c:v>
                </c:pt>
                <c:pt idx="27">
                  <c:v>5.0999999999999997E-2</c:v>
                </c:pt>
                <c:pt idx="28">
                  <c:v>4.2999999999999997E-2</c:v>
                </c:pt>
                <c:pt idx="29">
                  <c:v>5.2999999999999999E-2</c:v>
                </c:pt>
                <c:pt idx="30">
                  <c:v>0.04</c:v>
                </c:pt>
                <c:pt idx="31">
                  <c:v>4.1000000000000002E-2</c:v>
                </c:pt>
                <c:pt idx="32">
                  <c:v>0.04</c:v>
                </c:pt>
                <c:pt idx="33">
                  <c:v>3.3000000000000002E-2</c:v>
                </c:pt>
                <c:pt idx="34">
                  <c:v>1.4E-2</c:v>
                </c:pt>
                <c:pt idx="35">
                  <c:v>0.01</c:v>
                </c:pt>
                <c:pt idx="36">
                  <c:v>-5.0000000000000001E-3</c:v>
                </c:pt>
                <c:pt idx="37">
                  <c:v>-7.0000000000000001E-3</c:v>
                </c:pt>
                <c:pt idx="38">
                  <c:v>3.0000000000000001E-3</c:v>
                </c:pt>
                <c:pt idx="39">
                  <c:v>-1.6E-2</c:v>
                </c:pt>
                <c:pt idx="40">
                  <c:v>-2.4E-2</c:v>
                </c:pt>
                <c:pt idx="41">
                  <c:v>-1.7000000000000001E-2</c:v>
                </c:pt>
                <c:pt idx="42">
                  <c:v>-3.3000000000000002E-2</c:v>
                </c:pt>
                <c:pt idx="43">
                  <c:v>-3.5000000000000003E-2</c:v>
                </c:pt>
                <c:pt idx="44">
                  <c:v>-1.7000000000000001E-2</c:v>
                </c:pt>
                <c:pt idx="45">
                  <c:v>-3.7999999999999999E-2</c:v>
                </c:pt>
                <c:pt idx="46">
                  <c:v>-4.5999999999999999E-2</c:v>
                </c:pt>
                <c:pt idx="47">
                  <c:v>-2.5999999999999999E-2</c:v>
                </c:pt>
                <c:pt idx="48">
                  <c:v>-4.3999999999999997E-2</c:v>
                </c:pt>
                <c:pt idx="49">
                  <c:v>-0.04</c:v>
                </c:pt>
                <c:pt idx="50">
                  <c:v>-2.1000000000000001E-2</c:v>
                </c:pt>
                <c:pt idx="51">
                  <c:v>-5.3999999999999999E-2</c:v>
                </c:pt>
                <c:pt idx="52">
                  <c:v>-3.9E-2</c:v>
                </c:pt>
                <c:pt idx="53">
                  <c:v>-4.2000000000000003E-2</c:v>
                </c:pt>
                <c:pt idx="54">
                  <c:v>-4.2999999999999997E-2</c:v>
                </c:pt>
                <c:pt idx="55">
                  <c:v>-3.4000000000000002E-2</c:v>
                </c:pt>
                <c:pt idx="56">
                  <c:v>-2.8000000000000001E-2</c:v>
                </c:pt>
                <c:pt idx="57">
                  <c:v>-0.03</c:v>
                </c:pt>
                <c:pt idx="58">
                  <c:v>-8.9999999999999993E-3</c:v>
                </c:pt>
                <c:pt idx="59">
                  <c:v>-8.0000000000000002E-3</c:v>
                </c:pt>
                <c:pt idx="60">
                  <c:v>-1.2E-2</c:v>
                </c:pt>
                <c:pt idx="61">
                  <c:v>1.2999999999999999E-2</c:v>
                </c:pt>
                <c:pt idx="62">
                  <c:v>-0.03</c:v>
                </c:pt>
                <c:pt idx="63">
                  <c:v>-3.0000000000000001E-3</c:v>
                </c:pt>
                <c:pt idx="64">
                  <c:v>1.6E-2</c:v>
                </c:pt>
                <c:pt idx="65">
                  <c:v>-2E-3</c:v>
                </c:pt>
                <c:pt idx="66">
                  <c:v>1.2999999999999999E-2</c:v>
                </c:pt>
                <c:pt idx="67">
                  <c:v>0.04</c:v>
                </c:pt>
                <c:pt idx="68">
                  <c:v>1.7999999999999999E-2</c:v>
                </c:pt>
                <c:pt idx="69">
                  <c:v>3.2000000000000001E-2</c:v>
                </c:pt>
                <c:pt idx="70">
                  <c:v>6.7000000000000004E-2</c:v>
                </c:pt>
                <c:pt idx="71">
                  <c:v>5.1999999999999998E-2</c:v>
                </c:pt>
                <c:pt idx="72">
                  <c:v>7.2999999999999995E-2</c:v>
                </c:pt>
                <c:pt idx="73">
                  <c:v>6.9000000000000006E-2</c:v>
                </c:pt>
                <c:pt idx="74">
                  <c:v>6.3E-2</c:v>
                </c:pt>
                <c:pt idx="75">
                  <c:v>9.6000000000000002E-2</c:v>
                </c:pt>
                <c:pt idx="76">
                  <c:v>7.1999999999999995E-2</c:v>
                </c:pt>
                <c:pt idx="77">
                  <c:v>8.1000000000000003E-2</c:v>
                </c:pt>
                <c:pt idx="78">
                  <c:v>0.106</c:v>
                </c:pt>
                <c:pt idx="79">
                  <c:v>9.4E-2</c:v>
                </c:pt>
                <c:pt idx="80">
                  <c:v>9.7000000000000003E-2</c:v>
                </c:pt>
                <c:pt idx="81">
                  <c:v>0.112</c:v>
                </c:pt>
                <c:pt idx="82">
                  <c:v>9.1999999999999998E-2</c:v>
                </c:pt>
                <c:pt idx="83">
                  <c:v>9.7000000000000003E-2</c:v>
                </c:pt>
                <c:pt idx="84">
                  <c:v>0.11899999999999999</c:v>
                </c:pt>
                <c:pt idx="85">
                  <c:v>0.105</c:v>
                </c:pt>
                <c:pt idx="86">
                  <c:v>0.127</c:v>
                </c:pt>
                <c:pt idx="87">
                  <c:v>0.13900000000000001</c:v>
                </c:pt>
                <c:pt idx="88">
                  <c:v>0.14199999999999999</c:v>
                </c:pt>
                <c:pt idx="89">
                  <c:v>0.16</c:v>
                </c:pt>
                <c:pt idx="90">
                  <c:v>0.14000000000000001</c:v>
                </c:pt>
                <c:pt idx="91">
                  <c:v>0.13600000000000001</c:v>
                </c:pt>
                <c:pt idx="92">
                  <c:v>0.13400000000000001</c:v>
                </c:pt>
                <c:pt idx="93">
                  <c:v>0.14299999999999999</c:v>
                </c:pt>
                <c:pt idx="94">
                  <c:v>0.123</c:v>
                </c:pt>
                <c:pt idx="95">
                  <c:v>0.11799999999999999</c:v>
                </c:pt>
                <c:pt idx="96">
                  <c:v>0.11600000000000001</c:v>
                </c:pt>
                <c:pt idx="97">
                  <c:v>0.111</c:v>
                </c:pt>
                <c:pt idx="98">
                  <c:v>0.115</c:v>
                </c:pt>
                <c:pt idx="99">
                  <c:v>0.10199999999999999</c:v>
                </c:pt>
                <c:pt idx="100">
                  <c:v>9.8000000000000004E-2</c:v>
                </c:pt>
                <c:pt idx="101">
                  <c:v>9.5000000000000001E-2</c:v>
                </c:pt>
                <c:pt idx="102">
                  <c:v>9.4E-2</c:v>
                </c:pt>
                <c:pt idx="103">
                  <c:v>0.09</c:v>
                </c:pt>
                <c:pt idx="104">
                  <c:v>8.4000000000000005E-2</c:v>
                </c:pt>
                <c:pt idx="105">
                  <c:v>8.8999999999999996E-2</c:v>
                </c:pt>
                <c:pt idx="106">
                  <c:v>8.5999999999999993E-2</c:v>
                </c:pt>
                <c:pt idx="107">
                  <c:v>8.6999999999999994E-2</c:v>
                </c:pt>
                <c:pt idx="108">
                  <c:v>8.4000000000000005E-2</c:v>
                </c:pt>
                <c:pt idx="109">
                  <c:v>7.3999999999999996E-2</c:v>
                </c:pt>
                <c:pt idx="110">
                  <c:v>0.105</c:v>
                </c:pt>
                <c:pt idx="111">
                  <c:v>8.5000000000000006E-2</c:v>
                </c:pt>
                <c:pt idx="112">
                  <c:v>9.2999999999999999E-2</c:v>
                </c:pt>
                <c:pt idx="113">
                  <c:v>9.9000000000000005E-2</c:v>
                </c:pt>
                <c:pt idx="114">
                  <c:v>9.4E-2</c:v>
                </c:pt>
                <c:pt idx="115">
                  <c:v>9.5000000000000001E-2</c:v>
                </c:pt>
                <c:pt idx="116">
                  <c:v>0.13</c:v>
                </c:pt>
                <c:pt idx="117">
                  <c:v>9.4E-2</c:v>
                </c:pt>
                <c:pt idx="118">
                  <c:v>0.10100000000000001</c:v>
                </c:pt>
                <c:pt idx="119">
                  <c:v>0.11799999999999999</c:v>
                </c:pt>
                <c:pt idx="120">
                  <c:v>9.6000000000000002E-2</c:v>
                </c:pt>
                <c:pt idx="121">
                  <c:v>0.14000000000000001</c:v>
                </c:pt>
                <c:pt idx="122">
                  <c:v>9.7000000000000003E-2</c:v>
                </c:pt>
                <c:pt idx="123">
                  <c:v>0.10199999999999999</c:v>
                </c:pt>
                <c:pt idx="124">
                  <c:v>0.11799999999999999</c:v>
                </c:pt>
                <c:pt idx="125">
                  <c:v>0.10199999999999999</c:v>
                </c:pt>
                <c:pt idx="126">
                  <c:v>0.106</c:v>
                </c:pt>
                <c:pt idx="127">
                  <c:v>0.104</c:v>
                </c:pt>
                <c:pt idx="128">
                  <c:v>8.5000000000000006E-2</c:v>
                </c:pt>
                <c:pt idx="129">
                  <c:v>8.5000000000000006E-2</c:v>
                </c:pt>
                <c:pt idx="130">
                  <c:v>9.8000000000000004E-2</c:v>
                </c:pt>
                <c:pt idx="131">
                  <c:v>8.1000000000000003E-2</c:v>
                </c:pt>
                <c:pt idx="132">
                  <c:v>8.5000000000000006E-2</c:v>
                </c:pt>
                <c:pt idx="133">
                  <c:v>7.6999999999999999E-2</c:v>
                </c:pt>
                <c:pt idx="134">
                  <c:v>7.3999999999999996E-2</c:v>
                </c:pt>
                <c:pt idx="135">
                  <c:v>7.8E-2</c:v>
                </c:pt>
                <c:pt idx="136">
                  <c:v>7.0999999999999994E-2</c:v>
                </c:pt>
                <c:pt idx="137">
                  <c:v>6.5000000000000002E-2</c:v>
                </c:pt>
                <c:pt idx="138">
                  <c:v>7.6999999999999999E-2</c:v>
                </c:pt>
                <c:pt idx="139">
                  <c:v>7.9000000000000001E-2</c:v>
                </c:pt>
                <c:pt idx="140">
                  <c:v>6.2E-2</c:v>
                </c:pt>
                <c:pt idx="141">
                  <c:v>6.3E-2</c:v>
                </c:pt>
                <c:pt idx="142">
                  <c:v>6.2E-2</c:v>
                </c:pt>
                <c:pt idx="143">
                  <c:v>5.8999999999999997E-2</c:v>
                </c:pt>
                <c:pt idx="144">
                  <c:v>6.3E-2</c:v>
                </c:pt>
                <c:pt idx="145">
                  <c:v>6.3E-2</c:v>
                </c:pt>
                <c:pt idx="146">
                  <c:v>6.0999999999999999E-2</c:v>
                </c:pt>
                <c:pt idx="147">
                  <c:v>7.6999999999999999E-2</c:v>
                </c:pt>
                <c:pt idx="148">
                  <c:v>6.2E-2</c:v>
                </c:pt>
                <c:pt idx="149">
                  <c:v>6.9000000000000006E-2</c:v>
                </c:pt>
                <c:pt idx="150">
                  <c:v>7.0000000000000007E-2</c:v>
                </c:pt>
                <c:pt idx="151">
                  <c:v>6.7000000000000004E-2</c:v>
                </c:pt>
                <c:pt idx="152">
                  <c:v>6.6000000000000003E-2</c:v>
                </c:pt>
                <c:pt idx="153">
                  <c:v>7.3999999999999996E-2</c:v>
                </c:pt>
                <c:pt idx="154">
                  <c:v>6.4000000000000001E-2</c:v>
                </c:pt>
                <c:pt idx="155">
                  <c:v>7.0000000000000007E-2</c:v>
                </c:pt>
                <c:pt idx="156">
                  <c:v>9.0999999999999998E-2</c:v>
                </c:pt>
                <c:pt idx="157">
                  <c:v>7.1999999999999995E-2</c:v>
                </c:pt>
                <c:pt idx="158">
                  <c:v>8.7999999999999995E-2</c:v>
                </c:pt>
                <c:pt idx="159">
                  <c:v>8.5999999999999993E-2</c:v>
                </c:pt>
                <c:pt idx="160">
                  <c:v>8.1000000000000003E-2</c:v>
                </c:pt>
                <c:pt idx="161">
                  <c:v>9.2999999999999999E-2</c:v>
                </c:pt>
                <c:pt idx="162">
                  <c:v>7.2999999999999995E-2</c:v>
                </c:pt>
                <c:pt idx="163">
                  <c:v>6.9000000000000006E-2</c:v>
                </c:pt>
                <c:pt idx="164">
                  <c:v>8.4000000000000005E-2</c:v>
                </c:pt>
                <c:pt idx="165">
                  <c:v>9.4E-2</c:v>
                </c:pt>
                <c:pt idx="166">
                  <c:v>0.08</c:v>
                </c:pt>
                <c:pt idx="167">
                  <c:v>8.7999999999999995E-2</c:v>
                </c:pt>
                <c:pt idx="168">
                  <c:v>7.3999999999999996E-2</c:v>
                </c:pt>
                <c:pt idx="169">
                  <c:v>7.6999999999999999E-2</c:v>
                </c:pt>
                <c:pt idx="170">
                  <c:v>9.1999999999999998E-2</c:v>
                </c:pt>
                <c:pt idx="171">
                  <c:v>7.0000000000000007E-2</c:v>
                </c:pt>
                <c:pt idx="172">
                  <c:v>8.2000000000000003E-2</c:v>
                </c:pt>
                <c:pt idx="173">
                  <c:v>8.6999999999999994E-2</c:v>
                </c:pt>
                <c:pt idx="174">
                  <c:v>8.4000000000000005E-2</c:v>
                </c:pt>
                <c:pt idx="175">
                  <c:v>8.6999999999999994E-2</c:v>
                </c:pt>
                <c:pt idx="176">
                  <c:v>9.9000000000000005E-2</c:v>
                </c:pt>
                <c:pt idx="177">
                  <c:v>8.5000000000000006E-2</c:v>
                </c:pt>
                <c:pt idx="178">
                  <c:v>8.7999999999999995E-2</c:v>
                </c:pt>
                <c:pt idx="179">
                  <c:v>9.7000000000000003E-2</c:v>
                </c:pt>
                <c:pt idx="180">
                  <c:v>0.08</c:v>
                </c:pt>
                <c:pt idx="181">
                  <c:v>8.2000000000000003E-2</c:v>
                </c:pt>
                <c:pt idx="182">
                  <c:v>7.6999999999999999E-2</c:v>
                </c:pt>
                <c:pt idx="183">
                  <c:v>7.0999999999999994E-2</c:v>
                </c:pt>
                <c:pt idx="184">
                  <c:v>7.2999999999999995E-2</c:v>
                </c:pt>
                <c:pt idx="185">
                  <c:v>6.6000000000000003E-2</c:v>
                </c:pt>
                <c:pt idx="186">
                  <c:v>6.2E-2</c:v>
                </c:pt>
                <c:pt idx="187">
                  <c:v>6.3E-2</c:v>
                </c:pt>
                <c:pt idx="188">
                  <c:v>0.06</c:v>
                </c:pt>
                <c:pt idx="189">
                  <c:v>5.2999999999999999E-2</c:v>
                </c:pt>
                <c:pt idx="190">
                  <c:v>5.8999999999999997E-2</c:v>
                </c:pt>
                <c:pt idx="191">
                  <c:v>5.5E-2</c:v>
                </c:pt>
                <c:pt idx="192">
                  <c:v>5.1999999999999998E-2</c:v>
                </c:pt>
                <c:pt idx="193">
                  <c:v>6.7000000000000004E-2</c:v>
                </c:pt>
                <c:pt idx="194">
                  <c:v>4.5999999999999999E-2</c:v>
                </c:pt>
                <c:pt idx="195">
                  <c:v>4.8000000000000001E-2</c:v>
                </c:pt>
                <c:pt idx="196">
                  <c:v>5.8000000000000003E-2</c:v>
                </c:pt>
                <c:pt idx="197">
                  <c:v>0.04</c:v>
                </c:pt>
                <c:pt idx="198">
                  <c:v>4.4999999999999998E-2</c:v>
                </c:pt>
                <c:pt idx="199">
                  <c:v>4.3999999999999997E-2</c:v>
                </c:pt>
                <c:pt idx="200">
                  <c:v>3.2000000000000001E-2</c:v>
                </c:pt>
                <c:pt idx="201">
                  <c:v>2.9000000000000001E-2</c:v>
                </c:pt>
                <c:pt idx="202">
                  <c:v>4.3999999999999997E-2</c:v>
                </c:pt>
                <c:pt idx="203">
                  <c:v>2.7E-2</c:v>
                </c:pt>
                <c:pt idx="204">
                  <c:v>3.4000000000000002E-2</c:v>
                </c:pt>
                <c:pt idx="205">
                  <c:v>3.5999999999999997E-2</c:v>
                </c:pt>
                <c:pt idx="206">
                  <c:v>3.3000000000000002E-2</c:v>
                </c:pt>
                <c:pt idx="207">
                  <c:v>4.5999999999999999E-2</c:v>
                </c:pt>
                <c:pt idx="208">
                  <c:v>0.05</c:v>
                </c:pt>
                <c:pt idx="209">
                  <c:v>5.1999999999999998E-2</c:v>
                </c:pt>
                <c:pt idx="210">
                  <c:v>7.0999999999999994E-2</c:v>
                </c:pt>
                <c:pt idx="211">
                  <c:v>7.0999999999999994E-2</c:v>
                </c:pt>
                <c:pt idx="212">
                  <c:v>6.2E-2</c:v>
                </c:pt>
                <c:pt idx="213">
                  <c:v>0.14699999999999999</c:v>
                </c:pt>
                <c:pt idx="214">
                  <c:v>0.17199999999999999</c:v>
                </c:pt>
                <c:pt idx="215">
                  <c:v>0.19700000000000001</c:v>
                </c:pt>
                <c:pt idx="216">
                  <c:v>0.22800000000000001</c:v>
                </c:pt>
                <c:pt idx="217">
                  <c:v>0.22500000000000001</c:v>
                </c:pt>
                <c:pt idx="218">
                  <c:v>0.24399999999999999</c:v>
                </c:pt>
                <c:pt idx="219">
                  <c:v>0.26900000000000002</c:v>
                </c:pt>
                <c:pt idx="220">
                  <c:v>0.253</c:v>
                </c:pt>
                <c:pt idx="221">
                  <c:v>0.28999999999999998</c:v>
                </c:pt>
                <c:pt idx="222">
                  <c:v>0.29199999999999998</c:v>
                </c:pt>
                <c:pt idx="223">
                  <c:v>0.28499999999999998</c:v>
                </c:pt>
                <c:pt idx="224">
                  <c:v>0.34300000000000003</c:v>
                </c:pt>
                <c:pt idx="225">
                  <c:v>0.29199999999999998</c:v>
                </c:pt>
                <c:pt idx="226">
                  <c:v>0.24199999999999999</c:v>
                </c:pt>
                <c:pt idx="227">
                  <c:v>0.22600000000000001</c:v>
                </c:pt>
                <c:pt idx="228">
                  <c:v>0.224</c:v>
                </c:pt>
                <c:pt idx="229">
                  <c:v>0.21099999999999999</c:v>
                </c:pt>
                <c:pt idx="230">
                  <c:v>0.215</c:v>
                </c:pt>
                <c:pt idx="231">
                  <c:v>0.2</c:v>
                </c:pt>
                <c:pt idx="232">
                  <c:v>0.19700000000000001</c:v>
                </c:pt>
                <c:pt idx="233">
                  <c:v>0.187</c:v>
                </c:pt>
                <c:pt idx="234">
                  <c:v>0.17299999999999999</c:v>
                </c:pt>
                <c:pt idx="235">
                  <c:v>0.17199999999999999</c:v>
                </c:pt>
                <c:pt idx="236">
                  <c:v>0.13600000000000001</c:v>
                </c:pt>
                <c:pt idx="237">
                  <c:v>0.11899999999999999</c:v>
                </c:pt>
                <c:pt idx="238">
                  <c:v>0.11600000000000001</c:v>
                </c:pt>
                <c:pt idx="239">
                  <c:v>0.115</c:v>
                </c:pt>
                <c:pt idx="240">
                  <c:v>9.8000000000000004E-2</c:v>
                </c:pt>
                <c:pt idx="241">
                  <c:v>8.3000000000000004E-2</c:v>
                </c:pt>
                <c:pt idx="242">
                  <c:v>7.2999999999999995E-2</c:v>
                </c:pt>
                <c:pt idx="243">
                  <c:v>4.3999999999999997E-2</c:v>
                </c:pt>
                <c:pt idx="244">
                  <c:v>3.1E-2</c:v>
                </c:pt>
                <c:pt idx="245">
                  <c:v>8.0000000000000002E-3</c:v>
                </c:pt>
                <c:pt idx="246">
                  <c:v>-1.6E-2</c:v>
                </c:pt>
                <c:pt idx="247">
                  <c:v>-3.6999999999999998E-2</c:v>
                </c:pt>
                <c:pt idx="248">
                  <c:v>-5.5E-2</c:v>
                </c:pt>
                <c:pt idx="249">
                  <c:v>-8.1000000000000003E-2</c:v>
                </c:pt>
                <c:pt idx="250">
                  <c:v>-0.09</c:v>
                </c:pt>
                <c:pt idx="251">
                  <c:v>-9.2999999999999999E-2</c:v>
                </c:pt>
                <c:pt idx="252">
                  <c:v>-0.112</c:v>
                </c:pt>
                <c:pt idx="253">
                  <c:v>-0.11</c:v>
                </c:pt>
                <c:pt idx="254">
                  <c:v>-0.113</c:v>
                </c:pt>
                <c:pt idx="255">
                  <c:v>-0.12</c:v>
                </c:pt>
                <c:pt idx="256">
                  <c:v>-0.113</c:v>
                </c:pt>
                <c:pt idx="257">
                  <c:v>-0.108</c:v>
                </c:pt>
                <c:pt idx="258">
                  <c:v>-0.10299999999999999</c:v>
                </c:pt>
                <c:pt idx="259">
                  <c:v>-0.09</c:v>
                </c:pt>
                <c:pt idx="260">
                  <c:v>-8.2000000000000003E-2</c:v>
                </c:pt>
                <c:pt idx="261">
                  <c:v>-0.08</c:v>
                </c:pt>
                <c:pt idx="262">
                  <c:v>-6.8000000000000005E-2</c:v>
                </c:pt>
                <c:pt idx="263">
                  <c:v>-7.5999999999999998E-2</c:v>
                </c:pt>
                <c:pt idx="264">
                  <c:v>-6.9000000000000006E-2</c:v>
                </c:pt>
                <c:pt idx="265">
                  <c:v>-7.3999999999999996E-2</c:v>
                </c:pt>
                <c:pt idx="266">
                  <c:v>-8.5999999999999993E-2</c:v>
                </c:pt>
                <c:pt idx="267">
                  <c:v>-6.5000000000000002E-2</c:v>
                </c:pt>
              </c:numCache>
            </c:numRef>
          </c:val>
          <c:extLst>
            <c:ext xmlns:c16="http://schemas.microsoft.com/office/drawing/2014/chart" uri="{C3380CC4-5D6E-409C-BE32-E72D297353CC}">
              <c16:uniqueId val="{00000001-6529-4627-9662-0537C4A589AA}"/>
            </c:ext>
          </c:extLst>
        </c:ser>
        <c:dLbls>
          <c:showLegendKey val="0"/>
          <c:showVal val="0"/>
          <c:showCatName val="0"/>
          <c:showSerName val="0"/>
          <c:showPercent val="0"/>
          <c:showBubbleSize val="0"/>
        </c:dLbls>
        <c:axId val="1758883519"/>
        <c:axId val="1"/>
      </c:areaChart>
      <c:lineChart>
        <c:grouping val="standard"/>
        <c:varyColors val="0"/>
        <c:ser>
          <c:idx val="1"/>
          <c:order val="2"/>
          <c:tx>
            <c:strRef>
              <c:f>Sheet1!$D$1</c:f>
              <c:strCache>
                <c:ptCount val="1"/>
                <c:pt idx="0">
                  <c:v>Fed Funds Rate</c:v>
                </c:pt>
              </c:strCache>
            </c:strRef>
          </c:tx>
          <c:spPr>
            <a:ln w="25400">
              <a:solidFill>
                <a:schemeClr val="accent3"/>
              </a:solidFill>
              <a:prstDash val="solid"/>
            </a:ln>
          </c:spPr>
          <c:marker>
            <c:symbol val="none"/>
          </c:marker>
          <c:cat>
            <c:strRef>
              <c:f>Sheet1!$A$2:$A$280</c:f>
              <c:strCache>
                <c:ptCount val="277"/>
                <c:pt idx="0">
                  <c:v>02</c:v>
                </c:pt>
                <c:pt idx="12">
                  <c:v>03</c:v>
                </c:pt>
                <c:pt idx="24">
                  <c:v>04</c:v>
                </c:pt>
                <c:pt idx="36">
                  <c:v>05</c:v>
                </c:pt>
                <c:pt idx="48">
                  <c:v>06</c:v>
                </c:pt>
                <c:pt idx="60">
                  <c:v>07</c:v>
                </c:pt>
                <c:pt idx="72">
                  <c:v>08</c:v>
                </c:pt>
                <c:pt idx="84">
                  <c:v>09</c:v>
                </c:pt>
                <c:pt idx="96">
                  <c:v>10</c:v>
                </c:pt>
                <c:pt idx="108">
                  <c:v>11</c:v>
                </c:pt>
                <c:pt idx="120">
                  <c:v>12</c:v>
                </c:pt>
                <c:pt idx="132">
                  <c:v>13</c:v>
                </c:pt>
                <c:pt idx="144">
                  <c:v>14</c:v>
                </c:pt>
                <c:pt idx="156">
                  <c:v>15</c:v>
                </c:pt>
                <c:pt idx="168">
                  <c:v>16</c:v>
                </c:pt>
                <c:pt idx="180">
                  <c:v>17</c:v>
                </c:pt>
                <c:pt idx="192">
                  <c:v>18</c:v>
                </c:pt>
                <c:pt idx="204">
                  <c:v>19</c:v>
                </c:pt>
                <c:pt idx="216">
                  <c:v>20</c:v>
                </c:pt>
                <c:pt idx="228">
                  <c:v>21</c:v>
                </c:pt>
                <c:pt idx="240">
                  <c:v>22</c:v>
                </c:pt>
                <c:pt idx="252">
                  <c:v>23</c:v>
                </c:pt>
                <c:pt idx="264">
                  <c:v>24</c:v>
                </c:pt>
                <c:pt idx="276">
                  <c:v>25</c:v>
                </c:pt>
              </c:strCache>
            </c:strRef>
          </c:cat>
          <c:val>
            <c:numRef>
              <c:f>Sheet1!$D$2:$D$280</c:f>
              <c:numCache>
                <c:formatCode>General</c:formatCode>
                <c:ptCount val="279"/>
                <c:pt idx="0">
                  <c:v>1.75</c:v>
                </c:pt>
                <c:pt idx="1">
                  <c:v>1.75</c:v>
                </c:pt>
                <c:pt idx="2">
                  <c:v>1.75</c:v>
                </c:pt>
                <c:pt idx="3">
                  <c:v>1.75</c:v>
                </c:pt>
                <c:pt idx="4">
                  <c:v>1.75</c:v>
                </c:pt>
                <c:pt idx="5">
                  <c:v>1.75</c:v>
                </c:pt>
                <c:pt idx="6">
                  <c:v>1.75</c:v>
                </c:pt>
                <c:pt idx="7">
                  <c:v>1.75</c:v>
                </c:pt>
                <c:pt idx="8">
                  <c:v>1.75</c:v>
                </c:pt>
                <c:pt idx="9">
                  <c:v>1.75</c:v>
                </c:pt>
                <c:pt idx="10">
                  <c:v>1.25</c:v>
                </c:pt>
                <c:pt idx="11">
                  <c:v>1.25</c:v>
                </c:pt>
                <c:pt idx="12">
                  <c:v>1.25</c:v>
                </c:pt>
                <c:pt idx="13">
                  <c:v>1.25</c:v>
                </c:pt>
                <c:pt idx="14">
                  <c:v>1.25</c:v>
                </c:pt>
                <c:pt idx="15">
                  <c:v>1.25</c:v>
                </c:pt>
                <c:pt idx="16">
                  <c:v>1.25</c:v>
                </c:pt>
                <c:pt idx="17">
                  <c:v>1</c:v>
                </c:pt>
                <c:pt idx="18">
                  <c:v>1</c:v>
                </c:pt>
                <c:pt idx="19">
                  <c:v>1</c:v>
                </c:pt>
                <c:pt idx="20">
                  <c:v>1</c:v>
                </c:pt>
                <c:pt idx="21">
                  <c:v>1</c:v>
                </c:pt>
                <c:pt idx="22">
                  <c:v>1</c:v>
                </c:pt>
                <c:pt idx="23">
                  <c:v>1</c:v>
                </c:pt>
                <c:pt idx="24">
                  <c:v>1</c:v>
                </c:pt>
                <c:pt idx="25">
                  <c:v>1.01</c:v>
                </c:pt>
                <c:pt idx="26">
                  <c:v>1</c:v>
                </c:pt>
                <c:pt idx="27">
                  <c:v>1</c:v>
                </c:pt>
                <c:pt idx="28">
                  <c:v>1</c:v>
                </c:pt>
                <c:pt idx="29">
                  <c:v>1.03</c:v>
                </c:pt>
                <c:pt idx="30">
                  <c:v>1.26</c:v>
                </c:pt>
                <c:pt idx="31">
                  <c:v>1.43</c:v>
                </c:pt>
                <c:pt idx="32">
                  <c:v>1.6</c:v>
                </c:pt>
                <c:pt idx="33">
                  <c:v>1.75</c:v>
                </c:pt>
                <c:pt idx="34">
                  <c:v>1.93</c:v>
                </c:pt>
                <c:pt idx="35">
                  <c:v>2.16</c:v>
                </c:pt>
                <c:pt idx="36">
                  <c:v>2.2799999999999998</c:v>
                </c:pt>
                <c:pt idx="37">
                  <c:v>2.5</c:v>
                </c:pt>
                <c:pt idx="38">
                  <c:v>2.63</c:v>
                </c:pt>
                <c:pt idx="39">
                  <c:v>2.79</c:v>
                </c:pt>
                <c:pt idx="40">
                  <c:v>3</c:v>
                </c:pt>
                <c:pt idx="41">
                  <c:v>3.04</c:v>
                </c:pt>
                <c:pt idx="42">
                  <c:v>3.26</c:v>
                </c:pt>
                <c:pt idx="43">
                  <c:v>3.5</c:v>
                </c:pt>
                <c:pt idx="44">
                  <c:v>3.62</c:v>
                </c:pt>
                <c:pt idx="45">
                  <c:v>3.78</c:v>
                </c:pt>
                <c:pt idx="46">
                  <c:v>4</c:v>
                </c:pt>
                <c:pt idx="47">
                  <c:v>4.16</c:v>
                </c:pt>
                <c:pt idx="48">
                  <c:v>4.29</c:v>
                </c:pt>
                <c:pt idx="49">
                  <c:v>4.49</c:v>
                </c:pt>
                <c:pt idx="50">
                  <c:v>4.59</c:v>
                </c:pt>
                <c:pt idx="51">
                  <c:v>4.79</c:v>
                </c:pt>
                <c:pt idx="52">
                  <c:v>5</c:v>
                </c:pt>
                <c:pt idx="53">
                  <c:v>5.25</c:v>
                </c:pt>
                <c:pt idx="54">
                  <c:v>5.25</c:v>
                </c:pt>
                <c:pt idx="55">
                  <c:v>5.25</c:v>
                </c:pt>
                <c:pt idx="56">
                  <c:v>5.25</c:v>
                </c:pt>
                <c:pt idx="57">
                  <c:v>5.25</c:v>
                </c:pt>
                <c:pt idx="58">
                  <c:v>5.25</c:v>
                </c:pt>
                <c:pt idx="59">
                  <c:v>5.25</c:v>
                </c:pt>
                <c:pt idx="60">
                  <c:v>5.25</c:v>
                </c:pt>
                <c:pt idx="61">
                  <c:v>5.26</c:v>
                </c:pt>
                <c:pt idx="62">
                  <c:v>5.26</c:v>
                </c:pt>
                <c:pt idx="63">
                  <c:v>5.25</c:v>
                </c:pt>
                <c:pt idx="64">
                  <c:v>5.25</c:v>
                </c:pt>
                <c:pt idx="65">
                  <c:v>5.25</c:v>
                </c:pt>
                <c:pt idx="66">
                  <c:v>5.26</c:v>
                </c:pt>
                <c:pt idx="67">
                  <c:v>5.0199999999999996</c:v>
                </c:pt>
                <c:pt idx="68">
                  <c:v>4.9400000000000004</c:v>
                </c:pt>
                <c:pt idx="69">
                  <c:v>4.76</c:v>
                </c:pt>
                <c:pt idx="70">
                  <c:v>4.49</c:v>
                </c:pt>
                <c:pt idx="71">
                  <c:v>4.24</c:v>
                </c:pt>
                <c:pt idx="72">
                  <c:v>3.9400000999999998</c:v>
                </c:pt>
                <c:pt idx="73">
                  <c:v>2.98</c:v>
                </c:pt>
                <c:pt idx="74">
                  <c:v>2.6099999</c:v>
                </c:pt>
                <c:pt idx="75">
                  <c:v>2.2799999999999998</c:v>
                </c:pt>
                <c:pt idx="76">
                  <c:v>1.98</c:v>
                </c:pt>
                <c:pt idx="77">
                  <c:v>2</c:v>
                </c:pt>
                <c:pt idx="78">
                  <c:v>2.0099999999999998</c:v>
                </c:pt>
                <c:pt idx="79">
                  <c:v>2</c:v>
                </c:pt>
                <c:pt idx="80">
                  <c:v>1.8099999</c:v>
                </c:pt>
                <c:pt idx="81">
                  <c:v>0.97</c:v>
                </c:pt>
                <c:pt idx="82">
                  <c:v>0.39</c:v>
                </c:pt>
                <c:pt idx="83">
                  <c:v>0.16</c:v>
                </c:pt>
                <c:pt idx="84">
                  <c:v>0.15</c:v>
                </c:pt>
                <c:pt idx="85">
                  <c:v>0.22</c:v>
                </c:pt>
                <c:pt idx="86">
                  <c:v>0.18</c:v>
                </c:pt>
                <c:pt idx="87">
                  <c:v>0.15</c:v>
                </c:pt>
                <c:pt idx="88">
                  <c:v>0.18</c:v>
                </c:pt>
                <c:pt idx="89">
                  <c:v>0.21</c:v>
                </c:pt>
                <c:pt idx="90">
                  <c:v>0.16</c:v>
                </c:pt>
                <c:pt idx="91">
                  <c:v>0.16</c:v>
                </c:pt>
                <c:pt idx="92">
                  <c:v>0.15</c:v>
                </c:pt>
                <c:pt idx="93">
                  <c:v>0.12</c:v>
                </c:pt>
                <c:pt idx="94">
                  <c:v>0.12</c:v>
                </c:pt>
                <c:pt idx="95">
                  <c:v>0.12</c:v>
                </c:pt>
                <c:pt idx="96">
                  <c:v>0.11</c:v>
                </c:pt>
                <c:pt idx="97">
                  <c:v>0.13</c:v>
                </c:pt>
                <c:pt idx="98">
                  <c:v>0.16</c:v>
                </c:pt>
                <c:pt idx="99">
                  <c:v>0.2</c:v>
                </c:pt>
                <c:pt idx="100">
                  <c:v>0.2</c:v>
                </c:pt>
                <c:pt idx="101">
                  <c:v>0.18</c:v>
                </c:pt>
                <c:pt idx="102">
                  <c:v>0.18</c:v>
                </c:pt>
                <c:pt idx="103">
                  <c:v>0.19</c:v>
                </c:pt>
                <c:pt idx="104">
                  <c:v>0.19</c:v>
                </c:pt>
                <c:pt idx="105">
                  <c:v>0.19</c:v>
                </c:pt>
                <c:pt idx="106">
                  <c:v>0.19</c:v>
                </c:pt>
                <c:pt idx="107">
                  <c:v>0.18</c:v>
                </c:pt>
                <c:pt idx="108">
                  <c:v>0.17</c:v>
                </c:pt>
                <c:pt idx="109">
                  <c:v>0.16</c:v>
                </c:pt>
                <c:pt idx="110">
                  <c:v>0.14000000000000001</c:v>
                </c:pt>
                <c:pt idx="111">
                  <c:v>0.1</c:v>
                </c:pt>
                <c:pt idx="112">
                  <c:v>0.09</c:v>
                </c:pt>
                <c:pt idx="113">
                  <c:v>0.09</c:v>
                </c:pt>
                <c:pt idx="114">
                  <c:v>7.0000000000000007E-2</c:v>
                </c:pt>
                <c:pt idx="115">
                  <c:v>0.1</c:v>
                </c:pt>
                <c:pt idx="116">
                  <c:v>0.08</c:v>
                </c:pt>
                <c:pt idx="117">
                  <c:v>7.0000000000000007E-2</c:v>
                </c:pt>
                <c:pt idx="118">
                  <c:v>0.08</c:v>
                </c:pt>
                <c:pt idx="119">
                  <c:v>7.0000000000000007E-2</c:v>
                </c:pt>
                <c:pt idx="120">
                  <c:v>0.08</c:v>
                </c:pt>
                <c:pt idx="121">
                  <c:v>0.1</c:v>
                </c:pt>
                <c:pt idx="122">
                  <c:v>0.13</c:v>
                </c:pt>
                <c:pt idx="123">
                  <c:v>0.14000000000000001</c:v>
                </c:pt>
                <c:pt idx="124">
                  <c:v>0.16</c:v>
                </c:pt>
                <c:pt idx="125">
                  <c:v>0.16</c:v>
                </c:pt>
                <c:pt idx="126">
                  <c:v>0.16</c:v>
                </c:pt>
                <c:pt idx="127">
                  <c:v>0.13</c:v>
                </c:pt>
                <c:pt idx="128">
                  <c:v>0.14000000000000001</c:v>
                </c:pt>
                <c:pt idx="129">
                  <c:v>0.16</c:v>
                </c:pt>
                <c:pt idx="130">
                  <c:v>0.16</c:v>
                </c:pt>
                <c:pt idx="131">
                  <c:v>0.16</c:v>
                </c:pt>
                <c:pt idx="132">
                  <c:v>0.14000000000000001</c:v>
                </c:pt>
                <c:pt idx="133">
                  <c:v>0.15</c:v>
                </c:pt>
                <c:pt idx="134">
                  <c:v>0.14000000000000001</c:v>
                </c:pt>
                <c:pt idx="135">
                  <c:v>0.15</c:v>
                </c:pt>
                <c:pt idx="136">
                  <c:v>0.11</c:v>
                </c:pt>
                <c:pt idx="137">
                  <c:v>0.09</c:v>
                </c:pt>
                <c:pt idx="138">
                  <c:v>0.09</c:v>
                </c:pt>
                <c:pt idx="139">
                  <c:v>0.08</c:v>
                </c:pt>
                <c:pt idx="140">
                  <c:v>0.08</c:v>
                </c:pt>
                <c:pt idx="141">
                  <c:v>0.09</c:v>
                </c:pt>
                <c:pt idx="142">
                  <c:v>0.08</c:v>
                </c:pt>
                <c:pt idx="143">
                  <c:v>0.09</c:v>
                </c:pt>
                <c:pt idx="144">
                  <c:v>7.0000000000000007E-2</c:v>
                </c:pt>
                <c:pt idx="145">
                  <c:v>7.0000000000000007E-2</c:v>
                </c:pt>
                <c:pt idx="146">
                  <c:v>0.08</c:v>
                </c:pt>
                <c:pt idx="147">
                  <c:v>0.09</c:v>
                </c:pt>
                <c:pt idx="148">
                  <c:v>0.09</c:v>
                </c:pt>
                <c:pt idx="149">
                  <c:v>0.1</c:v>
                </c:pt>
                <c:pt idx="150">
                  <c:v>0.09</c:v>
                </c:pt>
                <c:pt idx="151">
                  <c:v>0.09</c:v>
                </c:pt>
                <c:pt idx="152">
                  <c:v>0.09</c:v>
                </c:pt>
                <c:pt idx="153">
                  <c:v>0.09</c:v>
                </c:pt>
                <c:pt idx="154">
                  <c:v>0.09</c:v>
                </c:pt>
                <c:pt idx="155">
                  <c:v>0.12</c:v>
                </c:pt>
                <c:pt idx="156">
                  <c:v>0.11</c:v>
                </c:pt>
                <c:pt idx="157">
                  <c:v>0.11</c:v>
                </c:pt>
                <c:pt idx="158">
                  <c:v>0.11</c:v>
                </c:pt>
                <c:pt idx="159">
                  <c:v>0.12</c:v>
                </c:pt>
                <c:pt idx="160">
                  <c:v>0.12</c:v>
                </c:pt>
                <c:pt idx="161">
                  <c:v>0.13</c:v>
                </c:pt>
                <c:pt idx="162">
                  <c:v>0.13</c:v>
                </c:pt>
                <c:pt idx="163">
                  <c:v>0.14000000000000001</c:v>
                </c:pt>
                <c:pt idx="164">
                  <c:v>0.14000000000000001</c:v>
                </c:pt>
                <c:pt idx="165">
                  <c:v>0.12</c:v>
                </c:pt>
                <c:pt idx="166">
                  <c:v>0.12</c:v>
                </c:pt>
                <c:pt idx="167">
                  <c:v>0.24</c:v>
                </c:pt>
                <c:pt idx="168">
                  <c:v>0.34</c:v>
                </c:pt>
                <c:pt idx="169">
                  <c:v>0.38</c:v>
                </c:pt>
                <c:pt idx="170">
                  <c:v>0.36</c:v>
                </c:pt>
                <c:pt idx="171">
                  <c:v>0.37</c:v>
                </c:pt>
                <c:pt idx="172">
                  <c:v>0.37</c:v>
                </c:pt>
                <c:pt idx="173">
                  <c:v>0.38</c:v>
                </c:pt>
                <c:pt idx="174">
                  <c:v>0.39</c:v>
                </c:pt>
                <c:pt idx="175">
                  <c:v>0.4</c:v>
                </c:pt>
                <c:pt idx="176">
                  <c:v>0.4</c:v>
                </c:pt>
                <c:pt idx="177">
                  <c:v>0.4</c:v>
                </c:pt>
                <c:pt idx="178">
                  <c:v>0.41</c:v>
                </c:pt>
                <c:pt idx="179">
                  <c:v>0.54</c:v>
                </c:pt>
                <c:pt idx="180">
                  <c:v>0.65</c:v>
                </c:pt>
                <c:pt idx="181">
                  <c:v>0.66</c:v>
                </c:pt>
                <c:pt idx="182">
                  <c:v>0.79</c:v>
                </c:pt>
                <c:pt idx="183">
                  <c:v>0.9</c:v>
                </c:pt>
                <c:pt idx="184">
                  <c:v>0.91</c:v>
                </c:pt>
                <c:pt idx="185">
                  <c:v>1.04</c:v>
                </c:pt>
                <c:pt idx="186">
                  <c:v>1.1499999999999999</c:v>
                </c:pt>
                <c:pt idx="187">
                  <c:v>1.1599999999999999</c:v>
                </c:pt>
                <c:pt idx="188">
                  <c:v>1.1499999999999999</c:v>
                </c:pt>
                <c:pt idx="189">
                  <c:v>1.1499999999999999</c:v>
                </c:pt>
                <c:pt idx="190">
                  <c:v>1.1599999999999999</c:v>
                </c:pt>
                <c:pt idx="191">
                  <c:v>1.3</c:v>
                </c:pt>
                <c:pt idx="192">
                  <c:v>1.4145160999999999</c:v>
                </c:pt>
                <c:pt idx="193">
                  <c:v>1.4175</c:v>
                </c:pt>
                <c:pt idx="194">
                  <c:v>1.5061290000000001</c:v>
                </c:pt>
                <c:pt idx="195">
                  <c:v>1.6923333</c:v>
                </c:pt>
                <c:pt idx="196">
                  <c:v>1.7</c:v>
                </c:pt>
                <c:pt idx="197">
                  <c:v>1.8196667</c:v>
                </c:pt>
                <c:pt idx="198">
                  <c:v>1.91</c:v>
                </c:pt>
                <c:pt idx="199">
                  <c:v>1.9148387</c:v>
                </c:pt>
                <c:pt idx="200">
                  <c:v>1.9546667</c:v>
                </c:pt>
                <c:pt idx="201">
                  <c:v>2.1877418999999998</c:v>
                </c:pt>
                <c:pt idx="202">
                  <c:v>2.1976667000000001</c:v>
                </c:pt>
                <c:pt idx="203">
                  <c:v>2.2741935</c:v>
                </c:pt>
                <c:pt idx="204">
                  <c:v>2.4</c:v>
                </c:pt>
                <c:pt idx="205">
                  <c:v>2.4</c:v>
                </c:pt>
                <c:pt idx="206">
                  <c:v>2.4051613000000001</c:v>
                </c:pt>
                <c:pt idx="207">
                  <c:v>2.4236667000000001</c:v>
                </c:pt>
                <c:pt idx="208">
                  <c:v>2.3909677</c:v>
                </c:pt>
                <c:pt idx="209">
                  <c:v>2.3776666999999998</c:v>
                </c:pt>
                <c:pt idx="210">
                  <c:v>2.4029031999999999</c:v>
                </c:pt>
                <c:pt idx="211">
                  <c:v>2.1258064999999999</c:v>
                </c:pt>
                <c:pt idx="212">
                  <c:v>2.0430000000000001</c:v>
                </c:pt>
                <c:pt idx="213">
                  <c:v>1.8296774</c:v>
                </c:pt>
                <c:pt idx="214">
                  <c:v>1.5533333</c:v>
                </c:pt>
                <c:pt idx="215">
                  <c:v>1.5509676999999999</c:v>
                </c:pt>
                <c:pt idx="216">
                  <c:v>1.5506451999999999</c:v>
                </c:pt>
                <c:pt idx="217">
                  <c:v>1.5831033999999999</c:v>
                </c:pt>
                <c:pt idx="218">
                  <c:v>0.65225809999999995</c:v>
                </c:pt>
                <c:pt idx="219">
                  <c:v>4.9000000000000002E-2</c:v>
                </c:pt>
                <c:pt idx="220">
                  <c:v>0.05</c:v>
                </c:pt>
                <c:pt idx="221">
                  <c:v>7.7666700000000005E-2</c:v>
                </c:pt>
                <c:pt idx="222">
                  <c:v>9.2580599999999999E-2</c:v>
                </c:pt>
                <c:pt idx="223">
                  <c:v>9.5161300000000004E-2</c:v>
                </c:pt>
                <c:pt idx="224">
                  <c:v>0.09</c:v>
                </c:pt>
                <c:pt idx="225">
                  <c:v>0.09</c:v>
                </c:pt>
                <c:pt idx="226">
                  <c:v>8.6333300000000002E-2</c:v>
                </c:pt>
                <c:pt idx="227">
                  <c:v>0.09</c:v>
                </c:pt>
                <c:pt idx="228">
                  <c:v>8.5161299999999995E-2</c:v>
                </c:pt>
                <c:pt idx="229">
                  <c:v>7.5714299999999998E-2</c:v>
                </c:pt>
                <c:pt idx="230">
                  <c:v>6.96774E-2</c:v>
                </c:pt>
                <c:pt idx="231">
                  <c:v>6.9000000000000006E-2</c:v>
                </c:pt>
                <c:pt idx="232">
                  <c:v>5.8064499999999998E-2</c:v>
                </c:pt>
                <c:pt idx="233">
                  <c:v>7.8E-2</c:v>
                </c:pt>
                <c:pt idx="234">
                  <c:v>9.8064499999999999E-2</c:v>
                </c:pt>
                <c:pt idx="235">
                  <c:v>9.2258099999999996E-2</c:v>
                </c:pt>
                <c:pt idx="236">
                  <c:v>7.9333299999999995E-2</c:v>
                </c:pt>
                <c:pt idx="237">
                  <c:v>7.90323E-2</c:v>
                </c:pt>
                <c:pt idx="238">
                  <c:v>7.9666699999999993E-2</c:v>
                </c:pt>
                <c:pt idx="239">
                  <c:v>7.9677399999999995E-2</c:v>
                </c:pt>
                <c:pt idx="240">
                  <c:v>7.9354800000000003E-2</c:v>
                </c:pt>
                <c:pt idx="241">
                  <c:v>0.08</c:v>
                </c:pt>
                <c:pt idx="242">
                  <c:v>0.2009677</c:v>
                </c:pt>
                <c:pt idx="243">
                  <c:v>0.33</c:v>
                </c:pt>
                <c:pt idx="244">
                  <c:v>0.76548389999999999</c:v>
                </c:pt>
                <c:pt idx="245">
                  <c:v>1.2050000000000001</c:v>
                </c:pt>
                <c:pt idx="246">
                  <c:v>1.6758065</c:v>
                </c:pt>
                <c:pt idx="247">
                  <c:v>2.33</c:v>
                </c:pt>
                <c:pt idx="248">
                  <c:v>2.5550000000000002</c:v>
                </c:pt>
                <c:pt idx="249">
                  <c:v>3.08</c:v>
                </c:pt>
                <c:pt idx="250">
                  <c:v>3.78</c:v>
                </c:pt>
                <c:pt idx="251">
                  <c:v>4.1041935</c:v>
                </c:pt>
                <c:pt idx="252">
                  <c:v>4.33</c:v>
                </c:pt>
                <c:pt idx="253">
                  <c:v>4.57</c:v>
                </c:pt>
                <c:pt idx="254">
                  <c:v>4.6500000000000004</c:v>
                </c:pt>
                <c:pt idx="255">
                  <c:v>4.83</c:v>
                </c:pt>
                <c:pt idx="256">
                  <c:v>5.0599999999999996</c:v>
                </c:pt>
                <c:pt idx="257">
                  <c:v>5.08</c:v>
                </c:pt>
                <c:pt idx="258">
                  <c:v>5.12</c:v>
                </c:pt>
                <c:pt idx="259">
                  <c:v>5.33</c:v>
                </c:pt>
                <c:pt idx="260">
                  <c:v>5.33</c:v>
                </c:pt>
                <c:pt idx="261">
                  <c:v>5.33</c:v>
                </c:pt>
                <c:pt idx="262">
                  <c:v>5.33</c:v>
                </c:pt>
                <c:pt idx="263">
                  <c:v>5.33</c:v>
                </c:pt>
                <c:pt idx="264">
                  <c:v>5.33</c:v>
                </c:pt>
                <c:pt idx="265">
                  <c:v>5.33</c:v>
                </c:pt>
                <c:pt idx="266">
                  <c:v>5.33</c:v>
                </c:pt>
                <c:pt idx="267">
                  <c:v>5.33</c:v>
                </c:pt>
                <c:pt idx="268">
                  <c:v>5.33</c:v>
                </c:pt>
                <c:pt idx="269">
                  <c:v>5.33</c:v>
                </c:pt>
                <c:pt idx="270">
                  <c:v>5.33</c:v>
                </c:pt>
              </c:numCache>
            </c:numRef>
          </c:val>
          <c:smooth val="0"/>
          <c:extLst>
            <c:ext xmlns:c16="http://schemas.microsoft.com/office/drawing/2014/chart" uri="{C3380CC4-5D6E-409C-BE32-E72D297353CC}">
              <c16:uniqueId val="{00000002-6529-4627-9662-0537C4A589AA}"/>
            </c:ext>
          </c:extLst>
        </c:ser>
        <c:dLbls>
          <c:showLegendKey val="0"/>
          <c:showVal val="0"/>
          <c:showCatName val="0"/>
          <c:showSerName val="0"/>
          <c:showPercent val="0"/>
          <c:showBubbleSize val="0"/>
        </c:dLbls>
        <c:marker val="1"/>
        <c:smooth val="0"/>
        <c:axId val="3"/>
        <c:axId val="4"/>
      </c:lineChart>
      <c:catAx>
        <c:axId val="1758883519"/>
        <c:scaling>
          <c:orientation val="minMax"/>
        </c:scaling>
        <c:delete val="0"/>
        <c:axPos val="b"/>
        <c:numFmt formatCode="General" sourceLinked="1"/>
        <c:majorTickMark val="out"/>
        <c:minorTickMark val="none"/>
        <c:tickLblPos val="nextTo"/>
        <c:spPr>
          <a:ln w="2069">
            <a:solidFill>
              <a:srgbClr val="E8E8E8"/>
            </a:solidFill>
            <a:prstDash val="solid"/>
          </a:ln>
        </c:spPr>
        <c:txPr>
          <a:bodyPr rot="0" vert="horz"/>
          <a:lstStyle/>
          <a:p>
            <a:pPr>
              <a:defRPr sz="1000" b="0" i="0" u="none" strike="noStrike" baseline="0">
                <a:solidFill>
                  <a:srgbClr val="000000"/>
                </a:solidFill>
                <a:latin typeface="Arial" panose="020B0604020202020204" pitchFamily="34" charset="0"/>
                <a:ea typeface="Times New Roman"/>
                <a:cs typeface="Arial" panose="020B0604020202020204" pitchFamily="34" charset="0"/>
              </a:defRPr>
            </a:pPr>
            <a:endParaRPr lang="en-US"/>
          </a:p>
        </c:txPr>
        <c:crossAx val="1"/>
        <c:crosses val="autoZero"/>
        <c:auto val="1"/>
        <c:lblAlgn val="ctr"/>
        <c:lblOffset val="100"/>
        <c:tickLblSkip val="2"/>
        <c:tickMarkSkip val="12"/>
        <c:noMultiLvlLbl val="0"/>
      </c:catAx>
      <c:valAx>
        <c:axId val="1"/>
        <c:scaling>
          <c:orientation val="minMax"/>
          <c:max val="0.4"/>
          <c:min val="-0.15"/>
        </c:scaling>
        <c:delete val="0"/>
        <c:axPos val="l"/>
        <c:majorGridlines>
          <c:spPr>
            <a:ln w="2069">
              <a:solidFill>
                <a:srgbClr val="E8E8E8"/>
              </a:solidFill>
              <a:prstDash val="solid"/>
            </a:ln>
          </c:spPr>
        </c:majorGridlines>
        <c:title>
          <c:tx>
            <c:rich>
              <a:bodyPr rot="0" vert="horz"/>
              <a:lstStyle/>
              <a:p>
                <a:pPr algn="ctr">
                  <a:defRPr sz="652" b="1" i="0" u="none" strike="noStrike" baseline="0">
                    <a:solidFill>
                      <a:srgbClr val="000000"/>
                    </a:solidFill>
                    <a:latin typeface="Times New Roman"/>
                    <a:ea typeface="Times New Roman"/>
                    <a:cs typeface="Times New Roman"/>
                  </a:defRPr>
                </a:pPr>
                <a:r>
                  <a:rPr lang="en-US" sz="1200" dirty="0">
                    <a:latin typeface="Arial" panose="020B0604020202020204" pitchFamily="34" charset="0"/>
                    <a:cs typeface="Arial" panose="020B0604020202020204" pitchFamily="34" charset="0"/>
                  </a:rPr>
                  <a:t>Annual Growth</a:t>
                </a:r>
              </a:p>
            </c:rich>
          </c:tx>
          <c:layout>
            <c:manualLayout>
              <c:xMode val="edge"/>
              <c:yMode val="edge"/>
              <c:x val="2.2672064777327937E-2"/>
              <c:y val="7.3859488494170775E-2"/>
            </c:manualLayout>
          </c:layout>
          <c:overlay val="0"/>
          <c:spPr>
            <a:noFill/>
            <a:ln w="16550">
              <a:noFill/>
            </a:ln>
          </c:spPr>
        </c:title>
        <c:numFmt formatCode="0%" sourceLinked="0"/>
        <c:majorTickMark val="out"/>
        <c:minorTickMark val="none"/>
        <c:tickLblPos val="nextTo"/>
        <c:spPr>
          <a:ln w="2069">
            <a:solidFill>
              <a:srgbClr val="E8E8E8"/>
            </a:solidFill>
            <a:prstDash val="solid"/>
          </a:ln>
        </c:spPr>
        <c:txPr>
          <a:bodyPr rot="0" vert="horz"/>
          <a:lstStyle/>
          <a:p>
            <a:pPr>
              <a:defRPr sz="1000" b="0" i="0" u="none" strike="noStrike" baseline="0">
                <a:solidFill>
                  <a:srgbClr val="000000"/>
                </a:solidFill>
                <a:latin typeface="Arial" panose="020B0604020202020204" pitchFamily="34" charset="0"/>
                <a:ea typeface="Times New Roman"/>
                <a:cs typeface="Arial" panose="020B0604020202020204" pitchFamily="34" charset="0"/>
              </a:defRPr>
            </a:pPr>
            <a:endParaRPr lang="en-US"/>
          </a:p>
        </c:txPr>
        <c:crossAx val="1758883519"/>
        <c:crosses val="autoZero"/>
        <c:crossBetween val="midCat"/>
        <c:majorUnit val="0.05"/>
        <c:minorUnit val="0.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min val="-3"/>
        </c:scaling>
        <c:delete val="0"/>
        <c:axPos val="r"/>
        <c:title>
          <c:tx>
            <c:rich>
              <a:bodyPr rot="0" vert="horz"/>
              <a:lstStyle/>
              <a:p>
                <a:pPr algn="ctr">
                  <a:defRPr sz="1200" b="1" i="0" u="none" strike="noStrike" baseline="0">
                    <a:solidFill>
                      <a:srgbClr val="000000"/>
                    </a:solidFill>
                    <a:latin typeface="Arial" panose="020B0604020202020204" pitchFamily="34" charset="0"/>
                    <a:ea typeface="Times New Roman"/>
                    <a:cs typeface="Arial" panose="020B0604020202020204" pitchFamily="34" charset="0"/>
                  </a:defRPr>
                </a:pPr>
                <a:r>
                  <a:rPr lang="en-US" sz="1200">
                    <a:latin typeface="Arial" panose="020B0604020202020204" pitchFamily="34" charset="0"/>
                    <a:cs typeface="Arial" panose="020B0604020202020204" pitchFamily="34" charset="0"/>
                  </a:rPr>
                  <a:t>Interest Rate</a:t>
                </a:r>
              </a:p>
            </c:rich>
          </c:tx>
          <c:layout>
            <c:manualLayout>
              <c:xMode val="edge"/>
              <c:yMode val="edge"/>
              <c:x val="0.88712966480171174"/>
              <c:y val="7.5936496948870405E-2"/>
            </c:manualLayout>
          </c:layout>
          <c:overlay val="0"/>
          <c:spPr>
            <a:noFill/>
            <a:ln w="16550">
              <a:noFill/>
            </a:ln>
          </c:spPr>
        </c:title>
        <c:numFmt formatCode="0.0" sourceLinked="0"/>
        <c:majorTickMark val="out"/>
        <c:minorTickMark val="none"/>
        <c:tickLblPos val="nextTo"/>
        <c:spPr>
          <a:ln w="2069">
            <a:solidFill>
              <a:srgbClr val="E8E8E8"/>
            </a:solidFill>
            <a:prstDash val="solid"/>
          </a:ln>
        </c:spPr>
        <c:txPr>
          <a:bodyPr rot="0" vert="horz"/>
          <a:lstStyle/>
          <a:p>
            <a:pPr>
              <a:defRPr sz="1000" b="0" i="0" u="none" strike="noStrike" baseline="0">
                <a:solidFill>
                  <a:srgbClr val="000000"/>
                </a:solidFill>
                <a:latin typeface="Arial" panose="020B0604020202020204" pitchFamily="34" charset="0"/>
                <a:ea typeface="Times New Roman"/>
                <a:cs typeface="Arial" panose="020B0604020202020204" pitchFamily="34" charset="0"/>
              </a:defRPr>
            </a:pPr>
            <a:endParaRPr lang="en-US"/>
          </a:p>
        </c:txPr>
        <c:crossAx val="3"/>
        <c:crosses val="max"/>
        <c:crossBetween val="midCat"/>
        <c:majorUnit val="1"/>
      </c:valAx>
      <c:spPr>
        <a:noFill/>
        <a:ln w="2286">
          <a:solidFill>
            <a:srgbClr val="E8E8E8"/>
          </a:solidFill>
          <a:prstDash val="solid"/>
        </a:ln>
      </c:spPr>
    </c:plotArea>
    <c:legend>
      <c:legendPos val="r"/>
      <c:layout>
        <c:manualLayout>
          <c:xMode val="edge"/>
          <c:yMode val="edge"/>
          <c:x val="0.35234444773666701"/>
          <c:y val="0.18585265213941279"/>
          <c:w val="0.15864012995173038"/>
          <c:h val="0.20040464709353192"/>
        </c:manualLayout>
      </c:layout>
      <c:overlay val="0"/>
      <c:spPr>
        <a:solidFill>
          <a:srgbClr val="FFFFFF"/>
        </a:solidFill>
        <a:ln w="2069">
          <a:solidFill>
            <a:srgbClr val="000000"/>
          </a:solidFill>
          <a:prstDash val="solid"/>
        </a:ln>
      </c:spPr>
      <c:txPr>
        <a:bodyPr/>
        <a:lstStyle/>
        <a:p>
          <a:pPr>
            <a:defRPr sz="1000" b="0" i="0" u="none" strike="noStrike" baseline="0">
              <a:solidFill>
                <a:srgbClr val="000000"/>
              </a:solidFill>
              <a:latin typeface="Arial" panose="020B0604020202020204" pitchFamily="34" charset="0"/>
              <a:ea typeface="Times New Roman"/>
              <a:cs typeface="Arial" panose="020B0604020202020204" pitchFamily="34" charset="0"/>
            </a:defRPr>
          </a:pPr>
          <a:endParaRPr lang="en-US"/>
        </a:p>
      </c:txPr>
    </c:legend>
    <c:plotVisOnly val="1"/>
    <c:dispBlanksAs val="gap"/>
    <c:showDLblsOverMax val="0"/>
  </c:chart>
  <c:spPr>
    <a:solidFill>
      <a:srgbClr val="FFFFFF"/>
    </a:solidFill>
    <a:ln>
      <a:noFill/>
    </a:ln>
  </c:spPr>
  <c:txPr>
    <a:bodyPr/>
    <a:lstStyle/>
    <a:p>
      <a:pPr>
        <a:defRPr sz="652" b="1"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Surplus Funds
(Cash + Investments)</a:t>
            </a:r>
          </a:p>
        </c:rich>
      </c:tx>
      <c:layout>
        <c:manualLayout>
          <c:xMode val="edge"/>
          <c:yMode val="edge"/>
          <c:x val="0.38620489362133531"/>
          <c:y val="2.6227855715758669E-2"/>
        </c:manualLayout>
      </c:layout>
      <c:overlay val="0"/>
      <c:spPr>
        <a:noFill/>
        <a:ln w="25639">
          <a:noFill/>
        </a:ln>
      </c:spPr>
    </c:title>
    <c:autoTitleDeleted val="0"/>
    <c:plotArea>
      <c:layout>
        <c:manualLayout>
          <c:layoutTarget val="inner"/>
          <c:xMode val="edge"/>
          <c:yMode val="edge"/>
          <c:x val="9.7913322632423749E-2"/>
          <c:y val="0.16889562237732969"/>
          <c:w val="0.8202247191011236"/>
          <c:h val="0.73702767993411378"/>
        </c:manualLayout>
      </c:layout>
      <c:areaChart>
        <c:grouping val="standard"/>
        <c:varyColors val="0"/>
        <c:ser>
          <c:idx val="1"/>
          <c:order val="0"/>
          <c:tx>
            <c:strRef>
              <c:f>Sheet1!$C$1</c:f>
              <c:strCache>
                <c:ptCount val="1"/>
                <c:pt idx="0">
                  <c:v>Recession</c:v>
                </c:pt>
              </c:strCache>
            </c:strRef>
          </c:tx>
          <c:spPr>
            <a:solidFill>
              <a:srgbClr val="969696"/>
            </a:solidFill>
            <a:ln w="12820">
              <a:solidFill>
                <a:schemeClr val="tx1"/>
              </a:solidFill>
              <a:prstDash val="solid"/>
            </a:ln>
          </c:spPr>
          <c:cat>
            <c:strRef>
              <c:f>Sheet1!$A$2:$A$303</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Sheet1!$C$2:$C$303</c:f>
              <c:numCache>
                <c:formatCode>General</c:formatCode>
                <c:ptCount val="302"/>
                <c:pt idx="14">
                  <c:v>0.73</c:v>
                </c:pt>
                <c:pt idx="15">
                  <c:v>0.73</c:v>
                </c:pt>
                <c:pt idx="16">
                  <c:v>0.73</c:v>
                </c:pt>
                <c:pt idx="17">
                  <c:v>0.73</c:v>
                </c:pt>
                <c:pt idx="18">
                  <c:v>0.73</c:v>
                </c:pt>
                <c:pt idx="19">
                  <c:v>0.73</c:v>
                </c:pt>
                <c:pt idx="20">
                  <c:v>0.73</c:v>
                </c:pt>
                <c:pt idx="21">
                  <c:v>0.73</c:v>
                </c:pt>
                <c:pt idx="22">
                  <c:v>0.73</c:v>
                </c:pt>
                <c:pt idx="23">
                  <c:v>0.73</c:v>
                </c:pt>
                <c:pt idx="95">
                  <c:v>0.73</c:v>
                </c:pt>
                <c:pt idx="96">
                  <c:v>0.73</c:v>
                </c:pt>
                <c:pt idx="97">
                  <c:v>0.73</c:v>
                </c:pt>
                <c:pt idx="98">
                  <c:v>0.73</c:v>
                </c:pt>
                <c:pt idx="99">
                  <c:v>0.73</c:v>
                </c:pt>
                <c:pt idx="100">
                  <c:v>0.73</c:v>
                </c:pt>
                <c:pt idx="101">
                  <c:v>0.73</c:v>
                </c:pt>
                <c:pt idx="102">
                  <c:v>0.73</c:v>
                </c:pt>
                <c:pt idx="103">
                  <c:v>0.73</c:v>
                </c:pt>
                <c:pt idx="104">
                  <c:v>0.73</c:v>
                </c:pt>
                <c:pt idx="105">
                  <c:v>0.73</c:v>
                </c:pt>
                <c:pt idx="106">
                  <c:v>0.73</c:v>
                </c:pt>
                <c:pt idx="107">
                  <c:v>0.73</c:v>
                </c:pt>
                <c:pt idx="108">
                  <c:v>0.73</c:v>
                </c:pt>
                <c:pt idx="109">
                  <c:v>0.73</c:v>
                </c:pt>
                <c:pt idx="110">
                  <c:v>0.73</c:v>
                </c:pt>
                <c:pt idx="111">
                  <c:v>0.73</c:v>
                </c:pt>
                <c:pt idx="112">
                  <c:v>0.73</c:v>
                </c:pt>
                <c:pt idx="113">
                  <c:v>0.73</c:v>
                </c:pt>
                <c:pt idx="242">
                  <c:v>0.73</c:v>
                </c:pt>
                <c:pt idx="243">
                  <c:v>0.73</c:v>
                </c:pt>
                <c:pt idx="244">
                  <c:v>0.73</c:v>
                </c:pt>
              </c:numCache>
            </c:numRef>
          </c:val>
          <c:extLst>
            <c:ext xmlns:c16="http://schemas.microsoft.com/office/drawing/2014/chart" uri="{C3380CC4-5D6E-409C-BE32-E72D297353CC}">
              <c16:uniqueId val="{00000000-445A-4F3D-89CD-B75F46FF7841}"/>
            </c:ext>
          </c:extLst>
        </c:ser>
        <c:dLbls>
          <c:showLegendKey val="0"/>
          <c:showVal val="0"/>
          <c:showCatName val="0"/>
          <c:showSerName val="0"/>
          <c:showPercent val="0"/>
          <c:showBubbleSize val="0"/>
        </c:dLbls>
        <c:axId val="192276152"/>
        <c:axId val="1"/>
      </c:areaChart>
      <c:areaChart>
        <c:grouping val="stacked"/>
        <c:varyColors val="0"/>
        <c:ser>
          <c:idx val="3"/>
          <c:order val="1"/>
          <c:tx>
            <c:strRef>
              <c:f>Sheet1!$D$1</c:f>
              <c:strCache>
                <c:ptCount val="1"/>
                <c:pt idx="0">
                  <c:v>Surplus Funds-to-Assets</c:v>
                </c:pt>
              </c:strCache>
            </c:strRef>
          </c:tx>
          <c:spPr>
            <a:solidFill>
              <a:srgbClr val="00CCFF"/>
            </a:solidFill>
            <a:ln w="12820">
              <a:solidFill>
                <a:schemeClr val="tx1"/>
              </a:solidFill>
              <a:prstDash val="solid"/>
            </a:ln>
          </c:spPr>
          <c:cat>
            <c:strRef>
              <c:f>Sheet1!$A$2:$A$303</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Sheet1!$D$2:$D$303</c:f>
              <c:numCache>
                <c:formatCode>0.00%</c:formatCode>
                <c:ptCount val="302"/>
                <c:pt idx="0">
                  <c:v>0.251</c:v>
                </c:pt>
                <c:pt idx="1">
                  <c:v>0.255</c:v>
                </c:pt>
                <c:pt idx="2">
                  <c:v>0.25600000000000001</c:v>
                </c:pt>
                <c:pt idx="3">
                  <c:v>0.249</c:v>
                </c:pt>
                <c:pt idx="4">
                  <c:v>0.24299999999999999</c:v>
                </c:pt>
                <c:pt idx="5">
                  <c:v>0.23899999999999999</c:v>
                </c:pt>
                <c:pt idx="6">
                  <c:v>0.24099999999999999</c:v>
                </c:pt>
                <c:pt idx="7">
                  <c:v>0.24199999999999999</c:v>
                </c:pt>
                <c:pt idx="8">
                  <c:v>0.249</c:v>
                </c:pt>
                <c:pt idx="9">
                  <c:v>0.254</c:v>
                </c:pt>
                <c:pt idx="10">
                  <c:v>0.26</c:v>
                </c:pt>
                <c:pt idx="11">
                  <c:v>0.26700000000000002</c:v>
                </c:pt>
                <c:pt idx="12">
                  <c:v>0.26300000000000001</c:v>
                </c:pt>
                <c:pt idx="13">
                  <c:v>0.27400000000000002</c:v>
                </c:pt>
                <c:pt idx="14">
                  <c:v>0.28699999999999998</c:v>
                </c:pt>
                <c:pt idx="15">
                  <c:v>0.27800000000000002</c:v>
                </c:pt>
                <c:pt idx="16">
                  <c:v>0.29599999999999999</c:v>
                </c:pt>
                <c:pt idx="17">
                  <c:v>0.31900000000000001</c:v>
                </c:pt>
                <c:pt idx="18">
                  <c:v>0.29599999999999999</c:v>
                </c:pt>
                <c:pt idx="19">
                  <c:v>0.28799999999999998</c:v>
                </c:pt>
                <c:pt idx="20">
                  <c:v>0.28599999999999998</c:v>
                </c:pt>
                <c:pt idx="21">
                  <c:v>0.29699999999999999</c:v>
                </c:pt>
                <c:pt idx="22">
                  <c:v>0.312</c:v>
                </c:pt>
                <c:pt idx="23">
                  <c:v>0.32400000000000001</c:v>
                </c:pt>
                <c:pt idx="24">
                  <c:v>0.32500000000000001</c:v>
                </c:pt>
                <c:pt idx="25">
                  <c:v>0.32700000000000001</c:v>
                </c:pt>
                <c:pt idx="26">
                  <c:v>0.33900000000000002</c:v>
                </c:pt>
                <c:pt idx="27">
                  <c:v>0.34599999999999997</c:v>
                </c:pt>
                <c:pt idx="28">
                  <c:v>0.34899999999999998</c:v>
                </c:pt>
                <c:pt idx="29">
                  <c:v>0.34699999999999998</c:v>
                </c:pt>
                <c:pt idx="30">
                  <c:v>0.34399999999999997</c:v>
                </c:pt>
                <c:pt idx="31">
                  <c:v>0.34</c:v>
                </c:pt>
                <c:pt idx="32">
                  <c:v>0.33800000000000002</c:v>
                </c:pt>
                <c:pt idx="33">
                  <c:v>0.34</c:v>
                </c:pt>
                <c:pt idx="34">
                  <c:v>0.34399999999999997</c:v>
                </c:pt>
                <c:pt idx="35">
                  <c:v>0.34899999999999998</c:v>
                </c:pt>
                <c:pt idx="36">
                  <c:v>0.35</c:v>
                </c:pt>
                <c:pt idx="37">
                  <c:v>0.36499999999999999</c:v>
                </c:pt>
                <c:pt idx="38">
                  <c:v>0.371</c:v>
                </c:pt>
                <c:pt idx="39">
                  <c:v>0.36799999999999999</c:v>
                </c:pt>
                <c:pt idx="40">
                  <c:v>0.378</c:v>
                </c:pt>
                <c:pt idx="41">
                  <c:v>0.373</c:v>
                </c:pt>
                <c:pt idx="42">
                  <c:v>0.36599999999999999</c:v>
                </c:pt>
                <c:pt idx="43">
                  <c:v>0.36699999999999999</c:v>
                </c:pt>
                <c:pt idx="44">
                  <c:v>0.35899999999999999</c:v>
                </c:pt>
                <c:pt idx="45">
                  <c:v>0.36</c:v>
                </c:pt>
                <c:pt idx="46">
                  <c:v>0.35799999999999998</c:v>
                </c:pt>
                <c:pt idx="47">
                  <c:v>0.34799999999999998</c:v>
                </c:pt>
                <c:pt idx="48">
                  <c:v>0.35199999999999998</c:v>
                </c:pt>
                <c:pt idx="49">
                  <c:v>0.35899999999999999</c:v>
                </c:pt>
                <c:pt idx="50">
                  <c:v>0.35799999999999998</c:v>
                </c:pt>
                <c:pt idx="51">
                  <c:v>0.36199999999999999</c:v>
                </c:pt>
                <c:pt idx="52">
                  <c:v>0.35599999999999998</c:v>
                </c:pt>
                <c:pt idx="53">
                  <c:v>0.34200000000000003</c:v>
                </c:pt>
                <c:pt idx="54">
                  <c:v>0.34399999999999997</c:v>
                </c:pt>
                <c:pt idx="55">
                  <c:v>0.33100000000000002</c:v>
                </c:pt>
                <c:pt idx="56">
                  <c:v>0.32600000000000001</c:v>
                </c:pt>
                <c:pt idx="57">
                  <c:v>0.32900000000000001</c:v>
                </c:pt>
                <c:pt idx="58">
                  <c:v>0.32400000000000001</c:v>
                </c:pt>
                <c:pt idx="59">
                  <c:v>0.32300000000000001</c:v>
                </c:pt>
                <c:pt idx="60">
                  <c:v>0.32100000000000001</c:v>
                </c:pt>
                <c:pt idx="61">
                  <c:v>0.32900000000000001</c:v>
                </c:pt>
                <c:pt idx="62">
                  <c:v>0.32900000000000001</c:v>
                </c:pt>
                <c:pt idx="63">
                  <c:v>0.32900000000000001</c:v>
                </c:pt>
                <c:pt idx="64">
                  <c:v>0.32</c:v>
                </c:pt>
                <c:pt idx="65">
                  <c:v>0.31</c:v>
                </c:pt>
                <c:pt idx="66">
                  <c:v>0.30499999999999999</c:v>
                </c:pt>
                <c:pt idx="67">
                  <c:v>0.29299999999999998</c:v>
                </c:pt>
                <c:pt idx="68">
                  <c:v>0.29599999999999999</c:v>
                </c:pt>
                <c:pt idx="69">
                  <c:v>0.28999999999999998</c:v>
                </c:pt>
                <c:pt idx="70">
                  <c:v>0.28399999999999997</c:v>
                </c:pt>
                <c:pt idx="71">
                  <c:v>0.28599999999999998</c:v>
                </c:pt>
                <c:pt idx="72">
                  <c:v>0.27900000000000003</c:v>
                </c:pt>
                <c:pt idx="73">
                  <c:v>0.28699999999999998</c:v>
                </c:pt>
                <c:pt idx="74">
                  <c:v>0.29599999999999999</c:v>
                </c:pt>
                <c:pt idx="75">
                  <c:v>0.28699999999999998</c:v>
                </c:pt>
                <c:pt idx="76">
                  <c:v>0.27700000000000002</c:v>
                </c:pt>
                <c:pt idx="77">
                  <c:v>0.27600000000000002</c:v>
                </c:pt>
                <c:pt idx="78">
                  <c:v>0.26700000000000002</c:v>
                </c:pt>
                <c:pt idx="79">
                  <c:v>0.26</c:v>
                </c:pt>
                <c:pt idx="80">
                  <c:v>0.26400000000000001</c:v>
                </c:pt>
                <c:pt idx="81">
                  <c:v>0.25800000000000001</c:v>
                </c:pt>
                <c:pt idx="82">
                  <c:v>0.25900000000000001</c:v>
                </c:pt>
                <c:pt idx="83">
                  <c:v>0.26200000000000001</c:v>
                </c:pt>
                <c:pt idx="84">
                  <c:v>0.25800000000000001</c:v>
                </c:pt>
                <c:pt idx="85">
                  <c:v>0.27</c:v>
                </c:pt>
                <c:pt idx="86">
                  <c:v>0.28599999999999998</c:v>
                </c:pt>
                <c:pt idx="87">
                  <c:v>0.27700000000000002</c:v>
                </c:pt>
                <c:pt idx="88">
                  <c:v>0.27400000000000002</c:v>
                </c:pt>
                <c:pt idx="89">
                  <c:v>0.27500000000000002</c:v>
                </c:pt>
                <c:pt idx="90">
                  <c:v>0.26400000000000001</c:v>
                </c:pt>
                <c:pt idx="91">
                  <c:v>0.26400000000000001</c:v>
                </c:pt>
                <c:pt idx="92">
                  <c:v>0.26</c:v>
                </c:pt>
                <c:pt idx="93">
                  <c:v>0.252</c:v>
                </c:pt>
                <c:pt idx="94">
                  <c:v>0.26100000000000001</c:v>
                </c:pt>
                <c:pt idx="95">
                  <c:v>0.25900000000000001</c:v>
                </c:pt>
                <c:pt idx="96">
                  <c:v>0.26500000000000001</c:v>
                </c:pt>
                <c:pt idx="97">
                  <c:v>0.28599999999999998</c:v>
                </c:pt>
                <c:pt idx="98">
                  <c:v>0.28999999999999998</c:v>
                </c:pt>
                <c:pt idx="99">
                  <c:v>0.28299999999999997</c:v>
                </c:pt>
                <c:pt idx="100">
                  <c:v>0.28999999999999998</c:v>
                </c:pt>
                <c:pt idx="101">
                  <c:v>0.27800000000000002</c:v>
                </c:pt>
                <c:pt idx="102">
                  <c:v>0.26700000000000002</c:v>
                </c:pt>
                <c:pt idx="103">
                  <c:v>0.26500000000000001</c:v>
                </c:pt>
                <c:pt idx="104">
                  <c:v>0.25700000000000001</c:v>
                </c:pt>
                <c:pt idx="105">
                  <c:v>0.26400000000000001</c:v>
                </c:pt>
                <c:pt idx="106">
                  <c:v>0.26500000000000001</c:v>
                </c:pt>
                <c:pt idx="107">
                  <c:v>0.26400000000000001</c:v>
                </c:pt>
                <c:pt idx="108">
                  <c:v>0.27800000000000002</c:v>
                </c:pt>
                <c:pt idx="109">
                  <c:v>0.29599999999999999</c:v>
                </c:pt>
                <c:pt idx="110">
                  <c:v>0.30299999999999999</c:v>
                </c:pt>
                <c:pt idx="111">
                  <c:v>0.30399999999999999</c:v>
                </c:pt>
                <c:pt idx="112">
                  <c:v>0.31</c:v>
                </c:pt>
                <c:pt idx="113">
                  <c:v>0.30399999999999999</c:v>
                </c:pt>
                <c:pt idx="114">
                  <c:v>0.308</c:v>
                </c:pt>
                <c:pt idx="115">
                  <c:v>0.30299999999999999</c:v>
                </c:pt>
                <c:pt idx="116">
                  <c:v>0.30299999999999999</c:v>
                </c:pt>
                <c:pt idx="117">
                  <c:v>0.313</c:v>
                </c:pt>
                <c:pt idx="118">
                  <c:v>0.311</c:v>
                </c:pt>
                <c:pt idx="119">
                  <c:v>0.314</c:v>
                </c:pt>
                <c:pt idx="120">
                  <c:v>0.314</c:v>
                </c:pt>
                <c:pt idx="121">
                  <c:v>0.32700000000000001</c:v>
                </c:pt>
                <c:pt idx="122">
                  <c:v>0.33200000000000002</c:v>
                </c:pt>
                <c:pt idx="123">
                  <c:v>0.34</c:v>
                </c:pt>
                <c:pt idx="124">
                  <c:v>0.33900000000000002</c:v>
                </c:pt>
                <c:pt idx="125">
                  <c:v>0.33400000000000002</c:v>
                </c:pt>
                <c:pt idx="126">
                  <c:v>0.34</c:v>
                </c:pt>
                <c:pt idx="127">
                  <c:v>0.33200000000000002</c:v>
                </c:pt>
                <c:pt idx="128">
                  <c:v>0.33400000000000002</c:v>
                </c:pt>
                <c:pt idx="129">
                  <c:v>0.34100000000000003</c:v>
                </c:pt>
                <c:pt idx="130">
                  <c:v>0.33900000000000002</c:v>
                </c:pt>
                <c:pt idx="131">
                  <c:v>0.34300000000000003</c:v>
                </c:pt>
                <c:pt idx="132">
                  <c:v>0.34499999999999997</c:v>
                </c:pt>
                <c:pt idx="133">
                  <c:v>0.35799999999999998</c:v>
                </c:pt>
                <c:pt idx="134">
                  <c:v>0.36499999999999999</c:v>
                </c:pt>
                <c:pt idx="135">
                  <c:v>0.371</c:v>
                </c:pt>
                <c:pt idx="136">
                  <c:v>0.36399999999999999</c:v>
                </c:pt>
                <c:pt idx="137">
                  <c:v>0.36199999999999999</c:v>
                </c:pt>
                <c:pt idx="138">
                  <c:v>0.36399999999999999</c:v>
                </c:pt>
                <c:pt idx="139">
                  <c:v>0.36</c:v>
                </c:pt>
                <c:pt idx="140">
                  <c:v>0.36699999999999999</c:v>
                </c:pt>
                <c:pt idx="141">
                  <c:v>0.36</c:v>
                </c:pt>
                <c:pt idx="142">
                  <c:v>0.36099999999999999</c:v>
                </c:pt>
                <c:pt idx="143">
                  <c:v>0.36599999999999999</c:v>
                </c:pt>
                <c:pt idx="144">
                  <c:v>0.36499999999999999</c:v>
                </c:pt>
                <c:pt idx="145">
                  <c:v>0.377</c:v>
                </c:pt>
                <c:pt idx="146">
                  <c:v>0.39100000000000001</c:v>
                </c:pt>
                <c:pt idx="147">
                  <c:v>0.38300000000000001</c:v>
                </c:pt>
                <c:pt idx="148">
                  <c:v>0.38100000000000001</c:v>
                </c:pt>
                <c:pt idx="149">
                  <c:v>0.38400000000000001</c:v>
                </c:pt>
                <c:pt idx="150">
                  <c:v>0.375</c:v>
                </c:pt>
                <c:pt idx="151">
                  <c:v>0.38</c:v>
                </c:pt>
                <c:pt idx="152">
                  <c:v>0.374</c:v>
                </c:pt>
                <c:pt idx="153">
                  <c:v>0.36899999999999999</c:v>
                </c:pt>
                <c:pt idx="154">
                  <c:v>0.376</c:v>
                </c:pt>
                <c:pt idx="155">
                  <c:v>0.373</c:v>
                </c:pt>
                <c:pt idx="156">
                  <c:v>0.37</c:v>
                </c:pt>
                <c:pt idx="157">
                  <c:v>0.38100000000000001</c:v>
                </c:pt>
                <c:pt idx="158">
                  <c:v>0.39</c:v>
                </c:pt>
                <c:pt idx="159">
                  <c:v>0.38300000000000001</c:v>
                </c:pt>
                <c:pt idx="160">
                  <c:v>0.38400000000000001</c:v>
                </c:pt>
                <c:pt idx="161">
                  <c:v>0.376</c:v>
                </c:pt>
                <c:pt idx="162">
                  <c:v>0.36799999999999999</c:v>
                </c:pt>
                <c:pt idx="163">
                  <c:v>0.36799999999999999</c:v>
                </c:pt>
                <c:pt idx="164">
                  <c:v>0.36</c:v>
                </c:pt>
                <c:pt idx="165">
                  <c:v>0.35799999999999998</c:v>
                </c:pt>
                <c:pt idx="166">
                  <c:v>0.36099999999999999</c:v>
                </c:pt>
                <c:pt idx="167">
                  <c:v>0.35199999999999998</c:v>
                </c:pt>
                <c:pt idx="168">
                  <c:v>0.35599999999999998</c:v>
                </c:pt>
                <c:pt idx="169">
                  <c:v>0.36699999999999999</c:v>
                </c:pt>
                <c:pt idx="170">
                  <c:v>0.36399999999999999</c:v>
                </c:pt>
                <c:pt idx="171">
                  <c:v>0.35699999999999998</c:v>
                </c:pt>
                <c:pt idx="172">
                  <c:v>0.35699999999999998</c:v>
                </c:pt>
                <c:pt idx="173">
                  <c:v>0.34699999999999998</c:v>
                </c:pt>
                <c:pt idx="174">
                  <c:v>0.34</c:v>
                </c:pt>
                <c:pt idx="175">
                  <c:v>0.33900000000000002</c:v>
                </c:pt>
                <c:pt idx="176">
                  <c:v>0.32900000000000001</c:v>
                </c:pt>
                <c:pt idx="177">
                  <c:v>0.33300000000000002</c:v>
                </c:pt>
                <c:pt idx="178">
                  <c:v>0.32900000000000001</c:v>
                </c:pt>
                <c:pt idx="179">
                  <c:v>0.32300000000000001</c:v>
                </c:pt>
                <c:pt idx="180">
                  <c:v>0.32800000000000001</c:v>
                </c:pt>
                <c:pt idx="181">
                  <c:v>0.33800000000000002</c:v>
                </c:pt>
                <c:pt idx="182">
                  <c:v>0.33300000000000002</c:v>
                </c:pt>
                <c:pt idx="183">
                  <c:v>0.32800000000000001</c:v>
                </c:pt>
                <c:pt idx="184">
                  <c:v>0.32800000000000001</c:v>
                </c:pt>
                <c:pt idx="185">
                  <c:v>0.318</c:v>
                </c:pt>
                <c:pt idx="186">
                  <c:v>0.31900000000000001</c:v>
                </c:pt>
                <c:pt idx="187">
                  <c:v>0.31</c:v>
                </c:pt>
                <c:pt idx="188">
                  <c:v>0.30399999999999999</c:v>
                </c:pt>
                <c:pt idx="189">
                  <c:v>0.31</c:v>
                </c:pt>
                <c:pt idx="190">
                  <c:v>0.308</c:v>
                </c:pt>
                <c:pt idx="191">
                  <c:v>0.30499999999999999</c:v>
                </c:pt>
                <c:pt idx="192" formatCode="General">
                  <c:v>0.30622914000000001</c:v>
                </c:pt>
                <c:pt idx="193" formatCode="General">
                  <c:v>0.31439278100000001</c:v>
                </c:pt>
                <c:pt idx="194" formatCode="General">
                  <c:v>0.311388</c:v>
                </c:pt>
                <c:pt idx="195" formatCode="General">
                  <c:v>0.31349489000000003</c:v>
                </c:pt>
                <c:pt idx="196" formatCode="General">
                  <c:v>0.30391586199999998</c:v>
                </c:pt>
                <c:pt idx="197" formatCode="General">
                  <c:v>0.29777900000000002</c:v>
                </c:pt>
                <c:pt idx="198" formatCode="General">
                  <c:v>0.29884270699999999</c:v>
                </c:pt>
                <c:pt idx="199" formatCode="General">
                  <c:v>0.29245935899999997</c:v>
                </c:pt>
                <c:pt idx="200" formatCode="General">
                  <c:v>0.29441099999999998</c:v>
                </c:pt>
                <c:pt idx="201" formatCode="General">
                  <c:v>0.291742102</c:v>
                </c:pt>
                <c:pt idx="202" formatCode="General">
                  <c:v>0.28789404699999999</c:v>
                </c:pt>
                <c:pt idx="203" formatCode="General">
                  <c:v>0.28426299999999999</c:v>
                </c:pt>
                <c:pt idx="204">
                  <c:v>0.28299999999999997</c:v>
                </c:pt>
                <c:pt idx="205">
                  <c:v>0.29299999999999998</c:v>
                </c:pt>
                <c:pt idx="206">
                  <c:v>0.29699999999999999</c:v>
                </c:pt>
                <c:pt idx="207">
                  <c:v>0.29199999999999998</c:v>
                </c:pt>
                <c:pt idx="208">
                  <c:v>0.28199999999999997</c:v>
                </c:pt>
                <c:pt idx="209">
                  <c:v>0.28100000000000003</c:v>
                </c:pt>
                <c:pt idx="210">
                  <c:v>0.27300000000000002</c:v>
                </c:pt>
                <c:pt idx="211">
                  <c:v>0.26700000000000002</c:v>
                </c:pt>
                <c:pt idx="212">
                  <c:v>0.27</c:v>
                </c:pt>
                <c:pt idx="213">
                  <c:v>0.26500000000000001</c:v>
                </c:pt>
                <c:pt idx="214">
                  <c:v>0.26400000000000001</c:v>
                </c:pt>
                <c:pt idx="215">
                  <c:v>0.26200000000000001</c:v>
                </c:pt>
                <c:pt idx="216">
                  <c:v>0.25700000000000001</c:v>
                </c:pt>
                <c:pt idx="217">
                  <c:v>0.26500000000000001</c:v>
                </c:pt>
                <c:pt idx="218">
                  <c:v>0.27200000000000002</c:v>
                </c:pt>
                <c:pt idx="219">
                  <c:v>0.26200000000000001</c:v>
                </c:pt>
                <c:pt idx="220">
                  <c:v>0.254</c:v>
                </c:pt>
                <c:pt idx="221">
                  <c:v>0.25600000000000001</c:v>
                </c:pt>
                <c:pt idx="222">
                  <c:v>0.24299999999999999</c:v>
                </c:pt>
                <c:pt idx="223">
                  <c:v>0.247</c:v>
                </c:pt>
                <c:pt idx="224">
                  <c:v>0.24199999999999999</c:v>
                </c:pt>
                <c:pt idx="225">
                  <c:v>0.23499999999999999</c:v>
                </c:pt>
                <c:pt idx="226">
                  <c:v>0.24</c:v>
                </c:pt>
                <c:pt idx="227">
                  <c:v>0.23100000000000001</c:v>
                </c:pt>
                <c:pt idx="228">
                  <c:v>0.23200000000000001</c:v>
                </c:pt>
                <c:pt idx="229">
                  <c:v>0.248</c:v>
                </c:pt>
                <c:pt idx="230">
                  <c:v>0.25900000000000001</c:v>
                </c:pt>
                <c:pt idx="231">
                  <c:v>0.251</c:v>
                </c:pt>
                <c:pt idx="232">
                  <c:v>0.255</c:v>
                </c:pt>
                <c:pt idx="233">
                  <c:v>0.251</c:v>
                </c:pt>
                <c:pt idx="234">
                  <c:v>0.24399999999999999</c:v>
                </c:pt>
                <c:pt idx="235">
                  <c:v>0.25</c:v>
                </c:pt>
                <c:pt idx="236">
                  <c:v>0.245</c:v>
                </c:pt>
                <c:pt idx="237">
                  <c:v>0.247</c:v>
                </c:pt>
                <c:pt idx="238">
                  <c:v>0.255</c:v>
                </c:pt>
                <c:pt idx="239">
                  <c:v>0.246</c:v>
                </c:pt>
                <c:pt idx="240">
                  <c:v>0.253</c:v>
                </c:pt>
                <c:pt idx="241">
                  <c:v>0.26800000000000002</c:v>
                </c:pt>
                <c:pt idx="242">
                  <c:v>0.27</c:v>
                </c:pt>
                <c:pt idx="243">
                  <c:v>0.29199999999999998</c:v>
                </c:pt>
                <c:pt idx="244">
                  <c:v>0.30099999999999999</c:v>
                </c:pt>
                <c:pt idx="245">
                  <c:v>0.30199999999999999</c:v>
                </c:pt>
                <c:pt idx="246">
                  <c:v>0.308</c:v>
                </c:pt>
                <c:pt idx="247">
                  <c:v>0.307</c:v>
                </c:pt>
                <c:pt idx="248">
                  <c:v>0.30599999999999999</c:v>
                </c:pt>
                <c:pt idx="249">
                  <c:v>0.316</c:v>
                </c:pt>
                <c:pt idx="250">
                  <c:v>0.315</c:v>
                </c:pt>
                <c:pt idx="251">
                  <c:v>0.32300000000000001</c:v>
                </c:pt>
                <c:pt idx="252">
                  <c:v>0.33</c:v>
                </c:pt>
                <c:pt idx="253">
                  <c:v>0.33900000000000002</c:v>
                </c:pt>
                <c:pt idx="254">
                  <c:v>0.35699999999999998</c:v>
                </c:pt>
                <c:pt idx="255">
                  <c:v>0.36499999999999999</c:v>
                </c:pt>
                <c:pt idx="256">
                  <c:v>0.36099999999999999</c:v>
                </c:pt>
                <c:pt idx="257">
                  <c:v>0.35099999999999998</c:v>
                </c:pt>
                <c:pt idx="258">
                  <c:v>0.35799999999999998</c:v>
                </c:pt>
                <c:pt idx="259">
                  <c:v>0.35199999999999998</c:v>
                </c:pt>
                <c:pt idx="260">
                  <c:v>0.34799999999999998</c:v>
                </c:pt>
                <c:pt idx="261">
                  <c:v>0.35099999999999998</c:v>
                </c:pt>
                <c:pt idx="262">
                  <c:v>0.34599999999999997</c:v>
                </c:pt>
                <c:pt idx="263">
                  <c:v>0.34599999999999997</c:v>
                </c:pt>
                <c:pt idx="264">
                  <c:v>0.34100000000000003</c:v>
                </c:pt>
                <c:pt idx="265">
                  <c:v>0.34200000000000003</c:v>
                </c:pt>
                <c:pt idx="266">
                  <c:v>0.33800000000000002</c:v>
                </c:pt>
                <c:pt idx="267">
                  <c:v>0.33500000000000002</c:v>
                </c:pt>
                <c:pt idx="268">
                  <c:v>0.32</c:v>
                </c:pt>
                <c:pt idx="269">
                  <c:v>0.30399999999999999</c:v>
                </c:pt>
                <c:pt idx="270">
                  <c:v>0.30299999999999999</c:v>
                </c:pt>
                <c:pt idx="271">
                  <c:v>0.28899999999999998</c:v>
                </c:pt>
                <c:pt idx="272">
                  <c:v>0.28000000000000003</c:v>
                </c:pt>
                <c:pt idx="273">
                  <c:v>0.26900000000000002</c:v>
                </c:pt>
                <c:pt idx="274">
                  <c:v>0.26400000000000001</c:v>
                </c:pt>
                <c:pt idx="275">
                  <c:v>0.26200000000000001</c:v>
                </c:pt>
                <c:pt idx="276">
                  <c:v>0.26</c:v>
                </c:pt>
                <c:pt idx="277">
                  <c:v>0.26</c:v>
                </c:pt>
                <c:pt idx="278">
                  <c:v>0.26800000000000002</c:v>
                </c:pt>
                <c:pt idx="279">
                  <c:v>0.26300000000000001</c:v>
                </c:pt>
                <c:pt idx="280">
                  <c:v>0.25700000000000001</c:v>
                </c:pt>
                <c:pt idx="281">
                  <c:v>0.25600000000000001</c:v>
                </c:pt>
                <c:pt idx="282">
                  <c:v>0.247</c:v>
                </c:pt>
                <c:pt idx="283">
                  <c:v>0.24399999999999999</c:v>
                </c:pt>
                <c:pt idx="284">
                  <c:v>0.246</c:v>
                </c:pt>
                <c:pt idx="285">
                  <c:v>0.24</c:v>
                </c:pt>
                <c:pt idx="286">
                  <c:v>0.24199999999999999</c:v>
                </c:pt>
                <c:pt idx="287">
                  <c:v>0.248</c:v>
                </c:pt>
                <c:pt idx="288">
                  <c:v>0.248</c:v>
                </c:pt>
                <c:pt idx="289">
                  <c:v>0.255</c:v>
                </c:pt>
                <c:pt idx="290">
                  <c:v>0.26300000000000001</c:v>
                </c:pt>
                <c:pt idx="291">
                  <c:v>0.254</c:v>
                </c:pt>
                <c:pt idx="292">
                  <c:v>0.25600000000000001</c:v>
                </c:pt>
                <c:pt idx="293">
                  <c:v>0.252</c:v>
                </c:pt>
                <c:pt idx="294">
                  <c:v>0.247</c:v>
                </c:pt>
              </c:numCache>
            </c:numRef>
          </c:val>
          <c:extLst>
            <c:ext xmlns:c16="http://schemas.microsoft.com/office/drawing/2014/chart" uri="{C3380CC4-5D6E-409C-BE32-E72D297353CC}">
              <c16:uniqueId val="{00000001-445A-4F3D-89CD-B75F46FF7841}"/>
            </c:ext>
          </c:extLst>
        </c:ser>
        <c:dLbls>
          <c:showLegendKey val="0"/>
          <c:showVal val="0"/>
          <c:showCatName val="0"/>
          <c:showSerName val="0"/>
          <c:showPercent val="0"/>
          <c:showBubbleSize val="0"/>
        </c:dLbls>
        <c:axId val="3"/>
        <c:axId val="4"/>
      </c:areaChart>
      <c:lineChart>
        <c:grouping val="standard"/>
        <c:varyColors val="0"/>
        <c:ser>
          <c:idx val="4"/>
          <c:order val="2"/>
          <c:tx>
            <c:strRef>
              <c:f>Sheet1!$E$1</c:f>
              <c:strCache>
                <c:ptCount val="1"/>
                <c:pt idx="0">
                  <c:v>32% Long Run Average</c:v>
                </c:pt>
              </c:strCache>
            </c:strRef>
          </c:tx>
          <c:spPr>
            <a:ln w="38459">
              <a:solidFill>
                <a:srgbClr val="FFCC00"/>
              </a:solidFill>
              <a:prstDash val="solid"/>
            </a:ln>
          </c:spPr>
          <c:marker>
            <c:symbol val="none"/>
          </c:marker>
          <c:cat>
            <c:strRef>
              <c:f>Sheet1!$A$2:$A$303</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Sheet1!$E$2:$E$303</c:f>
              <c:numCache>
                <c:formatCode>General</c:formatCode>
                <c:ptCount val="302"/>
                <c:pt idx="0">
                  <c:v>0.32</c:v>
                </c:pt>
                <c:pt idx="1">
                  <c:v>0.32</c:v>
                </c:pt>
                <c:pt idx="2">
                  <c:v>0.32</c:v>
                </c:pt>
                <c:pt idx="3">
                  <c:v>0.32</c:v>
                </c:pt>
                <c:pt idx="4">
                  <c:v>0.32</c:v>
                </c:pt>
                <c:pt idx="5">
                  <c:v>0.32</c:v>
                </c:pt>
                <c:pt idx="6">
                  <c:v>0.32</c:v>
                </c:pt>
                <c:pt idx="7">
                  <c:v>0.32</c:v>
                </c:pt>
                <c:pt idx="8">
                  <c:v>0.32</c:v>
                </c:pt>
                <c:pt idx="9">
                  <c:v>0.32</c:v>
                </c:pt>
                <c:pt idx="10">
                  <c:v>0.32</c:v>
                </c:pt>
                <c:pt idx="11">
                  <c:v>0.32</c:v>
                </c:pt>
                <c:pt idx="12">
                  <c:v>0.32</c:v>
                </c:pt>
                <c:pt idx="13">
                  <c:v>0.32</c:v>
                </c:pt>
                <c:pt idx="14">
                  <c:v>0.32</c:v>
                </c:pt>
                <c:pt idx="15">
                  <c:v>0.32</c:v>
                </c:pt>
                <c:pt idx="16">
                  <c:v>0.32</c:v>
                </c:pt>
                <c:pt idx="17">
                  <c:v>0.32</c:v>
                </c:pt>
                <c:pt idx="18">
                  <c:v>0.32</c:v>
                </c:pt>
                <c:pt idx="19">
                  <c:v>0.32</c:v>
                </c:pt>
                <c:pt idx="20">
                  <c:v>0.32</c:v>
                </c:pt>
                <c:pt idx="21">
                  <c:v>0.32</c:v>
                </c:pt>
                <c:pt idx="22">
                  <c:v>0.32</c:v>
                </c:pt>
                <c:pt idx="23">
                  <c:v>0.32</c:v>
                </c:pt>
                <c:pt idx="24">
                  <c:v>0.32</c:v>
                </c:pt>
                <c:pt idx="25">
                  <c:v>0.32</c:v>
                </c:pt>
                <c:pt idx="26">
                  <c:v>0.32</c:v>
                </c:pt>
                <c:pt idx="27">
                  <c:v>0.32</c:v>
                </c:pt>
                <c:pt idx="28">
                  <c:v>0.32</c:v>
                </c:pt>
                <c:pt idx="29">
                  <c:v>0.32</c:v>
                </c:pt>
                <c:pt idx="30">
                  <c:v>0.32</c:v>
                </c:pt>
                <c:pt idx="31">
                  <c:v>0.32</c:v>
                </c:pt>
                <c:pt idx="32">
                  <c:v>0.32</c:v>
                </c:pt>
                <c:pt idx="33">
                  <c:v>0.32</c:v>
                </c:pt>
                <c:pt idx="34">
                  <c:v>0.32</c:v>
                </c:pt>
                <c:pt idx="35">
                  <c:v>0.32</c:v>
                </c:pt>
                <c:pt idx="36">
                  <c:v>0.32</c:v>
                </c:pt>
                <c:pt idx="37">
                  <c:v>0.32</c:v>
                </c:pt>
                <c:pt idx="38">
                  <c:v>0.32</c:v>
                </c:pt>
                <c:pt idx="39">
                  <c:v>0.32</c:v>
                </c:pt>
                <c:pt idx="40">
                  <c:v>0.32</c:v>
                </c:pt>
                <c:pt idx="41">
                  <c:v>0.32</c:v>
                </c:pt>
                <c:pt idx="42">
                  <c:v>0.32</c:v>
                </c:pt>
                <c:pt idx="43">
                  <c:v>0.32</c:v>
                </c:pt>
                <c:pt idx="44">
                  <c:v>0.32</c:v>
                </c:pt>
                <c:pt idx="45">
                  <c:v>0.32</c:v>
                </c:pt>
                <c:pt idx="46">
                  <c:v>0.32</c:v>
                </c:pt>
                <c:pt idx="47">
                  <c:v>0.32</c:v>
                </c:pt>
                <c:pt idx="48">
                  <c:v>0.32</c:v>
                </c:pt>
                <c:pt idx="49">
                  <c:v>0.32</c:v>
                </c:pt>
                <c:pt idx="50">
                  <c:v>0.32</c:v>
                </c:pt>
                <c:pt idx="51">
                  <c:v>0.32</c:v>
                </c:pt>
                <c:pt idx="52">
                  <c:v>0.32</c:v>
                </c:pt>
                <c:pt idx="53">
                  <c:v>0.32</c:v>
                </c:pt>
                <c:pt idx="54">
                  <c:v>0.32</c:v>
                </c:pt>
                <c:pt idx="55">
                  <c:v>0.32</c:v>
                </c:pt>
                <c:pt idx="56">
                  <c:v>0.32</c:v>
                </c:pt>
                <c:pt idx="57">
                  <c:v>0.32</c:v>
                </c:pt>
                <c:pt idx="58">
                  <c:v>0.32</c:v>
                </c:pt>
                <c:pt idx="59">
                  <c:v>0.32</c:v>
                </c:pt>
                <c:pt idx="60">
                  <c:v>0.32</c:v>
                </c:pt>
                <c:pt idx="61">
                  <c:v>0.32</c:v>
                </c:pt>
                <c:pt idx="62">
                  <c:v>0.32</c:v>
                </c:pt>
                <c:pt idx="63">
                  <c:v>0.32</c:v>
                </c:pt>
                <c:pt idx="64">
                  <c:v>0.32</c:v>
                </c:pt>
                <c:pt idx="65">
                  <c:v>0.32</c:v>
                </c:pt>
                <c:pt idx="66">
                  <c:v>0.32</c:v>
                </c:pt>
                <c:pt idx="67">
                  <c:v>0.32</c:v>
                </c:pt>
                <c:pt idx="68">
                  <c:v>0.32</c:v>
                </c:pt>
                <c:pt idx="69">
                  <c:v>0.32</c:v>
                </c:pt>
                <c:pt idx="70">
                  <c:v>0.32</c:v>
                </c:pt>
                <c:pt idx="71">
                  <c:v>0.32</c:v>
                </c:pt>
                <c:pt idx="72">
                  <c:v>0.32</c:v>
                </c:pt>
                <c:pt idx="73">
                  <c:v>0.32</c:v>
                </c:pt>
                <c:pt idx="74">
                  <c:v>0.32</c:v>
                </c:pt>
                <c:pt idx="75">
                  <c:v>0.32</c:v>
                </c:pt>
                <c:pt idx="76">
                  <c:v>0.32</c:v>
                </c:pt>
                <c:pt idx="77">
                  <c:v>0.32</c:v>
                </c:pt>
                <c:pt idx="78">
                  <c:v>0.32</c:v>
                </c:pt>
                <c:pt idx="79">
                  <c:v>0.32</c:v>
                </c:pt>
                <c:pt idx="80">
                  <c:v>0.32</c:v>
                </c:pt>
                <c:pt idx="81">
                  <c:v>0.32</c:v>
                </c:pt>
                <c:pt idx="82">
                  <c:v>0.32</c:v>
                </c:pt>
                <c:pt idx="83">
                  <c:v>0.32</c:v>
                </c:pt>
                <c:pt idx="84">
                  <c:v>0.32</c:v>
                </c:pt>
                <c:pt idx="85">
                  <c:v>0.32</c:v>
                </c:pt>
                <c:pt idx="86">
                  <c:v>0.32</c:v>
                </c:pt>
                <c:pt idx="87">
                  <c:v>0.32</c:v>
                </c:pt>
                <c:pt idx="88">
                  <c:v>0.32</c:v>
                </c:pt>
                <c:pt idx="89">
                  <c:v>0.32</c:v>
                </c:pt>
                <c:pt idx="90">
                  <c:v>0.32</c:v>
                </c:pt>
                <c:pt idx="91">
                  <c:v>0.32</c:v>
                </c:pt>
                <c:pt idx="92">
                  <c:v>0.32</c:v>
                </c:pt>
                <c:pt idx="93">
                  <c:v>0.32</c:v>
                </c:pt>
                <c:pt idx="94">
                  <c:v>0.32</c:v>
                </c:pt>
                <c:pt idx="95">
                  <c:v>0.32</c:v>
                </c:pt>
                <c:pt idx="96">
                  <c:v>0.32</c:v>
                </c:pt>
                <c:pt idx="97">
                  <c:v>0.32</c:v>
                </c:pt>
                <c:pt idx="98">
                  <c:v>0.32</c:v>
                </c:pt>
                <c:pt idx="99">
                  <c:v>0.32</c:v>
                </c:pt>
                <c:pt idx="100">
                  <c:v>0.32</c:v>
                </c:pt>
                <c:pt idx="101">
                  <c:v>0.32</c:v>
                </c:pt>
                <c:pt idx="102">
                  <c:v>0.32</c:v>
                </c:pt>
                <c:pt idx="103">
                  <c:v>0.32</c:v>
                </c:pt>
                <c:pt idx="104">
                  <c:v>0.32</c:v>
                </c:pt>
                <c:pt idx="105">
                  <c:v>0.32</c:v>
                </c:pt>
                <c:pt idx="106">
                  <c:v>0.32</c:v>
                </c:pt>
                <c:pt idx="107">
                  <c:v>0.32</c:v>
                </c:pt>
                <c:pt idx="108">
                  <c:v>0.32</c:v>
                </c:pt>
                <c:pt idx="109">
                  <c:v>0.32</c:v>
                </c:pt>
                <c:pt idx="110">
                  <c:v>0.32</c:v>
                </c:pt>
                <c:pt idx="111">
                  <c:v>0.32</c:v>
                </c:pt>
                <c:pt idx="112">
                  <c:v>0.32</c:v>
                </c:pt>
                <c:pt idx="113">
                  <c:v>0.32</c:v>
                </c:pt>
                <c:pt idx="114">
                  <c:v>0.32</c:v>
                </c:pt>
                <c:pt idx="115">
                  <c:v>0.32</c:v>
                </c:pt>
                <c:pt idx="116">
                  <c:v>0.32</c:v>
                </c:pt>
                <c:pt idx="117">
                  <c:v>0.32</c:v>
                </c:pt>
                <c:pt idx="118">
                  <c:v>0.32</c:v>
                </c:pt>
                <c:pt idx="119">
                  <c:v>0.32</c:v>
                </c:pt>
                <c:pt idx="120">
                  <c:v>0.32</c:v>
                </c:pt>
                <c:pt idx="121">
                  <c:v>0.32</c:v>
                </c:pt>
                <c:pt idx="122">
                  <c:v>0.32</c:v>
                </c:pt>
                <c:pt idx="123">
                  <c:v>0.32</c:v>
                </c:pt>
                <c:pt idx="124">
                  <c:v>0.32</c:v>
                </c:pt>
                <c:pt idx="125">
                  <c:v>0.32</c:v>
                </c:pt>
                <c:pt idx="126">
                  <c:v>0.32</c:v>
                </c:pt>
                <c:pt idx="127">
                  <c:v>0.32</c:v>
                </c:pt>
                <c:pt idx="128">
                  <c:v>0.32</c:v>
                </c:pt>
                <c:pt idx="129">
                  <c:v>0.32</c:v>
                </c:pt>
                <c:pt idx="130">
                  <c:v>0.32</c:v>
                </c:pt>
                <c:pt idx="131">
                  <c:v>0.32</c:v>
                </c:pt>
                <c:pt idx="132">
                  <c:v>0.32</c:v>
                </c:pt>
                <c:pt idx="133">
                  <c:v>0.32</c:v>
                </c:pt>
                <c:pt idx="134">
                  <c:v>0.32</c:v>
                </c:pt>
                <c:pt idx="135">
                  <c:v>0.32</c:v>
                </c:pt>
                <c:pt idx="136">
                  <c:v>0.32</c:v>
                </c:pt>
                <c:pt idx="137">
                  <c:v>0.32</c:v>
                </c:pt>
                <c:pt idx="138">
                  <c:v>0.32</c:v>
                </c:pt>
                <c:pt idx="139">
                  <c:v>0.32</c:v>
                </c:pt>
                <c:pt idx="140">
                  <c:v>0.32</c:v>
                </c:pt>
                <c:pt idx="141">
                  <c:v>0.32</c:v>
                </c:pt>
                <c:pt idx="142">
                  <c:v>0.32</c:v>
                </c:pt>
                <c:pt idx="143">
                  <c:v>0.32</c:v>
                </c:pt>
                <c:pt idx="144">
                  <c:v>0.32</c:v>
                </c:pt>
                <c:pt idx="145">
                  <c:v>0.32</c:v>
                </c:pt>
                <c:pt idx="146">
                  <c:v>0.32</c:v>
                </c:pt>
                <c:pt idx="147">
                  <c:v>0.32</c:v>
                </c:pt>
                <c:pt idx="148">
                  <c:v>0.32</c:v>
                </c:pt>
                <c:pt idx="149">
                  <c:v>0.32</c:v>
                </c:pt>
                <c:pt idx="150">
                  <c:v>0.32</c:v>
                </c:pt>
                <c:pt idx="151">
                  <c:v>0.32</c:v>
                </c:pt>
                <c:pt idx="152">
                  <c:v>0.32</c:v>
                </c:pt>
                <c:pt idx="153">
                  <c:v>0.32</c:v>
                </c:pt>
                <c:pt idx="154">
                  <c:v>0.32</c:v>
                </c:pt>
                <c:pt idx="155">
                  <c:v>0.32</c:v>
                </c:pt>
                <c:pt idx="156">
                  <c:v>0.32</c:v>
                </c:pt>
                <c:pt idx="157">
                  <c:v>0.32</c:v>
                </c:pt>
                <c:pt idx="158">
                  <c:v>0.32</c:v>
                </c:pt>
                <c:pt idx="159">
                  <c:v>0.32</c:v>
                </c:pt>
                <c:pt idx="160">
                  <c:v>0.32</c:v>
                </c:pt>
                <c:pt idx="161">
                  <c:v>0.32</c:v>
                </c:pt>
                <c:pt idx="162">
                  <c:v>0.32</c:v>
                </c:pt>
                <c:pt idx="163">
                  <c:v>0.32</c:v>
                </c:pt>
                <c:pt idx="164">
                  <c:v>0.32</c:v>
                </c:pt>
                <c:pt idx="165">
                  <c:v>0.32</c:v>
                </c:pt>
                <c:pt idx="166">
                  <c:v>0.32</c:v>
                </c:pt>
                <c:pt idx="167">
                  <c:v>0.32</c:v>
                </c:pt>
                <c:pt idx="168">
                  <c:v>0.32</c:v>
                </c:pt>
                <c:pt idx="169">
                  <c:v>0.32</c:v>
                </c:pt>
                <c:pt idx="170">
                  <c:v>0.32</c:v>
                </c:pt>
                <c:pt idx="171">
                  <c:v>0.32</c:v>
                </c:pt>
                <c:pt idx="172">
                  <c:v>0.32</c:v>
                </c:pt>
                <c:pt idx="173">
                  <c:v>0.32</c:v>
                </c:pt>
                <c:pt idx="174">
                  <c:v>0.32</c:v>
                </c:pt>
                <c:pt idx="175">
                  <c:v>0.32</c:v>
                </c:pt>
                <c:pt idx="176">
                  <c:v>0.32</c:v>
                </c:pt>
                <c:pt idx="177">
                  <c:v>0.32</c:v>
                </c:pt>
                <c:pt idx="178">
                  <c:v>0.32</c:v>
                </c:pt>
                <c:pt idx="179">
                  <c:v>0.32</c:v>
                </c:pt>
                <c:pt idx="180">
                  <c:v>0.32</c:v>
                </c:pt>
                <c:pt idx="181">
                  <c:v>0.32</c:v>
                </c:pt>
                <c:pt idx="182">
                  <c:v>0.32</c:v>
                </c:pt>
                <c:pt idx="183">
                  <c:v>0.32</c:v>
                </c:pt>
                <c:pt idx="184">
                  <c:v>0.32</c:v>
                </c:pt>
                <c:pt idx="185">
                  <c:v>0.32</c:v>
                </c:pt>
                <c:pt idx="186">
                  <c:v>0.32</c:v>
                </c:pt>
                <c:pt idx="187">
                  <c:v>0.32</c:v>
                </c:pt>
                <c:pt idx="188">
                  <c:v>0.32</c:v>
                </c:pt>
                <c:pt idx="189">
                  <c:v>0.32</c:v>
                </c:pt>
                <c:pt idx="190">
                  <c:v>0.32</c:v>
                </c:pt>
                <c:pt idx="191">
                  <c:v>0.32</c:v>
                </c:pt>
                <c:pt idx="192">
                  <c:v>0.32</c:v>
                </c:pt>
                <c:pt idx="193">
                  <c:v>0.32</c:v>
                </c:pt>
                <c:pt idx="194">
                  <c:v>0.32</c:v>
                </c:pt>
                <c:pt idx="195">
                  <c:v>0.32</c:v>
                </c:pt>
                <c:pt idx="196">
                  <c:v>0.32</c:v>
                </c:pt>
                <c:pt idx="197">
                  <c:v>0.32</c:v>
                </c:pt>
                <c:pt idx="198">
                  <c:v>0.32</c:v>
                </c:pt>
                <c:pt idx="199">
                  <c:v>0.32</c:v>
                </c:pt>
                <c:pt idx="200">
                  <c:v>0.32</c:v>
                </c:pt>
                <c:pt idx="201">
                  <c:v>0.32</c:v>
                </c:pt>
                <c:pt idx="202">
                  <c:v>0.32</c:v>
                </c:pt>
                <c:pt idx="203">
                  <c:v>0.32</c:v>
                </c:pt>
                <c:pt idx="204">
                  <c:v>0.32</c:v>
                </c:pt>
                <c:pt idx="205">
                  <c:v>0.32</c:v>
                </c:pt>
                <c:pt idx="206">
                  <c:v>0.32</c:v>
                </c:pt>
                <c:pt idx="207">
                  <c:v>0.32</c:v>
                </c:pt>
                <c:pt idx="208">
                  <c:v>0.32</c:v>
                </c:pt>
                <c:pt idx="209">
                  <c:v>0.32</c:v>
                </c:pt>
                <c:pt idx="210">
                  <c:v>0.32</c:v>
                </c:pt>
                <c:pt idx="211">
                  <c:v>0.32</c:v>
                </c:pt>
                <c:pt idx="212">
                  <c:v>0.32</c:v>
                </c:pt>
                <c:pt idx="213">
                  <c:v>0.32</c:v>
                </c:pt>
                <c:pt idx="214">
                  <c:v>0.32</c:v>
                </c:pt>
                <c:pt idx="215">
                  <c:v>0.32</c:v>
                </c:pt>
                <c:pt idx="216">
                  <c:v>0.32</c:v>
                </c:pt>
                <c:pt idx="217">
                  <c:v>0.32</c:v>
                </c:pt>
                <c:pt idx="218">
                  <c:v>0.32</c:v>
                </c:pt>
                <c:pt idx="219">
                  <c:v>0.32</c:v>
                </c:pt>
                <c:pt idx="220">
                  <c:v>0.32</c:v>
                </c:pt>
                <c:pt idx="221">
                  <c:v>0.32</c:v>
                </c:pt>
                <c:pt idx="222">
                  <c:v>0.32</c:v>
                </c:pt>
                <c:pt idx="223">
                  <c:v>0.32</c:v>
                </c:pt>
                <c:pt idx="224">
                  <c:v>0.32</c:v>
                </c:pt>
                <c:pt idx="225">
                  <c:v>0.32</c:v>
                </c:pt>
                <c:pt idx="226">
                  <c:v>0.32</c:v>
                </c:pt>
                <c:pt idx="227">
                  <c:v>0.32</c:v>
                </c:pt>
                <c:pt idx="228">
                  <c:v>0.32</c:v>
                </c:pt>
                <c:pt idx="229">
                  <c:v>0.32</c:v>
                </c:pt>
                <c:pt idx="230">
                  <c:v>0.32</c:v>
                </c:pt>
                <c:pt idx="231">
                  <c:v>0.32</c:v>
                </c:pt>
                <c:pt idx="232">
                  <c:v>0.32</c:v>
                </c:pt>
                <c:pt idx="233">
                  <c:v>0.32</c:v>
                </c:pt>
                <c:pt idx="234">
                  <c:v>0.32</c:v>
                </c:pt>
                <c:pt idx="235">
                  <c:v>0.32</c:v>
                </c:pt>
                <c:pt idx="236">
                  <c:v>0.32</c:v>
                </c:pt>
                <c:pt idx="237">
                  <c:v>0.32</c:v>
                </c:pt>
                <c:pt idx="238">
                  <c:v>0.32</c:v>
                </c:pt>
                <c:pt idx="239">
                  <c:v>0.32</c:v>
                </c:pt>
                <c:pt idx="240">
                  <c:v>0.32</c:v>
                </c:pt>
                <c:pt idx="241">
                  <c:v>0.32</c:v>
                </c:pt>
                <c:pt idx="242">
                  <c:v>0.32</c:v>
                </c:pt>
                <c:pt idx="243">
                  <c:v>0.32</c:v>
                </c:pt>
                <c:pt idx="244">
                  <c:v>0.32</c:v>
                </c:pt>
                <c:pt idx="245">
                  <c:v>0.32</c:v>
                </c:pt>
                <c:pt idx="246">
                  <c:v>0.32</c:v>
                </c:pt>
                <c:pt idx="247">
                  <c:v>0.32</c:v>
                </c:pt>
                <c:pt idx="248">
                  <c:v>0.32</c:v>
                </c:pt>
                <c:pt idx="249">
                  <c:v>0.32</c:v>
                </c:pt>
                <c:pt idx="250">
                  <c:v>0.32</c:v>
                </c:pt>
                <c:pt idx="251">
                  <c:v>0.32</c:v>
                </c:pt>
                <c:pt idx="252">
                  <c:v>0.32</c:v>
                </c:pt>
                <c:pt idx="253">
                  <c:v>0.32</c:v>
                </c:pt>
                <c:pt idx="254">
                  <c:v>0.32</c:v>
                </c:pt>
                <c:pt idx="255">
                  <c:v>0.32</c:v>
                </c:pt>
                <c:pt idx="256">
                  <c:v>0.32</c:v>
                </c:pt>
                <c:pt idx="257">
                  <c:v>0.32</c:v>
                </c:pt>
                <c:pt idx="258">
                  <c:v>0.32</c:v>
                </c:pt>
                <c:pt idx="259">
                  <c:v>0.32</c:v>
                </c:pt>
                <c:pt idx="260">
                  <c:v>0.32</c:v>
                </c:pt>
                <c:pt idx="261">
                  <c:v>0.32</c:v>
                </c:pt>
                <c:pt idx="262">
                  <c:v>0.32</c:v>
                </c:pt>
                <c:pt idx="263">
                  <c:v>0.32</c:v>
                </c:pt>
                <c:pt idx="264">
                  <c:v>0.32</c:v>
                </c:pt>
                <c:pt idx="265">
                  <c:v>0.32</c:v>
                </c:pt>
                <c:pt idx="266">
                  <c:v>0.32</c:v>
                </c:pt>
                <c:pt idx="267">
                  <c:v>0.32</c:v>
                </c:pt>
                <c:pt idx="268">
                  <c:v>0.32</c:v>
                </c:pt>
                <c:pt idx="269">
                  <c:v>0.32</c:v>
                </c:pt>
                <c:pt idx="270">
                  <c:v>0.32</c:v>
                </c:pt>
                <c:pt idx="271">
                  <c:v>0.32</c:v>
                </c:pt>
                <c:pt idx="272">
                  <c:v>0.32</c:v>
                </c:pt>
                <c:pt idx="273">
                  <c:v>0.32</c:v>
                </c:pt>
                <c:pt idx="274">
                  <c:v>0.32</c:v>
                </c:pt>
                <c:pt idx="275">
                  <c:v>0.32</c:v>
                </c:pt>
                <c:pt idx="276">
                  <c:v>0.32</c:v>
                </c:pt>
                <c:pt idx="277">
                  <c:v>0.32</c:v>
                </c:pt>
                <c:pt idx="278">
                  <c:v>0.32</c:v>
                </c:pt>
                <c:pt idx="279">
                  <c:v>0.32</c:v>
                </c:pt>
                <c:pt idx="280">
                  <c:v>0.32</c:v>
                </c:pt>
                <c:pt idx="281">
                  <c:v>0.32</c:v>
                </c:pt>
                <c:pt idx="282">
                  <c:v>0.32</c:v>
                </c:pt>
                <c:pt idx="283">
                  <c:v>0.32</c:v>
                </c:pt>
                <c:pt idx="284">
                  <c:v>0.32</c:v>
                </c:pt>
                <c:pt idx="285">
                  <c:v>0.32</c:v>
                </c:pt>
                <c:pt idx="286">
                  <c:v>0.32</c:v>
                </c:pt>
                <c:pt idx="287">
                  <c:v>0.32</c:v>
                </c:pt>
                <c:pt idx="288">
                  <c:v>0.32</c:v>
                </c:pt>
                <c:pt idx="289">
                  <c:v>0.32</c:v>
                </c:pt>
                <c:pt idx="290">
                  <c:v>0.32</c:v>
                </c:pt>
                <c:pt idx="291">
                  <c:v>0.32</c:v>
                </c:pt>
                <c:pt idx="292">
                  <c:v>0.32</c:v>
                </c:pt>
                <c:pt idx="293">
                  <c:v>0.32</c:v>
                </c:pt>
                <c:pt idx="294">
                  <c:v>0.32</c:v>
                </c:pt>
                <c:pt idx="295">
                  <c:v>0.32</c:v>
                </c:pt>
                <c:pt idx="296">
                  <c:v>0.32</c:v>
                </c:pt>
              </c:numCache>
            </c:numRef>
          </c:val>
          <c:smooth val="0"/>
          <c:extLst>
            <c:ext xmlns:c16="http://schemas.microsoft.com/office/drawing/2014/chart" uri="{C3380CC4-5D6E-409C-BE32-E72D297353CC}">
              <c16:uniqueId val="{00000002-445A-4F3D-89CD-B75F46FF7841}"/>
            </c:ext>
          </c:extLst>
        </c:ser>
        <c:dLbls>
          <c:showLegendKey val="0"/>
          <c:showVal val="0"/>
          <c:showCatName val="0"/>
          <c:showSerName val="0"/>
          <c:showPercent val="0"/>
          <c:showBubbleSize val="0"/>
        </c:dLbls>
        <c:marker val="1"/>
        <c:smooth val="0"/>
        <c:axId val="192276152"/>
        <c:axId val="1"/>
      </c:lineChart>
      <c:catAx>
        <c:axId val="192276152"/>
        <c:scaling>
          <c:orientation val="minMax"/>
        </c:scaling>
        <c:delete val="0"/>
        <c:axPos val="b"/>
        <c:numFmt formatCode="General" sourceLinked="1"/>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0.41"/>
          <c:min val="0.23"/>
        </c:scaling>
        <c:delete val="0"/>
        <c:axPos val="l"/>
        <c:majorGridlines>
          <c:spPr>
            <a:ln w="3205">
              <a:solidFill>
                <a:schemeClr val="tx1"/>
              </a:solidFill>
              <a:prstDash val="solid"/>
            </a:ln>
          </c:spPr>
        </c:majorGridlines>
        <c:numFmt formatCode="0%" sourceLinked="0"/>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Times New Roman"/>
                <a:ea typeface="Times New Roman"/>
                <a:cs typeface="Times New Roman"/>
              </a:defRPr>
            </a:pPr>
            <a:endParaRPr lang="en-US"/>
          </a:p>
        </c:txPr>
        <c:crossAx val="192276152"/>
        <c:crosses val="autoZero"/>
        <c:crossBetween val="midCat"/>
        <c:majorUnit val="0.01"/>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41"/>
          <c:min val="0.23"/>
        </c:scaling>
        <c:delete val="0"/>
        <c:axPos val="r"/>
        <c:numFmt formatCode="0%" sourceLinked="0"/>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1"/>
        <c:minorUnit val="0.01"/>
      </c:valAx>
      <c:spPr>
        <a:noFill/>
        <a:ln w="12820">
          <a:solidFill>
            <a:schemeClr val="tx1"/>
          </a:solidFill>
          <a:prstDash val="solid"/>
        </a:ln>
      </c:spPr>
    </c:plotArea>
    <c:legend>
      <c:legendPos val="r"/>
      <c:layout>
        <c:manualLayout>
          <c:xMode val="edge"/>
          <c:yMode val="edge"/>
          <c:x val="0.22061575532540795"/>
          <c:y val="0.16516505066490933"/>
          <c:w val="0.22209837915810685"/>
          <c:h val="0.1289198606271777"/>
        </c:manualLayout>
      </c:layout>
      <c:overlay val="0"/>
      <c:spPr>
        <a:solidFill>
          <a:schemeClr val="bg1"/>
        </a:solidFill>
        <a:ln w="3205">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8459">
      <a:solidFill>
        <a:schemeClr val="tx1"/>
      </a:solidFill>
      <a:prstDash val="solid"/>
    </a:ln>
  </c:spPr>
  <c:txPr>
    <a:bodyPr/>
    <a:lstStyle/>
    <a:p>
      <a:pPr>
        <a:defRPr sz="1842" b="1" i="0" u="none" strike="noStrike" baseline="0">
          <a:solidFill>
            <a:schemeClr val="tx1"/>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a:latin typeface="Times New Roman" panose="02020603050405020304" pitchFamily="18" charset="0"/>
                <a:cs typeface="Times New Roman" panose="02020603050405020304" pitchFamily="18" charset="0"/>
              </a:defRPr>
            </a:pPr>
            <a:r>
              <a:rPr lang="en-US" sz="2800" b="1">
                <a:latin typeface="Times New Roman" panose="02020603050405020304" pitchFamily="18" charset="0"/>
                <a:cs typeface="Times New Roman" panose="02020603050405020304" pitchFamily="18" charset="0"/>
              </a:rPr>
              <a:t>CU Loan to Asset Ratio
</a:t>
            </a:r>
          </a:p>
        </c:rich>
      </c:tx>
      <c:layout>
        <c:manualLayout>
          <c:xMode val="edge"/>
          <c:yMode val="edge"/>
          <c:x val="0.33291494767325264"/>
          <c:y val="3.5288108743318759E-2"/>
        </c:manualLayout>
      </c:layout>
      <c:overlay val="0"/>
      <c:spPr>
        <a:noFill/>
        <a:ln w="25639">
          <a:noFill/>
        </a:ln>
      </c:spPr>
    </c:title>
    <c:autoTitleDeleted val="0"/>
    <c:plotArea>
      <c:layout>
        <c:manualLayout>
          <c:layoutTarget val="inner"/>
          <c:xMode val="edge"/>
          <c:yMode val="edge"/>
          <c:x val="6.0567948097346273E-2"/>
          <c:y val="0.13173196033699924"/>
          <c:w val="0.89109994620877508"/>
          <c:h val="0.77593359837722864"/>
        </c:manualLayout>
      </c:layout>
      <c:areaChart>
        <c:grouping val="standard"/>
        <c:varyColors val="0"/>
        <c:ser>
          <c:idx val="1"/>
          <c:order val="0"/>
          <c:tx>
            <c:strRef>
              <c:f>Sheet1!$C$1</c:f>
              <c:strCache>
                <c:ptCount val="1"/>
                <c:pt idx="0">
                  <c:v>Recession</c:v>
                </c:pt>
              </c:strCache>
            </c:strRef>
          </c:tx>
          <c:spPr>
            <a:solidFill>
              <a:srgbClr val="969696"/>
            </a:solidFill>
            <a:ln w="12820">
              <a:solidFill>
                <a:schemeClr val="tx1"/>
              </a:solidFill>
              <a:prstDash val="solid"/>
            </a:ln>
          </c:spP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Sheet1!$C$2:$C$304</c:f>
              <c:numCache>
                <c:formatCode>General</c:formatCode>
                <c:ptCount val="303"/>
                <c:pt idx="14">
                  <c:v>0.73</c:v>
                </c:pt>
                <c:pt idx="15">
                  <c:v>0.73</c:v>
                </c:pt>
                <c:pt idx="16">
                  <c:v>0.73</c:v>
                </c:pt>
                <c:pt idx="17">
                  <c:v>0.73</c:v>
                </c:pt>
                <c:pt idx="18">
                  <c:v>0.73</c:v>
                </c:pt>
                <c:pt idx="19">
                  <c:v>0.73</c:v>
                </c:pt>
                <c:pt idx="20">
                  <c:v>0.73</c:v>
                </c:pt>
                <c:pt idx="21">
                  <c:v>0.73</c:v>
                </c:pt>
                <c:pt idx="22">
                  <c:v>0.73</c:v>
                </c:pt>
                <c:pt idx="23">
                  <c:v>0.73</c:v>
                </c:pt>
                <c:pt idx="95">
                  <c:v>0.73</c:v>
                </c:pt>
                <c:pt idx="96">
                  <c:v>0.73</c:v>
                </c:pt>
                <c:pt idx="97">
                  <c:v>0.73</c:v>
                </c:pt>
                <c:pt idx="98">
                  <c:v>0.73</c:v>
                </c:pt>
                <c:pt idx="99">
                  <c:v>0.73</c:v>
                </c:pt>
                <c:pt idx="100">
                  <c:v>0.73</c:v>
                </c:pt>
                <c:pt idx="101">
                  <c:v>0.73</c:v>
                </c:pt>
                <c:pt idx="102">
                  <c:v>0.73</c:v>
                </c:pt>
                <c:pt idx="103">
                  <c:v>0.73</c:v>
                </c:pt>
                <c:pt idx="104">
                  <c:v>0.73</c:v>
                </c:pt>
                <c:pt idx="105">
                  <c:v>0.73</c:v>
                </c:pt>
                <c:pt idx="106">
                  <c:v>0.73</c:v>
                </c:pt>
                <c:pt idx="107">
                  <c:v>0.73</c:v>
                </c:pt>
                <c:pt idx="108">
                  <c:v>0.73</c:v>
                </c:pt>
                <c:pt idx="109">
                  <c:v>0.73</c:v>
                </c:pt>
                <c:pt idx="110">
                  <c:v>0.73</c:v>
                </c:pt>
                <c:pt idx="111">
                  <c:v>0.73</c:v>
                </c:pt>
                <c:pt idx="112">
                  <c:v>0.73</c:v>
                </c:pt>
                <c:pt idx="113">
                  <c:v>0.73</c:v>
                </c:pt>
                <c:pt idx="242">
                  <c:v>0.73</c:v>
                </c:pt>
                <c:pt idx="243">
                  <c:v>0.73</c:v>
                </c:pt>
                <c:pt idx="244">
                  <c:v>0.73</c:v>
                </c:pt>
              </c:numCache>
            </c:numRef>
          </c:val>
          <c:extLst>
            <c:ext xmlns:c16="http://schemas.microsoft.com/office/drawing/2014/chart" uri="{C3380CC4-5D6E-409C-BE32-E72D297353CC}">
              <c16:uniqueId val="{00000000-9322-4983-B973-42DC043C3C5C}"/>
            </c:ext>
          </c:extLst>
        </c:ser>
        <c:dLbls>
          <c:showLegendKey val="0"/>
          <c:showVal val="0"/>
          <c:showCatName val="0"/>
          <c:showSerName val="0"/>
          <c:showPercent val="0"/>
          <c:showBubbleSize val="0"/>
        </c:dLbls>
        <c:axId val="169032456"/>
        <c:axId val="1"/>
      </c:areaChart>
      <c:lineChart>
        <c:grouping val="standard"/>
        <c:varyColors val="0"/>
        <c:ser>
          <c:idx val="2"/>
          <c:order val="1"/>
          <c:tx>
            <c:strRef>
              <c:f>Sheet1!$D$1</c:f>
              <c:strCache>
                <c:ptCount val="1"/>
                <c:pt idx="0">
                  <c:v>Loan-to-Asset</c:v>
                </c:pt>
              </c:strCache>
            </c:strRef>
          </c:tx>
          <c:spPr>
            <a:ln w="38459">
              <a:solidFill>
                <a:srgbClr val="FF0000"/>
              </a:solidFill>
              <a:prstDash val="solid"/>
            </a:ln>
          </c:spPr>
          <c:marker>
            <c:symbol val="none"/>
          </c:marke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Sheet1!$D$2:$D$304</c:f>
              <c:numCache>
                <c:formatCode>0.00%</c:formatCode>
                <c:ptCount val="303"/>
                <c:pt idx="0">
                  <c:v>0.66161288500000004</c:v>
                </c:pt>
                <c:pt idx="1">
                  <c:v>0.65917501099999998</c:v>
                </c:pt>
                <c:pt idx="2">
                  <c:v>0.64957194399999996</c:v>
                </c:pt>
                <c:pt idx="3">
                  <c:v>0.65995293899999996</c:v>
                </c:pt>
                <c:pt idx="4">
                  <c:v>0.67037847500000003</c:v>
                </c:pt>
                <c:pt idx="5">
                  <c:v>0.67352658600000004</c:v>
                </c:pt>
                <c:pt idx="6">
                  <c:v>0.68167691200000002</c:v>
                </c:pt>
                <c:pt idx="7">
                  <c:v>0.68849709199999998</c:v>
                </c:pt>
                <c:pt idx="8">
                  <c:v>0.68427828700000004</c:v>
                </c:pt>
                <c:pt idx="9">
                  <c:v>0.69080615899999998</c:v>
                </c:pt>
                <c:pt idx="10">
                  <c:v>0.68921857799999997</c:v>
                </c:pt>
                <c:pt idx="11">
                  <c:v>0.68763381000000001</c:v>
                </c:pt>
                <c:pt idx="12">
                  <c:v>0.68995402500000003</c:v>
                </c:pt>
                <c:pt idx="13">
                  <c:v>0.67398656000000001</c:v>
                </c:pt>
                <c:pt idx="14">
                  <c:v>0.65113372400000002</c:v>
                </c:pt>
                <c:pt idx="15">
                  <c:v>0.65603809899999999</c:v>
                </c:pt>
                <c:pt idx="16">
                  <c:v>0.65467006800000005</c:v>
                </c:pt>
                <c:pt idx="17">
                  <c:v>0.64909773199999998</c:v>
                </c:pt>
                <c:pt idx="18">
                  <c:v>0.65449022099999998</c:v>
                </c:pt>
                <c:pt idx="19">
                  <c:v>0.647195144</c:v>
                </c:pt>
                <c:pt idx="20">
                  <c:v>0.64572438899999995</c:v>
                </c:pt>
                <c:pt idx="21">
                  <c:v>0.64898044899999996</c:v>
                </c:pt>
                <c:pt idx="22">
                  <c:v>0.64049229399999996</c:v>
                </c:pt>
                <c:pt idx="23">
                  <c:v>0.64279011200000002</c:v>
                </c:pt>
                <c:pt idx="24">
                  <c:v>0.64047766399999995</c:v>
                </c:pt>
                <c:pt idx="25">
                  <c:v>0.62863978600000003</c:v>
                </c:pt>
                <c:pt idx="26">
                  <c:v>0.61489520499999994</c:v>
                </c:pt>
                <c:pt idx="27">
                  <c:v>0.621301251</c:v>
                </c:pt>
                <c:pt idx="28">
                  <c:v>0.616879807</c:v>
                </c:pt>
                <c:pt idx="29">
                  <c:v>0.62069931899999997</c:v>
                </c:pt>
                <c:pt idx="30">
                  <c:v>0.62814813999999997</c:v>
                </c:pt>
                <c:pt idx="31">
                  <c:v>0.62251300600000004</c:v>
                </c:pt>
                <c:pt idx="32">
                  <c:v>0.62405715799999995</c:v>
                </c:pt>
                <c:pt idx="33">
                  <c:v>0.62161761599999998</c:v>
                </c:pt>
                <c:pt idx="34">
                  <c:v>0.61233480900000004</c:v>
                </c:pt>
                <c:pt idx="35">
                  <c:v>0.61805295800000004</c:v>
                </c:pt>
                <c:pt idx="36">
                  <c:v>0.60856977499999998</c:v>
                </c:pt>
                <c:pt idx="37">
                  <c:v>0.59473567900000002</c:v>
                </c:pt>
                <c:pt idx="38">
                  <c:v>0.58961634200000002</c:v>
                </c:pt>
                <c:pt idx="39">
                  <c:v>0.594523158</c:v>
                </c:pt>
                <c:pt idx="40">
                  <c:v>0.58770979599999995</c:v>
                </c:pt>
                <c:pt idx="41">
                  <c:v>0.59400501699999997</c:v>
                </c:pt>
                <c:pt idx="42">
                  <c:v>0.60079641500000003</c:v>
                </c:pt>
                <c:pt idx="43">
                  <c:v>0.60111334699999996</c:v>
                </c:pt>
                <c:pt idx="44">
                  <c:v>0.60839560699999995</c:v>
                </c:pt>
                <c:pt idx="45">
                  <c:v>0.60777587099999997</c:v>
                </c:pt>
                <c:pt idx="46">
                  <c:v>0.60955908299999995</c:v>
                </c:pt>
                <c:pt idx="47">
                  <c:v>0.61755084800000004</c:v>
                </c:pt>
                <c:pt idx="48">
                  <c:v>0.61383610300000002</c:v>
                </c:pt>
                <c:pt idx="49">
                  <c:v>0.60683567599999999</c:v>
                </c:pt>
                <c:pt idx="50">
                  <c:v>0.60702891699999995</c:v>
                </c:pt>
                <c:pt idx="51">
                  <c:v>0.60419259400000003</c:v>
                </c:pt>
                <c:pt idx="52">
                  <c:v>0.60833280199999995</c:v>
                </c:pt>
                <c:pt idx="53">
                  <c:v>0.622443674</c:v>
                </c:pt>
                <c:pt idx="54">
                  <c:v>0.62208828299999996</c:v>
                </c:pt>
                <c:pt idx="55">
                  <c:v>0.63363382000000001</c:v>
                </c:pt>
                <c:pt idx="56">
                  <c:v>0.63850733199999998</c:v>
                </c:pt>
                <c:pt idx="57">
                  <c:v>0.63601246700000003</c:v>
                </c:pt>
                <c:pt idx="58">
                  <c:v>0.640857279</c:v>
                </c:pt>
                <c:pt idx="59">
                  <c:v>0.64155281200000003</c:v>
                </c:pt>
                <c:pt idx="60">
                  <c:v>0.64298142000000003</c:v>
                </c:pt>
                <c:pt idx="61">
                  <c:v>0.63505270000000003</c:v>
                </c:pt>
                <c:pt idx="62">
                  <c:v>0.63316108900000001</c:v>
                </c:pt>
                <c:pt idx="63">
                  <c:v>0.63418842399999997</c:v>
                </c:pt>
                <c:pt idx="64">
                  <c:v>0.64271215699999995</c:v>
                </c:pt>
                <c:pt idx="65">
                  <c:v>0.65135013100000005</c:v>
                </c:pt>
                <c:pt idx="66">
                  <c:v>0.65772067199999995</c:v>
                </c:pt>
                <c:pt idx="67">
                  <c:v>0.67020457300000003</c:v>
                </c:pt>
                <c:pt idx="68">
                  <c:v>0.66743333699999996</c:v>
                </c:pt>
                <c:pt idx="69">
                  <c:v>0.67278923700000004</c:v>
                </c:pt>
                <c:pt idx="70">
                  <c:v>0.67870513300000002</c:v>
                </c:pt>
                <c:pt idx="71">
                  <c:v>0.67692487800000001</c:v>
                </c:pt>
                <c:pt idx="72">
                  <c:v>0.68327539599999998</c:v>
                </c:pt>
                <c:pt idx="73">
                  <c:v>0.67472282400000005</c:v>
                </c:pt>
                <c:pt idx="74">
                  <c:v>0.66535825400000004</c:v>
                </c:pt>
                <c:pt idx="75">
                  <c:v>0.67330443299999998</c:v>
                </c:pt>
                <c:pt idx="76">
                  <c:v>0.68437379799999998</c:v>
                </c:pt>
                <c:pt idx="77">
                  <c:v>0.68532406800000001</c:v>
                </c:pt>
                <c:pt idx="78">
                  <c:v>0.69409966999999995</c:v>
                </c:pt>
                <c:pt idx="79">
                  <c:v>0.70022867700000002</c:v>
                </c:pt>
                <c:pt idx="80">
                  <c:v>0.69706941499999997</c:v>
                </c:pt>
                <c:pt idx="81">
                  <c:v>0.70208416699999998</c:v>
                </c:pt>
                <c:pt idx="82">
                  <c:v>0.70092185900000004</c:v>
                </c:pt>
                <c:pt idx="83">
                  <c:v>0.69771499999999997</c:v>
                </c:pt>
                <c:pt idx="84">
                  <c:v>0.70176523199999996</c:v>
                </c:pt>
                <c:pt idx="85">
                  <c:v>0.68937182299999999</c:v>
                </c:pt>
                <c:pt idx="86">
                  <c:v>0.67576131500000003</c:v>
                </c:pt>
                <c:pt idx="87">
                  <c:v>0.68341979900000005</c:v>
                </c:pt>
                <c:pt idx="88">
                  <c:v>0.68558249599999999</c:v>
                </c:pt>
                <c:pt idx="89">
                  <c:v>0.68485600000000002</c:v>
                </c:pt>
                <c:pt idx="90">
                  <c:v>0.69621031499999997</c:v>
                </c:pt>
                <c:pt idx="91">
                  <c:v>0.69603392500000005</c:v>
                </c:pt>
                <c:pt idx="92">
                  <c:v>0.69908153200000001</c:v>
                </c:pt>
                <c:pt idx="93">
                  <c:v>0.70604407300000005</c:v>
                </c:pt>
                <c:pt idx="94">
                  <c:v>0.69916119300000001</c:v>
                </c:pt>
                <c:pt idx="95">
                  <c:v>0.70061799999999996</c:v>
                </c:pt>
                <c:pt idx="96">
                  <c:v>0.69695437500000001</c:v>
                </c:pt>
                <c:pt idx="97">
                  <c:v>0.67790376399999996</c:v>
                </c:pt>
                <c:pt idx="98">
                  <c:v>0.67344431299999996</c:v>
                </c:pt>
                <c:pt idx="99">
                  <c:v>0.67879334099999999</c:v>
                </c:pt>
                <c:pt idx="100">
                  <c:v>0.67257483100000004</c:v>
                </c:pt>
                <c:pt idx="101">
                  <c:v>0.68206299999999997</c:v>
                </c:pt>
                <c:pt idx="102">
                  <c:v>0.69222547199999995</c:v>
                </c:pt>
                <c:pt idx="103">
                  <c:v>0.69524818099999997</c:v>
                </c:pt>
                <c:pt idx="104">
                  <c:v>0.70171447099999995</c:v>
                </c:pt>
                <c:pt idx="105">
                  <c:v>0.69760617000000003</c:v>
                </c:pt>
                <c:pt idx="106">
                  <c:v>0.69611081799999996</c:v>
                </c:pt>
                <c:pt idx="107">
                  <c:v>0.69727899999999998</c:v>
                </c:pt>
                <c:pt idx="108">
                  <c:v>0.68510313</c:v>
                </c:pt>
                <c:pt idx="109">
                  <c:v>0.66677325300000001</c:v>
                </c:pt>
                <c:pt idx="110">
                  <c:v>0.66321699999999995</c:v>
                </c:pt>
                <c:pt idx="111">
                  <c:v>0.66162624400000003</c:v>
                </c:pt>
                <c:pt idx="112">
                  <c:v>0.65717500799999995</c:v>
                </c:pt>
                <c:pt idx="113">
                  <c:v>0.65882300000000005</c:v>
                </c:pt>
                <c:pt idx="114">
                  <c:v>0.65484777699999996</c:v>
                </c:pt>
                <c:pt idx="115">
                  <c:v>0.65977777999999998</c:v>
                </c:pt>
                <c:pt idx="116">
                  <c:v>0.66045399999999999</c:v>
                </c:pt>
                <c:pt idx="117">
                  <c:v>0.65217641900000001</c:v>
                </c:pt>
                <c:pt idx="118">
                  <c:v>0.65339723999999999</c:v>
                </c:pt>
                <c:pt idx="119">
                  <c:v>0.64983900000000006</c:v>
                </c:pt>
                <c:pt idx="120">
                  <c:v>0.64969515499999997</c:v>
                </c:pt>
                <c:pt idx="121">
                  <c:v>0.63711014700000002</c:v>
                </c:pt>
                <c:pt idx="122">
                  <c:v>0.63174200000000003</c:v>
                </c:pt>
                <c:pt idx="123">
                  <c:v>0.62543576000000001</c:v>
                </c:pt>
                <c:pt idx="124">
                  <c:v>0.625238619</c:v>
                </c:pt>
                <c:pt idx="125">
                  <c:v>0.62910299999999997</c:v>
                </c:pt>
                <c:pt idx="126">
                  <c:v>0.62468519700000003</c:v>
                </c:pt>
                <c:pt idx="127">
                  <c:v>0.63077111900000005</c:v>
                </c:pt>
                <c:pt idx="128">
                  <c:v>0.62806499999999998</c:v>
                </c:pt>
                <c:pt idx="129">
                  <c:v>0.62153241800000003</c:v>
                </c:pt>
                <c:pt idx="130">
                  <c:v>0.62362002999999999</c:v>
                </c:pt>
                <c:pt idx="131">
                  <c:v>0.62125900000000001</c:v>
                </c:pt>
                <c:pt idx="132">
                  <c:v>0.61758471500000001</c:v>
                </c:pt>
                <c:pt idx="133">
                  <c:v>0.605401038</c:v>
                </c:pt>
                <c:pt idx="134">
                  <c:v>0.59756799999999999</c:v>
                </c:pt>
                <c:pt idx="135">
                  <c:v>0.59343900299999996</c:v>
                </c:pt>
                <c:pt idx="136">
                  <c:v>0.59867579299999996</c:v>
                </c:pt>
                <c:pt idx="137">
                  <c:v>0.600325</c:v>
                </c:pt>
                <c:pt idx="138">
                  <c:v>0.59984201299999995</c:v>
                </c:pt>
                <c:pt idx="139">
                  <c:v>0.604217754</c:v>
                </c:pt>
                <c:pt idx="140">
                  <c:v>0.599271</c:v>
                </c:pt>
                <c:pt idx="141">
                  <c:v>0.60092868099999996</c:v>
                </c:pt>
                <c:pt idx="142">
                  <c:v>0.60108862200000002</c:v>
                </c:pt>
                <c:pt idx="143">
                  <c:v>0.59771700000000005</c:v>
                </c:pt>
                <c:pt idx="144">
                  <c:v>0.59844725300000001</c:v>
                </c:pt>
                <c:pt idx="145">
                  <c:v>0.58666436899999996</c:v>
                </c:pt>
                <c:pt idx="146">
                  <c:v>0.57385900000000001</c:v>
                </c:pt>
                <c:pt idx="147">
                  <c:v>0.579945037</c:v>
                </c:pt>
                <c:pt idx="148">
                  <c:v>0.58236236699999999</c:v>
                </c:pt>
                <c:pt idx="149">
                  <c:v>0.58096599999999998</c:v>
                </c:pt>
                <c:pt idx="150">
                  <c:v>0.58737891399999997</c:v>
                </c:pt>
                <c:pt idx="151">
                  <c:v>0.58375550499999995</c:v>
                </c:pt>
                <c:pt idx="152">
                  <c:v>0.58779700000000001</c:v>
                </c:pt>
                <c:pt idx="153">
                  <c:v>0.59253144000000002</c:v>
                </c:pt>
                <c:pt idx="154">
                  <c:v>0.58656060799999998</c:v>
                </c:pt>
                <c:pt idx="155">
                  <c:v>0.58972800000000003</c:v>
                </c:pt>
                <c:pt idx="156">
                  <c:v>0.589808781</c:v>
                </c:pt>
                <c:pt idx="157">
                  <c:v>0.57959181400000004</c:v>
                </c:pt>
                <c:pt idx="158">
                  <c:v>0.57224299999999995</c:v>
                </c:pt>
                <c:pt idx="159">
                  <c:v>0.57859356500000003</c:v>
                </c:pt>
                <c:pt idx="160">
                  <c:v>0.577746274</c:v>
                </c:pt>
                <c:pt idx="161">
                  <c:v>0.58466200000000002</c:v>
                </c:pt>
                <c:pt idx="162">
                  <c:v>0.59264570900000002</c:v>
                </c:pt>
                <c:pt idx="163">
                  <c:v>0.59333919000000002</c:v>
                </c:pt>
                <c:pt idx="164">
                  <c:v>0.60017799999999999</c:v>
                </c:pt>
                <c:pt idx="165">
                  <c:v>0.60226185200000004</c:v>
                </c:pt>
                <c:pt idx="166">
                  <c:v>0.60142085199999995</c:v>
                </c:pt>
                <c:pt idx="167">
                  <c:v>0.60913099999999998</c:v>
                </c:pt>
                <c:pt idx="168">
                  <c:v>0.60450374399999995</c:v>
                </c:pt>
                <c:pt idx="169">
                  <c:v>0.593610054</c:v>
                </c:pt>
                <c:pt idx="170">
                  <c:v>0.59576200000000001</c:v>
                </c:pt>
                <c:pt idx="171">
                  <c:v>0.60264760100000003</c:v>
                </c:pt>
                <c:pt idx="172">
                  <c:v>0.602352573</c:v>
                </c:pt>
                <c:pt idx="173">
                  <c:v>0.612626</c:v>
                </c:pt>
                <c:pt idx="174">
                  <c:v>0.618746676</c:v>
                </c:pt>
                <c:pt idx="175">
                  <c:v>0.62018074599999995</c:v>
                </c:pt>
                <c:pt idx="176">
                  <c:v>0.62977499999999997</c:v>
                </c:pt>
                <c:pt idx="177">
                  <c:v>0.62676995199999996</c:v>
                </c:pt>
                <c:pt idx="178">
                  <c:v>0.63037507599999998</c:v>
                </c:pt>
                <c:pt idx="179">
                  <c:v>0.63675499999999996</c:v>
                </c:pt>
                <c:pt idx="180">
                  <c:v>0.632822259</c:v>
                </c:pt>
                <c:pt idx="181">
                  <c:v>0.62269721499999997</c:v>
                </c:pt>
                <c:pt idx="182">
                  <c:v>0.62578</c:v>
                </c:pt>
                <c:pt idx="183">
                  <c:v>0.63049422899999996</c:v>
                </c:pt>
                <c:pt idx="184">
                  <c:v>0.63056793899999997</c:v>
                </c:pt>
                <c:pt idx="185">
                  <c:v>0.64093199999999995</c:v>
                </c:pt>
                <c:pt idx="186">
                  <c:v>0.64075869299999999</c:v>
                </c:pt>
                <c:pt idx="187">
                  <c:v>0.64888611600000001</c:v>
                </c:pt>
                <c:pt idx="188">
                  <c:v>0.65438099999999999</c:v>
                </c:pt>
                <c:pt idx="189">
                  <c:v>0.64960511399999998</c:v>
                </c:pt>
                <c:pt idx="190">
                  <c:v>0.65475160799999998</c:v>
                </c:pt>
                <c:pt idx="191">
                  <c:v>0.65555600000000003</c:v>
                </c:pt>
                <c:pt idx="192">
                  <c:v>0.65473386</c:v>
                </c:pt>
                <c:pt idx="193">
                  <c:v>0.64601229800000004</c:v>
                </c:pt>
                <c:pt idx="194">
                  <c:v>0.64676999999999996</c:v>
                </c:pt>
                <c:pt idx="195">
                  <c:v>0.64424791000000003</c:v>
                </c:pt>
                <c:pt idx="196">
                  <c:v>0.65444376000000004</c:v>
                </c:pt>
                <c:pt idx="197">
                  <c:v>0.65955900000000001</c:v>
                </c:pt>
                <c:pt idx="198">
                  <c:v>0.66037049800000003</c:v>
                </c:pt>
                <c:pt idx="199">
                  <c:v>0.66643585000000005</c:v>
                </c:pt>
                <c:pt idx="200">
                  <c:v>0.66653499999999999</c:v>
                </c:pt>
                <c:pt idx="201">
                  <c:v>0.66834374600000002</c:v>
                </c:pt>
                <c:pt idx="202">
                  <c:v>0.67177474699999995</c:v>
                </c:pt>
                <c:pt idx="203">
                  <c:v>0.67506999999999995</c:v>
                </c:pt>
                <c:pt idx="204">
                  <c:v>0.67641600199999996</c:v>
                </c:pt>
                <c:pt idx="205">
                  <c:v>0.66695876600000004</c:v>
                </c:pt>
                <c:pt idx="206">
                  <c:v>0.66402099999999997</c:v>
                </c:pt>
                <c:pt idx="207">
                  <c:v>0.66680094999999995</c:v>
                </c:pt>
                <c:pt idx="208">
                  <c:v>0.67551592999999999</c:v>
                </c:pt>
                <c:pt idx="209">
                  <c:v>0.67898199999999997</c:v>
                </c:pt>
                <c:pt idx="210">
                  <c:v>0.68812869700000001</c:v>
                </c:pt>
                <c:pt idx="211">
                  <c:v>0.69291118600000001</c:v>
                </c:pt>
                <c:pt idx="212">
                  <c:v>0.69029399999999996</c:v>
                </c:pt>
                <c:pt idx="213">
                  <c:v>0.69384972899999997</c:v>
                </c:pt>
                <c:pt idx="214">
                  <c:v>0.69431577700000002</c:v>
                </c:pt>
                <c:pt idx="215">
                  <c:v>0.69687500000000002</c:v>
                </c:pt>
                <c:pt idx="216">
                  <c:v>0.70101707300000005</c:v>
                </c:pt>
                <c:pt idx="217">
                  <c:v>0.69431386900000003</c:v>
                </c:pt>
                <c:pt idx="218">
                  <c:v>0.68820599999999998</c:v>
                </c:pt>
                <c:pt idx="219">
                  <c:v>0.697009404</c:v>
                </c:pt>
                <c:pt idx="220">
                  <c:v>0.70429668599999995</c:v>
                </c:pt>
                <c:pt idx="221">
                  <c:v>0.70353399999999999</c:v>
                </c:pt>
                <c:pt idx="222">
                  <c:v>0.71427800200000002</c:v>
                </c:pt>
                <c:pt idx="223">
                  <c:v>0.71099266500000002</c:v>
                </c:pt>
                <c:pt idx="224">
                  <c:v>0.71484800000000004</c:v>
                </c:pt>
                <c:pt idx="225">
                  <c:v>0.71980337800000005</c:v>
                </c:pt>
                <c:pt idx="226">
                  <c:v>0.71458516599999999</c:v>
                </c:pt>
                <c:pt idx="227">
                  <c:v>0.71994499999999995</c:v>
                </c:pt>
                <c:pt idx="228">
                  <c:v>0.72131005699999995</c:v>
                </c:pt>
                <c:pt idx="229">
                  <c:v>0.70746642400000004</c:v>
                </c:pt>
                <c:pt idx="230">
                  <c:v>0.697959</c:v>
                </c:pt>
                <c:pt idx="231">
                  <c:v>0.706040844</c:v>
                </c:pt>
                <c:pt idx="232">
                  <c:v>0.70173962000000001</c:v>
                </c:pt>
                <c:pt idx="233">
                  <c:v>0.70515499999999998</c:v>
                </c:pt>
                <c:pt idx="234">
                  <c:v>0.71137419700000004</c:v>
                </c:pt>
                <c:pt idx="235">
                  <c:v>0.70603682599999995</c:v>
                </c:pt>
                <c:pt idx="236">
                  <c:v>0.71099800000000002</c:v>
                </c:pt>
                <c:pt idx="237">
                  <c:v>0.71033665599999996</c:v>
                </c:pt>
                <c:pt idx="238">
                  <c:v>0.704069952</c:v>
                </c:pt>
                <c:pt idx="239">
                  <c:v>0.71138699999999999</c:v>
                </c:pt>
                <c:pt idx="240" formatCode="General">
                  <c:v>0.706112242</c:v>
                </c:pt>
                <c:pt idx="241" formatCode="General">
                  <c:v>0.69039431600000001</c:v>
                </c:pt>
                <c:pt idx="242" formatCode="General">
                  <c:v>0.68644499999999997</c:v>
                </c:pt>
                <c:pt idx="243" formatCode="General">
                  <c:v>0.66415241999999997</c:v>
                </c:pt>
                <c:pt idx="244" formatCode="General">
                  <c:v>0.65537136399999996</c:v>
                </c:pt>
                <c:pt idx="245" formatCode="General">
                  <c:v>0.65668599999999999</c:v>
                </c:pt>
                <c:pt idx="246" formatCode="General">
                  <c:v>0.65232434800000005</c:v>
                </c:pt>
                <c:pt idx="247" formatCode="General">
                  <c:v>0.65284970899999994</c:v>
                </c:pt>
                <c:pt idx="248" formatCode="General">
                  <c:v>0.652941934</c:v>
                </c:pt>
                <c:pt idx="249" formatCode="General">
                  <c:v>0.64423814800000001</c:v>
                </c:pt>
                <c:pt idx="250" formatCode="General">
                  <c:v>0.64528633199999996</c:v>
                </c:pt>
                <c:pt idx="251" formatCode="General">
                  <c:v>0.63649599999999995</c:v>
                </c:pt>
                <c:pt idx="252" formatCode="General">
                  <c:v>0.63066288800000003</c:v>
                </c:pt>
                <c:pt idx="253" formatCode="General">
                  <c:v>0.622096117</c:v>
                </c:pt>
                <c:pt idx="254" formatCode="General">
                  <c:v>0.603105</c:v>
                </c:pt>
                <c:pt idx="255" formatCode="General">
                  <c:v>0.59670701299999995</c:v>
                </c:pt>
                <c:pt idx="256" formatCode="General">
                  <c:v>0.59840231700000002</c:v>
                </c:pt>
                <c:pt idx="257" formatCode="General">
                  <c:v>0.608294</c:v>
                </c:pt>
                <c:pt idx="258" formatCode="General">
                  <c:v>0.60240541999999997</c:v>
                </c:pt>
                <c:pt idx="259" formatCode="General">
                  <c:v>0.60758332100000001</c:v>
                </c:pt>
                <c:pt idx="260" formatCode="General">
                  <c:v>0.61003799999999997</c:v>
                </c:pt>
                <c:pt idx="261" formatCode="General">
                  <c:v>0.60864036499999996</c:v>
                </c:pt>
                <c:pt idx="262" formatCode="General">
                  <c:v>0.614007894</c:v>
                </c:pt>
                <c:pt idx="263" formatCode="General">
                  <c:v>0.61394499999999996</c:v>
                </c:pt>
                <c:pt idx="264" formatCode="General">
                  <c:v>0.61811698000000004</c:v>
                </c:pt>
                <c:pt idx="265" formatCode="General">
                  <c:v>0.61532321400000001</c:v>
                </c:pt>
                <c:pt idx="266" formatCode="General">
                  <c:v>0.61721300000000001</c:v>
                </c:pt>
                <c:pt idx="267" formatCode="General">
                  <c:v>0.62248643400000003</c:v>
                </c:pt>
                <c:pt idx="268" formatCode="General">
                  <c:v>0.63535199899999995</c:v>
                </c:pt>
                <c:pt idx="269" formatCode="General">
                  <c:v>0.65041899999999997</c:v>
                </c:pt>
                <c:pt idx="270" formatCode="General">
                  <c:v>0.65316980999999996</c:v>
                </c:pt>
                <c:pt idx="271" formatCode="General">
                  <c:v>0.667531235</c:v>
                </c:pt>
                <c:pt idx="272" formatCode="General">
                  <c:v>0.67877200000000004</c:v>
                </c:pt>
                <c:pt idx="273" formatCode="General">
                  <c:v>0.68988068000000002</c:v>
                </c:pt>
                <c:pt idx="274" formatCode="General">
                  <c:v>0.69531611100000001</c:v>
                </c:pt>
                <c:pt idx="275" formatCode="General">
                  <c:v>0.7</c:v>
                </c:pt>
                <c:pt idx="276" formatCode="General">
                  <c:v>0.69885124099999996</c:v>
                </c:pt>
                <c:pt idx="277" formatCode="General">
                  <c:v>0.69925295600000004</c:v>
                </c:pt>
                <c:pt idx="278" formatCode="General">
                  <c:v>0.69257199999999997</c:v>
                </c:pt>
                <c:pt idx="279" formatCode="General">
                  <c:v>0.69584280399999998</c:v>
                </c:pt>
                <c:pt idx="280" formatCode="General">
                  <c:v>0.70179402599999996</c:v>
                </c:pt>
                <c:pt idx="281" formatCode="General">
                  <c:v>0.70473600000000003</c:v>
                </c:pt>
                <c:pt idx="282" formatCode="General">
                  <c:v>0.71284520100000004</c:v>
                </c:pt>
                <c:pt idx="283" formatCode="General">
                  <c:v>0.71433104300000005</c:v>
                </c:pt>
                <c:pt idx="284" formatCode="General">
                  <c:v>0.71387199999999995</c:v>
                </c:pt>
                <c:pt idx="285" formatCode="General">
                  <c:v>0.72051357199999999</c:v>
                </c:pt>
                <c:pt idx="286" formatCode="General">
                  <c:v>0.71770407000000003</c:v>
                </c:pt>
                <c:pt idx="287" formatCode="General">
                  <c:v>0.71240599999999998</c:v>
                </c:pt>
                <c:pt idx="288" formatCode="General">
                  <c:v>0.711592797</c:v>
                </c:pt>
                <c:pt idx="289" formatCode="General">
                  <c:v>0.70246991199999997</c:v>
                </c:pt>
                <c:pt idx="290" formatCode="General">
                  <c:v>0.69457250000000004</c:v>
                </c:pt>
                <c:pt idx="291" formatCode="General">
                  <c:v>0.70397389700000002</c:v>
                </c:pt>
                <c:pt idx="292" formatCode="General">
                  <c:v>0.70446710800000001</c:v>
                </c:pt>
                <c:pt idx="293" formatCode="General">
                  <c:v>0.70574990800000004</c:v>
                </c:pt>
                <c:pt idx="294" formatCode="General">
                  <c:v>0.71099999999999997</c:v>
                </c:pt>
              </c:numCache>
            </c:numRef>
          </c:val>
          <c:smooth val="0"/>
          <c:extLst>
            <c:ext xmlns:c16="http://schemas.microsoft.com/office/drawing/2014/chart" uri="{C3380CC4-5D6E-409C-BE32-E72D297353CC}">
              <c16:uniqueId val="{00000001-9322-4983-B973-42DC043C3C5C}"/>
            </c:ext>
          </c:extLst>
        </c:ser>
        <c:dLbls>
          <c:showLegendKey val="0"/>
          <c:showVal val="0"/>
          <c:showCatName val="0"/>
          <c:showSerName val="0"/>
          <c:showPercent val="0"/>
          <c:showBubbleSize val="0"/>
        </c:dLbls>
        <c:marker val="1"/>
        <c:smooth val="0"/>
        <c:axId val="169032456"/>
        <c:axId val="1"/>
      </c:lineChart>
      <c:lineChart>
        <c:grouping val="standard"/>
        <c:varyColors val="0"/>
        <c:ser>
          <c:idx val="4"/>
          <c:order val="2"/>
          <c:tx>
            <c:strRef>
              <c:f>Sheet1!$E$1</c:f>
              <c:strCache>
                <c:ptCount val="1"/>
                <c:pt idx="0">
                  <c:v>64% Long Run Average</c:v>
                </c:pt>
              </c:strCache>
            </c:strRef>
          </c:tx>
          <c:spPr>
            <a:ln w="38459">
              <a:solidFill>
                <a:srgbClr val="FFCC00"/>
              </a:solidFill>
              <a:prstDash val="solid"/>
            </a:ln>
          </c:spPr>
          <c:marker>
            <c:symbol val="none"/>
          </c:marke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Sheet1!$E$2:$E$304</c:f>
              <c:numCache>
                <c:formatCode>General</c:formatCode>
                <c:ptCount val="303"/>
                <c:pt idx="0">
                  <c:v>0.64</c:v>
                </c:pt>
                <c:pt idx="1">
                  <c:v>0.64</c:v>
                </c:pt>
                <c:pt idx="2">
                  <c:v>0.64</c:v>
                </c:pt>
                <c:pt idx="3">
                  <c:v>0.64</c:v>
                </c:pt>
                <c:pt idx="4">
                  <c:v>0.64</c:v>
                </c:pt>
                <c:pt idx="5">
                  <c:v>0.64</c:v>
                </c:pt>
                <c:pt idx="6">
                  <c:v>0.64</c:v>
                </c:pt>
                <c:pt idx="7">
                  <c:v>0.64</c:v>
                </c:pt>
                <c:pt idx="8">
                  <c:v>0.64</c:v>
                </c:pt>
                <c:pt idx="9">
                  <c:v>0.64</c:v>
                </c:pt>
                <c:pt idx="10">
                  <c:v>0.64</c:v>
                </c:pt>
                <c:pt idx="11">
                  <c:v>0.64</c:v>
                </c:pt>
                <c:pt idx="12">
                  <c:v>0.64</c:v>
                </c:pt>
                <c:pt idx="13">
                  <c:v>0.64</c:v>
                </c:pt>
                <c:pt idx="14">
                  <c:v>0.64</c:v>
                </c:pt>
                <c:pt idx="15">
                  <c:v>0.64</c:v>
                </c:pt>
                <c:pt idx="16">
                  <c:v>0.64</c:v>
                </c:pt>
                <c:pt idx="17">
                  <c:v>0.64</c:v>
                </c:pt>
                <c:pt idx="18">
                  <c:v>0.64</c:v>
                </c:pt>
                <c:pt idx="19">
                  <c:v>0.64</c:v>
                </c:pt>
                <c:pt idx="20">
                  <c:v>0.64</c:v>
                </c:pt>
                <c:pt idx="21">
                  <c:v>0.64</c:v>
                </c:pt>
                <c:pt idx="22">
                  <c:v>0.64</c:v>
                </c:pt>
                <c:pt idx="23">
                  <c:v>0.64</c:v>
                </c:pt>
                <c:pt idx="24">
                  <c:v>0.64</c:v>
                </c:pt>
                <c:pt idx="25">
                  <c:v>0.64</c:v>
                </c:pt>
                <c:pt idx="26">
                  <c:v>0.64</c:v>
                </c:pt>
                <c:pt idx="27">
                  <c:v>0.64</c:v>
                </c:pt>
                <c:pt idx="28">
                  <c:v>0.64</c:v>
                </c:pt>
                <c:pt idx="29">
                  <c:v>0.64</c:v>
                </c:pt>
                <c:pt idx="30">
                  <c:v>0.64</c:v>
                </c:pt>
                <c:pt idx="31">
                  <c:v>0.64</c:v>
                </c:pt>
                <c:pt idx="32">
                  <c:v>0.64</c:v>
                </c:pt>
                <c:pt idx="33">
                  <c:v>0.64</c:v>
                </c:pt>
                <c:pt idx="34">
                  <c:v>0.64</c:v>
                </c:pt>
                <c:pt idx="35">
                  <c:v>0.64</c:v>
                </c:pt>
                <c:pt idx="36">
                  <c:v>0.64</c:v>
                </c:pt>
                <c:pt idx="37">
                  <c:v>0.64</c:v>
                </c:pt>
                <c:pt idx="38">
                  <c:v>0.64</c:v>
                </c:pt>
                <c:pt idx="39">
                  <c:v>0.64</c:v>
                </c:pt>
                <c:pt idx="40">
                  <c:v>0.64</c:v>
                </c:pt>
                <c:pt idx="41">
                  <c:v>0.64</c:v>
                </c:pt>
                <c:pt idx="42">
                  <c:v>0.64</c:v>
                </c:pt>
                <c:pt idx="43">
                  <c:v>0.64</c:v>
                </c:pt>
                <c:pt idx="44">
                  <c:v>0.64</c:v>
                </c:pt>
                <c:pt idx="45">
                  <c:v>0.64</c:v>
                </c:pt>
                <c:pt idx="46">
                  <c:v>0.64</c:v>
                </c:pt>
                <c:pt idx="47">
                  <c:v>0.64</c:v>
                </c:pt>
                <c:pt idx="48">
                  <c:v>0.64</c:v>
                </c:pt>
                <c:pt idx="49">
                  <c:v>0.64</c:v>
                </c:pt>
                <c:pt idx="50">
                  <c:v>0.64</c:v>
                </c:pt>
                <c:pt idx="51">
                  <c:v>0.64</c:v>
                </c:pt>
                <c:pt idx="52">
                  <c:v>0.64</c:v>
                </c:pt>
                <c:pt idx="53">
                  <c:v>0.64</c:v>
                </c:pt>
                <c:pt idx="54">
                  <c:v>0.64</c:v>
                </c:pt>
                <c:pt idx="55">
                  <c:v>0.64</c:v>
                </c:pt>
                <c:pt idx="56">
                  <c:v>0.64</c:v>
                </c:pt>
                <c:pt idx="57">
                  <c:v>0.64</c:v>
                </c:pt>
                <c:pt idx="58">
                  <c:v>0.64</c:v>
                </c:pt>
                <c:pt idx="59">
                  <c:v>0.64</c:v>
                </c:pt>
                <c:pt idx="60">
                  <c:v>0.64</c:v>
                </c:pt>
                <c:pt idx="61">
                  <c:v>0.64</c:v>
                </c:pt>
                <c:pt idx="62">
                  <c:v>0.64</c:v>
                </c:pt>
                <c:pt idx="63">
                  <c:v>0.64</c:v>
                </c:pt>
                <c:pt idx="64">
                  <c:v>0.64</c:v>
                </c:pt>
                <c:pt idx="65">
                  <c:v>0.64</c:v>
                </c:pt>
                <c:pt idx="66">
                  <c:v>0.64</c:v>
                </c:pt>
                <c:pt idx="67">
                  <c:v>0.64</c:v>
                </c:pt>
                <c:pt idx="68">
                  <c:v>0.64</c:v>
                </c:pt>
                <c:pt idx="69">
                  <c:v>0.64</c:v>
                </c:pt>
                <c:pt idx="70">
                  <c:v>0.64</c:v>
                </c:pt>
                <c:pt idx="71">
                  <c:v>0.64</c:v>
                </c:pt>
                <c:pt idx="72">
                  <c:v>0.64</c:v>
                </c:pt>
                <c:pt idx="73">
                  <c:v>0.64</c:v>
                </c:pt>
                <c:pt idx="74">
                  <c:v>0.64</c:v>
                </c:pt>
                <c:pt idx="75">
                  <c:v>0.64</c:v>
                </c:pt>
                <c:pt idx="76">
                  <c:v>0.64</c:v>
                </c:pt>
                <c:pt idx="77">
                  <c:v>0.64</c:v>
                </c:pt>
                <c:pt idx="78">
                  <c:v>0.64</c:v>
                </c:pt>
                <c:pt idx="79">
                  <c:v>0.64</c:v>
                </c:pt>
                <c:pt idx="80">
                  <c:v>0.64</c:v>
                </c:pt>
                <c:pt idx="81">
                  <c:v>0.64</c:v>
                </c:pt>
                <c:pt idx="82">
                  <c:v>0.64</c:v>
                </c:pt>
                <c:pt idx="83">
                  <c:v>0.64</c:v>
                </c:pt>
                <c:pt idx="84">
                  <c:v>0.64</c:v>
                </c:pt>
                <c:pt idx="85">
                  <c:v>0.64</c:v>
                </c:pt>
                <c:pt idx="86">
                  <c:v>0.64</c:v>
                </c:pt>
                <c:pt idx="87">
                  <c:v>0.64</c:v>
                </c:pt>
                <c:pt idx="88">
                  <c:v>0.64</c:v>
                </c:pt>
                <c:pt idx="89">
                  <c:v>0.64</c:v>
                </c:pt>
                <c:pt idx="90">
                  <c:v>0.64</c:v>
                </c:pt>
                <c:pt idx="91">
                  <c:v>0.64</c:v>
                </c:pt>
                <c:pt idx="92">
                  <c:v>0.64</c:v>
                </c:pt>
                <c:pt idx="93">
                  <c:v>0.64</c:v>
                </c:pt>
                <c:pt idx="94">
                  <c:v>0.64</c:v>
                </c:pt>
                <c:pt idx="95">
                  <c:v>0.64</c:v>
                </c:pt>
                <c:pt idx="96">
                  <c:v>0.64</c:v>
                </c:pt>
                <c:pt idx="97">
                  <c:v>0.64</c:v>
                </c:pt>
                <c:pt idx="98">
                  <c:v>0.64</c:v>
                </c:pt>
                <c:pt idx="99">
                  <c:v>0.64</c:v>
                </c:pt>
                <c:pt idx="100">
                  <c:v>0.64</c:v>
                </c:pt>
                <c:pt idx="101">
                  <c:v>0.64</c:v>
                </c:pt>
                <c:pt idx="102">
                  <c:v>0.64</c:v>
                </c:pt>
                <c:pt idx="103">
                  <c:v>0.64</c:v>
                </c:pt>
                <c:pt idx="104">
                  <c:v>0.64</c:v>
                </c:pt>
                <c:pt idx="105">
                  <c:v>0.64</c:v>
                </c:pt>
                <c:pt idx="106">
                  <c:v>0.64</c:v>
                </c:pt>
                <c:pt idx="107">
                  <c:v>0.64</c:v>
                </c:pt>
                <c:pt idx="108">
                  <c:v>0.64</c:v>
                </c:pt>
                <c:pt idx="109">
                  <c:v>0.64</c:v>
                </c:pt>
                <c:pt idx="110">
                  <c:v>0.64</c:v>
                </c:pt>
                <c:pt idx="111">
                  <c:v>0.64</c:v>
                </c:pt>
                <c:pt idx="112">
                  <c:v>0.64</c:v>
                </c:pt>
                <c:pt idx="113">
                  <c:v>0.64</c:v>
                </c:pt>
                <c:pt idx="114">
                  <c:v>0.64</c:v>
                </c:pt>
                <c:pt idx="115">
                  <c:v>0.64</c:v>
                </c:pt>
                <c:pt idx="116">
                  <c:v>0.64</c:v>
                </c:pt>
                <c:pt idx="117">
                  <c:v>0.64</c:v>
                </c:pt>
                <c:pt idx="118">
                  <c:v>0.64</c:v>
                </c:pt>
                <c:pt idx="119">
                  <c:v>0.64</c:v>
                </c:pt>
                <c:pt idx="120">
                  <c:v>0.64</c:v>
                </c:pt>
                <c:pt idx="121">
                  <c:v>0.64</c:v>
                </c:pt>
                <c:pt idx="122">
                  <c:v>0.64</c:v>
                </c:pt>
                <c:pt idx="123">
                  <c:v>0.64</c:v>
                </c:pt>
                <c:pt idx="124">
                  <c:v>0.64</c:v>
                </c:pt>
                <c:pt idx="125">
                  <c:v>0.64</c:v>
                </c:pt>
                <c:pt idx="126">
                  <c:v>0.64</c:v>
                </c:pt>
                <c:pt idx="127">
                  <c:v>0.64</c:v>
                </c:pt>
                <c:pt idx="128">
                  <c:v>0.64</c:v>
                </c:pt>
                <c:pt idx="129">
                  <c:v>0.64</c:v>
                </c:pt>
                <c:pt idx="130">
                  <c:v>0.64</c:v>
                </c:pt>
                <c:pt idx="131">
                  <c:v>0.64</c:v>
                </c:pt>
                <c:pt idx="132">
                  <c:v>0.64</c:v>
                </c:pt>
                <c:pt idx="133">
                  <c:v>0.64</c:v>
                </c:pt>
                <c:pt idx="134">
                  <c:v>0.64</c:v>
                </c:pt>
                <c:pt idx="135">
                  <c:v>0.64</c:v>
                </c:pt>
                <c:pt idx="136">
                  <c:v>0.64</c:v>
                </c:pt>
                <c:pt idx="137">
                  <c:v>0.64</c:v>
                </c:pt>
                <c:pt idx="138">
                  <c:v>0.64</c:v>
                </c:pt>
                <c:pt idx="139">
                  <c:v>0.64</c:v>
                </c:pt>
                <c:pt idx="140">
                  <c:v>0.64</c:v>
                </c:pt>
                <c:pt idx="141">
                  <c:v>0.64</c:v>
                </c:pt>
                <c:pt idx="142">
                  <c:v>0.64</c:v>
                </c:pt>
                <c:pt idx="143">
                  <c:v>0.64</c:v>
                </c:pt>
                <c:pt idx="144">
                  <c:v>0.64</c:v>
                </c:pt>
                <c:pt idx="145">
                  <c:v>0.64</c:v>
                </c:pt>
                <c:pt idx="146">
                  <c:v>0.64</c:v>
                </c:pt>
                <c:pt idx="147">
                  <c:v>0.64</c:v>
                </c:pt>
                <c:pt idx="148">
                  <c:v>0.64</c:v>
                </c:pt>
                <c:pt idx="149">
                  <c:v>0.64</c:v>
                </c:pt>
                <c:pt idx="150">
                  <c:v>0.64</c:v>
                </c:pt>
                <c:pt idx="151">
                  <c:v>0.64</c:v>
                </c:pt>
                <c:pt idx="152">
                  <c:v>0.64</c:v>
                </c:pt>
                <c:pt idx="153">
                  <c:v>0.64</c:v>
                </c:pt>
                <c:pt idx="154">
                  <c:v>0.64</c:v>
                </c:pt>
                <c:pt idx="155">
                  <c:v>0.64</c:v>
                </c:pt>
                <c:pt idx="156">
                  <c:v>0.64</c:v>
                </c:pt>
                <c:pt idx="157">
                  <c:v>0.64</c:v>
                </c:pt>
                <c:pt idx="158">
                  <c:v>0.64</c:v>
                </c:pt>
                <c:pt idx="159">
                  <c:v>0.64</c:v>
                </c:pt>
                <c:pt idx="160">
                  <c:v>0.64</c:v>
                </c:pt>
                <c:pt idx="161">
                  <c:v>0.64</c:v>
                </c:pt>
                <c:pt idx="162">
                  <c:v>0.64</c:v>
                </c:pt>
                <c:pt idx="163">
                  <c:v>0.64</c:v>
                </c:pt>
                <c:pt idx="164">
                  <c:v>0.64</c:v>
                </c:pt>
                <c:pt idx="165">
                  <c:v>0.64</c:v>
                </c:pt>
                <c:pt idx="166">
                  <c:v>0.64</c:v>
                </c:pt>
                <c:pt idx="167">
                  <c:v>0.64</c:v>
                </c:pt>
                <c:pt idx="168">
                  <c:v>0.64</c:v>
                </c:pt>
                <c:pt idx="169">
                  <c:v>0.64</c:v>
                </c:pt>
                <c:pt idx="170">
                  <c:v>0.64</c:v>
                </c:pt>
                <c:pt idx="171">
                  <c:v>0.64</c:v>
                </c:pt>
                <c:pt idx="172">
                  <c:v>0.64</c:v>
                </c:pt>
                <c:pt idx="173">
                  <c:v>0.64</c:v>
                </c:pt>
                <c:pt idx="174">
                  <c:v>0.64</c:v>
                </c:pt>
                <c:pt idx="175">
                  <c:v>0.64</c:v>
                </c:pt>
                <c:pt idx="176">
                  <c:v>0.64</c:v>
                </c:pt>
                <c:pt idx="177">
                  <c:v>0.64</c:v>
                </c:pt>
                <c:pt idx="178">
                  <c:v>0.64</c:v>
                </c:pt>
                <c:pt idx="179">
                  <c:v>0.64</c:v>
                </c:pt>
                <c:pt idx="180">
                  <c:v>0.64</c:v>
                </c:pt>
                <c:pt idx="181">
                  <c:v>0.64</c:v>
                </c:pt>
                <c:pt idx="182">
                  <c:v>0.64</c:v>
                </c:pt>
                <c:pt idx="183">
                  <c:v>0.64</c:v>
                </c:pt>
                <c:pt idx="184">
                  <c:v>0.64</c:v>
                </c:pt>
                <c:pt idx="185">
                  <c:v>0.64</c:v>
                </c:pt>
                <c:pt idx="186">
                  <c:v>0.64</c:v>
                </c:pt>
                <c:pt idx="187">
                  <c:v>0.64</c:v>
                </c:pt>
                <c:pt idx="188">
                  <c:v>0.64</c:v>
                </c:pt>
                <c:pt idx="189">
                  <c:v>0.64</c:v>
                </c:pt>
                <c:pt idx="190">
                  <c:v>0.64</c:v>
                </c:pt>
                <c:pt idx="191">
                  <c:v>0.64</c:v>
                </c:pt>
                <c:pt idx="192">
                  <c:v>0.64</c:v>
                </c:pt>
                <c:pt idx="193">
                  <c:v>0.64</c:v>
                </c:pt>
                <c:pt idx="194">
                  <c:v>0.64</c:v>
                </c:pt>
                <c:pt idx="195">
                  <c:v>0.64</c:v>
                </c:pt>
                <c:pt idx="196">
                  <c:v>0.64</c:v>
                </c:pt>
                <c:pt idx="197">
                  <c:v>0.64</c:v>
                </c:pt>
                <c:pt idx="198">
                  <c:v>0.64</c:v>
                </c:pt>
                <c:pt idx="199">
                  <c:v>0.64</c:v>
                </c:pt>
                <c:pt idx="200">
                  <c:v>0.64</c:v>
                </c:pt>
                <c:pt idx="201">
                  <c:v>0.64</c:v>
                </c:pt>
                <c:pt idx="202">
                  <c:v>0.64</c:v>
                </c:pt>
                <c:pt idx="203">
                  <c:v>0.64</c:v>
                </c:pt>
                <c:pt idx="204">
                  <c:v>0.64</c:v>
                </c:pt>
                <c:pt idx="205">
                  <c:v>0.64</c:v>
                </c:pt>
                <c:pt idx="206">
                  <c:v>0.64</c:v>
                </c:pt>
                <c:pt idx="207">
                  <c:v>0.64</c:v>
                </c:pt>
                <c:pt idx="208">
                  <c:v>0.64</c:v>
                </c:pt>
                <c:pt idx="209">
                  <c:v>0.64</c:v>
                </c:pt>
                <c:pt idx="210">
                  <c:v>0.64</c:v>
                </c:pt>
                <c:pt idx="211">
                  <c:v>0.64</c:v>
                </c:pt>
                <c:pt idx="212">
                  <c:v>0.64</c:v>
                </c:pt>
                <c:pt idx="213">
                  <c:v>0.64</c:v>
                </c:pt>
                <c:pt idx="214">
                  <c:v>0.64</c:v>
                </c:pt>
                <c:pt idx="215">
                  <c:v>0.64</c:v>
                </c:pt>
                <c:pt idx="216">
                  <c:v>0.64</c:v>
                </c:pt>
                <c:pt idx="217">
                  <c:v>0.64</c:v>
                </c:pt>
                <c:pt idx="218">
                  <c:v>0.64</c:v>
                </c:pt>
                <c:pt idx="219">
                  <c:v>0.64</c:v>
                </c:pt>
                <c:pt idx="220">
                  <c:v>0.64</c:v>
                </c:pt>
                <c:pt idx="221">
                  <c:v>0.64</c:v>
                </c:pt>
                <c:pt idx="222">
                  <c:v>0.64</c:v>
                </c:pt>
                <c:pt idx="223">
                  <c:v>0.64</c:v>
                </c:pt>
                <c:pt idx="224">
                  <c:v>0.64</c:v>
                </c:pt>
                <c:pt idx="225">
                  <c:v>0.64</c:v>
                </c:pt>
                <c:pt idx="226">
                  <c:v>0.64</c:v>
                </c:pt>
                <c:pt idx="227">
                  <c:v>0.64</c:v>
                </c:pt>
                <c:pt idx="228">
                  <c:v>0.64</c:v>
                </c:pt>
                <c:pt idx="229">
                  <c:v>0.64</c:v>
                </c:pt>
                <c:pt idx="230">
                  <c:v>0.64</c:v>
                </c:pt>
                <c:pt idx="231">
                  <c:v>0.64</c:v>
                </c:pt>
                <c:pt idx="232">
                  <c:v>0.64</c:v>
                </c:pt>
                <c:pt idx="233">
                  <c:v>0.64</c:v>
                </c:pt>
                <c:pt idx="234">
                  <c:v>0.64</c:v>
                </c:pt>
                <c:pt idx="235">
                  <c:v>0.64</c:v>
                </c:pt>
                <c:pt idx="236">
                  <c:v>0.64</c:v>
                </c:pt>
                <c:pt idx="237">
                  <c:v>0.64</c:v>
                </c:pt>
                <c:pt idx="238">
                  <c:v>0.64</c:v>
                </c:pt>
                <c:pt idx="239">
                  <c:v>0.64</c:v>
                </c:pt>
                <c:pt idx="240">
                  <c:v>0.64</c:v>
                </c:pt>
                <c:pt idx="241">
                  <c:v>0.64</c:v>
                </c:pt>
                <c:pt idx="242">
                  <c:v>0.64</c:v>
                </c:pt>
                <c:pt idx="243">
                  <c:v>0.64</c:v>
                </c:pt>
                <c:pt idx="244">
                  <c:v>0.64</c:v>
                </c:pt>
                <c:pt idx="245">
                  <c:v>0.64</c:v>
                </c:pt>
                <c:pt idx="246">
                  <c:v>0.64</c:v>
                </c:pt>
                <c:pt idx="247">
                  <c:v>0.64</c:v>
                </c:pt>
                <c:pt idx="248">
                  <c:v>0.64</c:v>
                </c:pt>
                <c:pt idx="249">
                  <c:v>0.64</c:v>
                </c:pt>
                <c:pt idx="250">
                  <c:v>0.64</c:v>
                </c:pt>
                <c:pt idx="251">
                  <c:v>0.64</c:v>
                </c:pt>
                <c:pt idx="252">
                  <c:v>0.64</c:v>
                </c:pt>
                <c:pt idx="253">
                  <c:v>0.64</c:v>
                </c:pt>
                <c:pt idx="254">
                  <c:v>0.64</c:v>
                </c:pt>
                <c:pt idx="255">
                  <c:v>0.64</c:v>
                </c:pt>
                <c:pt idx="256">
                  <c:v>0.64</c:v>
                </c:pt>
                <c:pt idx="257">
                  <c:v>0.64</c:v>
                </c:pt>
                <c:pt idx="258">
                  <c:v>0.64</c:v>
                </c:pt>
                <c:pt idx="259">
                  <c:v>0.64</c:v>
                </c:pt>
                <c:pt idx="260">
                  <c:v>0.64</c:v>
                </c:pt>
                <c:pt idx="261">
                  <c:v>0.64</c:v>
                </c:pt>
                <c:pt idx="262">
                  <c:v>0.64</c:v>
                </c:pt>
                <c:pt idx="263">
                  <c:v>0.64</c:v>
                </c:pt>
                <c:pt idx="264">
                  <c:v>0.64</c:v>
                </c:pt>
                <c:pt idx="265">
                  <c:v>0.64</c:v>
                </c:pt>
                <c:pt idx="266">
                  <c:v>0.64</c:v>
                </c:pt>
                <c:pt idx="267">
                  <c:v>0.64</c:v>
                </c:pt>
                <c:pt idx="268">
                  <c:v>0.64</c:v>
                </c:pt>
                <c:pt idx="269">
                  <c:v>0.64</c:v>
                </c:pt>
                <c:pt idx="270">
                  <c:v>0.64</c:v>
                </c:pt>
                <c:pt idx="271">
                  <c:v>0.64</c:v>
                </c:pt>
                <c:pt idx="272">
                  <c:v>0.64</c:v>
                </c:pt>
                <c:pt idx="273">
                  <c:v>0.64</c:v>
                </c:pt>
                <c:pt idx="274">
                  <c:v>0.64</c:v>
                </c:pt>
                <c:pt idx="275">
                  <c:v>0.64</c:v>
                </c:pt>
                <c:pt idx="276">
                  <c:v>0.64</c:v>
                </c:pt>
                <c:pt idx="277">
                  <c:v>0.64</c:v>
                </c:pt>
                <c:pt idx="278">
                  <c:v>0.64</c:v>
                </c:pt>
                <c:pt idx="279">
                  <c:v>0.64</c:v>
                </c:pt>
                <c:pt idx="280">
                  <c:v>0.64</c:v>
                </c:pt>
                <c:pt idx="281">
                  <c:v>0.64</c:v>
                </c:pt>
                <c:pt idx="282">
                  <c:v>0.64</c:v>
                </c:pt>
                <c:pt idx="283">
                  <c:v>0.64</c:v>
                </c:pt>
                <c:pt idx="284">
                  <c:v>0.64</c:v>
                </c:pt>
                <c:pt idx="285">
                  <c:v>0.64</c:v>
                </c:pt>
                <c:pt idx="286">
                  <c:v>0.64</c:v>
                </c:pt>
                <c:pt idx="287">
                  <c:v>0.64</c:v>
                </c:pt>
                <c:pt idx="288">
                  <c:v>0.64</c:v>
                </c:pt>
                <c:pt idx="289">
                  <c:v>0.64</c:v>
                </c:pt>
                <c:pt idx="290">
                  <c:v>0.64</c:v>
                </c:pt>
                <c:pt idx="291">
                  <c:v>0.64</c:v>
                </c:pt>
                <c:pt idx="292">
                  <c:v>0.64</c:v>
                </c:pt>
                <c:pt idx="293">
                  <c:v>0.64</c:v>
                </c:pt>
                <c:pt idx="294">
                  <c:v>0.64</c:v>
                </c:pt>
                <c:pt idx="295">
                  <c:v>0.64</c:v>
                </c:pt>
                <c:pt idx="296">
                  <c:v>0.64</c:v>
                </c:pt>
                <c:pt idx="297">
                  <c:v>0.64</c:v>
                </c:pt>
                <c:pt idx="298">
                  <c:v>0.64</c:v>
                </c:pt>
                <c:pt idx="299">
                  <c:v>0.64</c:v>
                </c:pt>
                <c:pt idx="300">
                  <c:v>0.64</c:v>
                </c:pt>
                <c:pt idx="301">
                  <c:v>0.64</c:v>
                </c:pt>
                <c:pt idx="302">
                  <c:v>0.64</c:v>
                </c:pt>
              </c:numCache>
            </c:numRef>
          </c:val>
          <c:smooth val="0"/>
          <c:extLst>
            <c:ext xmlns:c16="http://schemas.microsoft.com/office/drawing/2014/chart" uri="{C3380CC4-5D6E-409C-BE32-E72D297353CC}">
              <c16:uniqueId val="{00000002-9322-4983-B973-42DC043C3C5C}"/>
            </c:ext>
          </c:extLst>
        </c:ser>
        <c:dLbls>
          <c:showLegendKey val="0"/>
          <c:showVal val="0"/>
          <c:showCatName val="0"/>
          <c:showSerName val="0"/>
          <c:showPercent val="0"/>
          <c:showBubbleSize val="0"/>
        </c:dLbls>
        <c:marker val="1"/>
        <c:smooth val="0"/>
        <c:axId val="1849992480"/>
        <c:axId val="1849998240"/>
      </c:lineChart>
      <c:catAx>
        <c:axId val="169032456"/>
        <c:scaling>
          <c:orientation val="minMax"/>
        </c:scaling>
        <c:delete val="0"/>
        <c:axPos val="b"/>
        <c:numFmt formatCode="General" sourceLinked="1"/>
        <c:majorTickMark val="out"/>
        <c:minorTickMark val="none"/>
        <c:tickLblPos val="nextTo"/>
        <c:spPr>
          <a:ln w="3205">
            <a:solidFill>
              <a:schemeClr val="tx1"/>
            </a:solidFill>
            <a:prstDash val="solid"/>
          </a:ln>
        </c:spPr>
        <c:txPr>
          <a:bodyPr rot="0" vert="horz"/>
          <a:lstStyle/>
          <a:p>
            <a:pPr>
              <a:defRPr/>
            </a:pPr>
            <a:endParaRPr lang="en-US"/>
          </a:p>
        </c:txPr>
        <c:crossAx val="1"/>
        <c:crosses val="autoZero"/>
        <c:auto val="1"/>
        <c:lblAlgn val="ctr"/>
        <c:lblOffset val="100"/>
        <c:tickLblSkip val="12"/>
        <c:tickMarkSkip val="12"/>
        <c:noMultiLvlLbl val="0"/>
      </c:catAx>
      <c:valAx>
        <c:axId val="1"/>
        <c:scaling>
          <c:orientation val="minMax"/>
          <c:max val="0.73"/>
          <c:min val="0.55000000000000004"/>
        </c:scaling>
        <c:delete val="0"/>
        <c:axPos val="l"/>
        <c:majorGridlines>
          <c:spPr>
            <a:ln w="3205">
              <a:solidFill>
                <a:schemeClr val="tx1"/>
              </a:solidFill>
              <a:prstDash val="solid"/>
            </a:ln>
          </c:spPr>
        </c:majorGridlines>
        <c:numFmt formatCode="0%" sourceLinked="0"/>
        <c:majorTickMark val="out"/>
        <c:minorTickMark val="none"/>
        <c:tickLblPos val="nextTo"/>
        <c:spPr>
          <a:ln w="3205">
            <a:solidFill>
              <a:schemeClr val="tx1"/>
            </a:solidFill>
            <a:prstDash val="solid"/>
          </a:ln>
        </c:spPr>
        <c:txPr>
          <a:bodyPr rot="0" vert="horz"/>
          <a:lstStyle/>
          <a:p>
            <a:pPr>
              <a:defRPr sz="1400">
                <a:latin typeface="Times New Roman" panose="02020603050405020304" pitchFamily="18" charset="0"/>
                <a:cs typeface="Times New Roman" panose="02020603050405020304" pitchFamily="18" charset="0"/>
              </a:defRPr>
            </a:pPr>
            <a:endParaRPr lang="en-US"/>
          </a:p>
        </c:txPr>
        <c:crossAx val="169032456"/>
        <c:crosses val="autoZero"/>
        <c:crossBetween val="midCat"/>
        <c:majorUnit val="0.01"/>
        <c:minorUnit val="0.01"/>
      </c:valAx>
      <c:valAx>
        <c:axId val="1849998240"/>
        <c:scaling>
          <c:orientation val="minMax"/>
          <c:max val="0.73000000000000009"/>
          <c:min val="0.55000000000000004"/>
        </c:scaling>
        <c:delete val="0"/>
        <c:axPos val="r"/>
        <c:numFmt formatCode="0%" sourceLinked="0"/>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en-US"/>
          </a:p>
        </c:txPr>
        <c:crossAx val="1849992480"/>
        <c:crosses val="max"/>
        <c:crossBetween val="between"/>
        <c:majorUnit val="1.0000000000000002E-2"/>
      </c:valAx>
      <c:catAx>
        <c:axId val="1849992480"/>
        <c:scaling>
          <c:orientation val="minMax"/>
        </c:scaling>
        <c:delete val="1"/>
        <c:axPos val="b"/>
        <c:numFmt formatCode="General" sourceLinked="1"/>
        <c:majorTickMark val="out"/>
        <c:minorTickMark val="none"/>
        <c:tickLblPos val="nextTo"/>
        <c:crossAx val="1849998240"/>
        <c:crosses val="autoZero"/>
        <c:auto val="1"/>
        <c:lblAlgn val="ctr"/>
        <c:lblOffset val="100"/>
        <c:noMultiLvlLbl val="0"/>
      </c:catAx>
      <c:spPr>
        <a:noFill/>
        <a:ln w="12820">
          <a:solidFill>
            <a:schemeClr val="tx1"/>
          </a:solidFill>
          <a:prstDash val="solid"/>
        </a:ln>
      </c:spPr>
    </c:plotArea>
    <c:legend>
      <c:legendPos val="r"/>
      <c:layout>
        <c:manualLayout>
          <c:xMode val="edge"/>
          <c:yMode val="edge"/>
          <c:x val="0.20162806630854693"/>
          <c:y val="0.75105759326939414"/>
          <c:w val="0.26970455037641083"/>
          <c:h val="0.1554078119434881"/>
        </c:manualLayout>
      </c:layout>
      <c:overlay val="0"/>
      <c:spPr>
        <a:solidFill>
          <a:schemeClr val="bg1"/>
        </a:solidFill>
        <a:ln w="3205">
          <a:solidFill>
            <a:schemeClr val="tx1"/>
          </a:solidFill>
          <a:prstDash val="solid"/>
        </a:ln>
      </c:spPr>
      <c:txPr>
        <a:bodyPr/>
        <a:lstStyle/>
        <a:p>
          <a:pPr>
            <a:defRPr>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noFill/>
    <a:ln w="38459">
      <a:solidFill>
        <a:schemeClr val="tx1"/>
      </a:solidFill>
      <a:prstDash val="solid"/>
    </a:ln>
  </c:spPr>
  <c:txPr>
    <a:bodyPr/>
    <a:lstStyle/>
    <a:p>
      <a:pPr>
        <a:defRPr sz="1842" b="0" i="0" u="none" strike="noStrike" baseline="0">
          <a:solidFill>
            <a:schemeClr val="tx1"/>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General</c:formatCode>
                <c:ptCount val="298"/>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7.4370999999999994E-3</c:v>
                </c:pt>
                <c:pt idx="289">
                  <c:v>4.3576999999999999E-3</c:v>
                </c:pt>
                <c:pt idx="290">
                  <c:v>-5.3600000000000002E-4</c:v>
                </c:pt>
                <c:pt idx="291">
                  <c:v>-3.5898000000000002E-3</c:v>
                </c:pt>
                <c:pt idx="292">
                  <c:v>-7.6446000000000005E-3</c:v>
                </c:pt>
                <c:pt idx="293">
                  <c:v>-8.7793000000000003E-3</c:v>
                </c:pt>
                <c:pt idx="294">
                  <c:v>-1.0328200000000001E-2</c:v>
                </c:pt>
              </c:numCache>
            </c:numRef>
          </c:val>
          <c:smooth val="0"/>
          <c:extLst>
            <c:ext xmlns:c16="http://schemas.microsoft.com/office/drawing/2014/chart" uri="{C3380CC4-5D6E-409C-BE32-E72D297353CC}">
              <c16:uniqueId val="{00000000-1787-4634-A4F8-3D6046E7D3E8}"/>
            </c:ext>
          </c:extLst>
        </c:ser>
        <c:ser>
          <c:idx val="1"/>
          <c:order val="1"/>
          <c:tx>
            <c:strRef>
              <c:f>Sheet1!#REF!</c:f>
              <c:strCache>
                <c:ptCount val="1"/>
                <c:pt idx="0">
                  <c:v>#REF!</c:v>
                </c:pt>
              </c:strCache>
            </c:strRef>
          </c:tx>
          <c:marker>
            <c:symbol val="square"/>
            <c:size val="2"/>
            <c:spPr>
              <a:solidFill>
                <a:schemeClr val="accent4"/>
              </a:solidFill>
              <a:ln>
                <a:solidFill>
                  <a:srgbClr val="FF0000"/>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Sheet1!$C$1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General</c:formatCode>
                <c:ptCount val="298"/>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ax val="0.15000000000000002"/>
          <c:min val="-5.000000000000001E-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5000000000000002"/>
          <c:min val="-5.000000000000001E-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egendEntry>
        <c:idx val="1"/>
        <c:delete val="1"/>
      </c:legendEntry>
      <c:legendEntry>
        <c:idx val="2"/>
        <c:delete val="1"/>
      </c:legendEntry>
      <c:layout>
        <c:manualLayout>
          <c:xMode val="edge"/>
          <c:yMode val="edge"/>
          <c:x val="0.31223876643031817"/>
          <c:y val="0.12488071058834245"/>
          <c:w val="0.19638489502388459"/>
          <c:h val="7.0837731255389988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General</c:formatCode>
                <c:ptCount val="298"/>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7.4370999999999994E-3</c:v>
                </c:pt>
                <c:pt idx="289">
                  <c:v>4.3576999999999999E-3</c:v>
                </c:pt>
                <c:pt idx="290">
                  <c:v>-5.3600000000000002E-4</c:v>
                </c:pt>
                <c:pt idx="291">
                  <c:v>-3.5898000000000002E-3</c:v>
                </c:pt>
                <c:pt idx="292">
                  <c:v>-7.6446000000000005E-3</c:v>
                </c:pt>
                <c:pt idx="293">
                  <c:v>-8.7793000000000003E-3</c:v>
                </c:pt>
                <c:pt idx="294">
                  <c:v>-1.0328200000000001E-2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Used Car Prices </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General</c:formatCode>
                <c:ptCount val="298"/>
                <c:pt idx="0">
                  <c:v>2.1912400000000002E-2</c:v>
                </c:pt>
                <c:pt idx="1">
                  <c:v>3.1692499999999998E-2</c:v>
                </c:pt>
                <c:pt idx="2">
                  <c:v>3.7991899999999995E-2</c:v>
                </c:pt>
                <c:pt idx="3">
                  <c:v>3.84356E-2</c:v>
                </c:pt>
                <c:pt idx="4">
                  <c:v>3.8770100000000002E-2</c:v>
                </c:pt>
                <c:pt idx="5">
                  <c:v>3.18091E-2</c:v>
                </c:pt>
                <c:pt idx="6">
                  <c:v>1.9698E-2</c:v>
                </c:pt>
                <c:pt idx="7">
                  <c:v>9.1027E-3</c:v>
                </c:pt>
                <c:pt idx="8">
                  <c:v>3.2113000000000003E-3</c:v>
                </c:pt>
                <c:pt idx="9">
                  <c:v>9.5908E-3</c:v>
                </c:pt>
                <c:pt idx="10">
                  <c:v>2.0499699999999999E-2</c:v>
                </c:pt>
                <c:pt idx="11">
                  <c:v>3.3548399999999999E-2</c:v>
                </c:pt>
                <c:pt idx="12">
                  <c:v>4.2235200000000001E-2</c:v>
                </c:pt>
                <c:pt idx="13">
                  <c:v>4.8365999999999999E-2</c:v>
                </c:pt>
                <c:pt idx="14">
                  <c:v>4.5097999999999999E-2</c:v>
                </c:pt>
                <c:pt idx="15">
                  <c:v>3.7012999999999997E-2</c:v>
                </c:pt>
                <c:pt idx="16">
                  <c:v>2.3809499999999997E-2</c:v>
                </c:pt>
                <c:pt idx="17">
                  <c:v>2.0552299999999999E-2</c:v>
                </c:pt>
                <c:pt idx="18">
                  <c:v>1.9317500000000001E-2</c:v>
                </c:pt>
                <c:pt idx="19">
                  <c:v>1.80412E-2</c:v>
                </c:pt>
                <c:pt idx="20">
                  <c:v>7.0423000000000005E-3</c:v>
                </c:pt>
                <c:pt idx="21">
                  <c:v>-6.3329999999999994E-4</c:v>
                </c:pt>
                <c:pt idx="22">
                  <c:v>-1.1927200000000001E-2</c:v>
                </c:pt>
                <c:pt idx="23">
                  <c:v>-1.8726599999999999E-2</c:v>
                </c:pt>
                <c:pt idx="24">
                  <c:v>-2.9925199999999999E-2</c:v>
                </c:pt>
                <c:pt idx="25">
                  <c:v>-4.0523699999999996E-2</c:v>
                </c:pt>
                <c:pt idx="26">
                  <c:v>-4.8780499999999997E-2</c:v>
                </c:pt>
                <c:pt idx="27">
                  <c:v>-4.9467800000000006E-2</c:v>
                </c:pt>
                <c:pt idx="28">
                  <c:v>-4.5883099999999996E-2</c:v>
                </c:pt>
                <c:pt idx="29">
                  <c:v>-4.2164900000000005E-2</c:v>
                </c:pt>
                <c:pt idx="30">
                  <c:v>-3.5375899999999995E-2</c:v>
                </c:pt>
                <c:pt idx="31">
                  <c:v>-2.9113899999999998E-2</c:v>
                </c:pt>
                <c:pt idx="32">
                  <c:v>-3.2422100000000002E-2</c:v>
                </c:pt>
                <c:pt idx="33">
                  <c:v>-4.4993699999999998E-2</c:v>
                </c:pt>
                <c:pt idx="34">
                  <c:v>-5.4637900000000003E-2</c:v>
                </c:pt>
                <c:pt idx="35">
                  <c:v>-5.5343499999999997E-2</c:v>
                </c:pt>
                <c:pt idx="36">
                  <c:v>-4.6915199999999997E-2</c:v>
                </c:pt>
                <c:pt idx="37">
                  <c:v>-3.5737499999999998E-2</c:v>
                </c:pt>
                <c:pt idx="38">
                  <c:v>-2.3668599999999998E-2</c:v>
                </c:pt>
                <c:pt idx="39">
                  <c:v>-2.2397900000000002E-2</c:v>
                </c:pt>
                <c:pt idx="40">
                  <c:v>-2.5691700000000001E-2</c:v>
                </c:pt>
                <c:pt idx="41">
                  <c:v>-3.1537500000000003E-2</c:v>
                </c:pt>
                <c:pt idx="42">
                  <c:v>-4.58415E-2</c:v>
                </c:pt>
                <c:pt idx="43">
                  <c:v>-6.5840899999999994E-2</c:v>
                </c:pt>
                <c:pt idx="44">
                  <c:v>-8.6728E-2</c:v>
                </c:pt>
                <c:pt idx="45">
                  <c:v>-0.1035169</c:v>
                </c:pt>
                <c:pt idx="46">
                  <c:v>-0.1129032</c:v>
                </c:pt>
                <c:pt idx="47">
                  <c:v>-0.11784509999999999</c:v>
                </c:pt>
                <c:pt idx="48">
                  <c:v>-0.111261</c:v>
                </c:pt>
                <c:pt idx="49">
                  <c:v>-0.11185980000000001</c:v>
                </c:pt>
                <c:pt idx="50">
                  <c:v>-0.1124579</c:v>
                </c:pt>
                <c:pt idx="51">
                  <c:v>-0.1132075</c:v>
                </c:pt>
                <c:pt idx="52">
                  <c:v>-0.1088573</c:v>
                </c:pt>
                <c:pt idx="53">
                  <c:v>-0.1187246</c:v>
                </c:pt>
                <c:pt idx="54">
                  <c:v>-0.10157859999999999</c:v>
                </c:pt>
                <c:pt idx="55">
                  <c:v>-7.8855500000000009E-2</c:v>
                </c:pt>
                <c:pt idx="56">
                  <c:v>-2.5179900000000002E-2</c:v>
                </c:pt>
                <c:pt idx="57">
                  <c:v>1.1843100000000001E-2</c:v>
                </c:pt>
                <c:pt idx="58">
                  <c:v>4.3181799999999999E-2</c:v>
                </c:pt>
                <c:pt idx="59">
                  <c:v>5.6488500000000004E-2</c:v>
                </c:pt>
                <c:pt idx="60">
                  <c:v>5.1593299999999995E-2</c:v>
                </c:pt>
                <c:pt idx="61">
                  <c:v>5.0075900000000007E-2</c:v>
                </c:pt>
                <c:pt idx="62">
                  <c:v>4.9317099999999996E-2</c:v>
                </c:pt>
                <c:pt idx="63">
                  <c:v>5.1671699999999994E-2</c:v>
                </c:pt>
                <c:pt idx="64">
                  <c:v>5.3110799999999993E-2</c:v>
                </c:pt>
                <c:pt idx="65">
                  <c:v>7.2363400000000008E-2</c:v>
                </c:pt>
                <c:pt idx="66">
                  <c:v>6.8754799999999991E-2</c:v>
                </c:pt>
                <c:pt idx="67">
                  <c:v>6.1363599999999997E-2</c:v>
                </c:pt>
                <c:pt idx="68">
                  <c:v>3.5424400000000002E-2</c:v>
                </c:pt>
                <c:pt idx="69">
                  <c:v>2.5603500000000001E-2</c:v>
                </c:pt>
                <c:pt idx="70">
                  <c:v>1.8881600000000002E-2</c:v>
                </c:pt>
                <c:pt idx="71">
                  <c:v>1.3005800000000001E-2</c:v>
                </c:pt>
                <c:pt idx="72">
                  <c:v>1.22655E-2</c:v>
                </c:pt>
                <c:pt idx="73">
                  <c:v>1.4450899999999999E-2</c:v>
                </c:pt>
                <c:pt idx="74">
                  <c:v>1.8076600000000002E-2</c:v>
                </c:pt>
                <c:pt idx="75">
                  <c:v>1.87861E-2</c:v>
                </c:pt>
                <c:pt idx="76">
                  <c:v>1.6570600000000001E-2</c:v>
                </c:pt>
                <c:pt idx="77">
                  <c:v>1.22039E-2</c:v>
                </c:pt>
                <c:pt idx="78">
                  <c:v>5.7184000000000002E-3</c:v>
                </c:pt>
                <c:pt idx="79">
                  <c:v>2.1413000000000001E-3</c:v>
                </c:pt>
                <c:pt idx="80">
                  <c:v>-2.8510000000000002E-3</c:v>
                </c:pt>
                <c:pt idx="81">
                  <c:v>-8.5591999999999994E-3</c:v>
                </c:pt>
                <c:pt idx="82">
                  <c:v>-1.4255199999999999E-2</c:v>
                </c:pt>
                <c:pt idx="83">
                  <c:v>-2.1398E-2</c:v>
                </c:pt>
                <c:pt idx="84">
                  <c:v>-2.9443999999999998E-2</c:v>
                </c:pt>
                <c:pt idx="85">
                  <c:v>-3.46652E-2</c:v>
                </c:pt>
                <c:pt idx="86">
                  <c:v>-3.9765599999999998E-2</c:v>
                </c:pt>
                <c:pt idx="87">
                  <c:v>-4.25887E-2</c:v>
                </c:pt>
                <c:pt idx="88">
                  <c:v>-4.5690999999999996E-2</c:v>
                </c:pt>
                <c:pt idx="89">
                  <c:v>-4.5602799999999999E-2</c:v>
                </c:pt>
                <c:pt idx="90">
                  <c:v>-4.2302799999999995E-2</c:v>
                </c:pt>
                <c:pt idx="91">
                  <c:v>-3.6645299999999999E-2</c:v>
                </c:pt>
                <c:pt idx="92">
                  <c:v>-2.7719800000000003E-2</c:v>
                </c:pt>
                <c:pt idx="93">
                  <c:v>-1.6496400000000001E-2</c:v>
                </c:pt>
                <c:pt idx="94">
                  <c:v>-5.3578999999999996E-3</c:v>
                </c:pt>
                <c:pt idx="95">
                  <c:v>4.7740999999999999E-3</c:v>
                </c:pt>
                <c:pt idx="96">
                  <c:v>2.0335000000000002E-2</c:v>
                </c:pt>
                <c:pt idx="97">
                  <c:v>2.4237600000000002E-2</c:v>
                </c:pt>
                <c:pt idx="98">
                  <c:v>2.4704E-2</c:v>
                </c:pt>
                <c:pt idx="99">
                  <c:v>1.9734100000000001E-2</c:v>
                </c:pt>
                <c:pt idx="100">
                  <c:v>1.2922100000000001E-2</c:v>
                </c:pt>
                <c:pt idx="101">
                  <c:v>3.3439999999999998E-3</c:v>
                </c:pt>
                <c:pt idx="102">
                  <c:v>-7.7107E-3</c:v>
                </c:pt>
                <c:pt idx="103">
                  <c:v>-2.0110199999999998E-2</c:v>
                </c:pt>
                <c:pt idx="104">
                  <c:v>-3.5626600000000001E-2</c:v>
                </c:pt>
                <c:pt idx="105">
                  <c:v>-5.3398899999999999E-2</c:v>
                </c:pt>
                <c:pt idx="106">
                  <c:v>-6.91412E-2</c:v>
                </c:pt>
                <c:pt idx="107">
                  <c:v>-7.6399099999999998E-2</c:v>
                </c:pt>
                <c:pt idx="108">
                  <c:v>-8.8312799999999997E-2</c:v>
                </c:pt>
                <c:pt idx="109">
                  <c:v>-0.10382659999999999</c:v>
                </c:pt>
                <c:pt idx="110">
                  <c:v>-0.11787850000000001</c:v>
                </c:pt>
                <c:pt idx="111">
                  <c:v>-0.11457299999999999</c:v>
                </c:pt>
                <c:pt idx="112">
                  <c:v>-0.10161809999999999</c:v>
                </c:pt>
                <c:pt idx="113">
                  <c:v>-8.7276000000000006E-2</c:v>
                </c:pt>
                <c:pt idx="114">
                  <c:v>-8.12586E-2</c:v>
                </c:pt>
                <c:pt idx="115">
                  <c:v>-5.6769899999999998E-2</c:v>
                </c:pt>
                <c:pt idx="116">
                  <c:v>-2.7024800000000002E-2</c:v>
                </c:pt>
                <c:pt idx="117">
                  <c:v>2.3708099999999999E-2</c:v>
                </c:pt>
                <c:pt idx="118">
                  <c:v>5.9993100000000001E-2</c:v>
                </c:pt>
                <c:pt idx="119">
                  <c:v>9.4664800000000007E-2</c:v>
                </c:pt>
                <c:pt idx="120">
                  <c:v>0.12758549999999999</c:v>
                </c:pt>
                <c:pt idx="121">
                  <c:v>0.1508621</c:v>
                </c:pt>
                <c:pt idx="122">
                  <c:v>0.16501919999999998</c:v>
                </c:pt>
                <c:pt idx="123">
                  <c:v>0.16238810000000001</c:v>
                </c:pt>
                <c:pt idx="124">
                  <c:v>0.1503187</c:v>
                </c:pt>
                <c:pt idx="125">
                  <c:v>0.1518631</c:v>
                </c:pt>
                <c:pt idx="126">
                  <c:v>0.16010549999999998</c:v>
                </c:pt>
                <c:pt idx="127">
                  <c:v>0.147259</c:v>
                </c:pt>
                <c:pt idx="128">
                  <c:v>0.12850329999999999</c:v>
                </c:pt>
                <c:pt idx="129">
                  <c:v>8.9360300000000004E-2</c:v>
                </c:pt>
                <c:pt idx="130">
                  <c:v>6.6462800000000002E-2</c:v>
                </c:pt>
                <c:pt idx="131">
                  <c:v>4.5151199999999996E-2</c:v>
                </c:pt>
                <c:pt idx="132">
                  <c:v>2.5548000000000001E-2</c:v>
                </c:pt>
                <c:pt idx="133">
                  <c:v>2.1016499999999997E-2</c:v>
                </c:pt>
                <c:pt idx="134">
                  <c:v>2.29602E-2</c:v>
                </c:pt>
                <c:pt idx="135">
                  <c:v>2.7258600000000001E-2</c:v>
                </c:pt>
                <c:pt idx="136">
                  <c:v>3.9190599999999999E-2</c:v>
                </c:pt>
                <c:pt idx="137">
                  <c:v>4.6262400000000002E-2</c:v>
                </c:pt>
                <c:pt idx="138">
                  <c:v>5.2339500000000004E-2</c:v>
                </c:pt>
                <c:pt idx="139">
                  <c:v>5.5027199999999998E-2</c:v>
                </c:pt>
                <c:pt idx="140">
                  <c:v>5.3078500000000001E-2</c:v>
                </c:pt>
                <c:pt idx="141">
                  <c:v>5.31692E-2</c:v>
                </c:pt>
                <c:pt idx="142">
                  <c:v>5.1371E-2</c:v>
                </c:pt>
                <c:pt idx="143">
                  <c:v>4.4031300000000002E-2</c:v>
                </c:pt>
                <c:pt idx="144">
                  <c:v>3.1595200000000004E-2</c:v>
                </c:pt>
                <c:pt idx="145">
                  <c:v>2.5386199999999998E-2</c:v>
                </c:pt>
                <c:pt idx="146">
                  <c:v>2.4847899999999999E-2</c:v>
                </c:pt>
                <c:pt idx="147">
                  <c:v>3.0994500000000001E-2</c:v>
                </c:pt>
                <c:pt idx="148">
                  <c:v>3.4893100000000003E-2</c:v>
                </c:pt>
                <c:pt idx="149">
                  <c:v>2.52158E-2</c:v>
                </c:pt>
                <c:pt idx="150">
                  <c:v>1.3329200000000001E-2</c:v>
                </c:pt>
                <c:pt idx="151">
                  <c:v>-2.9145E-3</c:v>
                </c:pt>
                <c:pt idx="152">
                  <c:v>-1.33837E-2</c:v>
                </c:pt>
                <c:pt idx="153">
                  <c:v>-1.9738700000000001E-2</c:v>
                </c:pt>
                <c:pt idx="154">
                  <c:v>-2.13882E-2</c:v>
                </c:pt>
                <c:pt idx="155">
                  <c:v>-1.8674E-2</c:v>
                </c:pt>
                <c:pt idx="156">
                  <c:v>-9.0334000000000005E-3</c:v>
                </c:pt>
                <c:pt idx="157">
                  <c:v>-6.9379999999999995E-4</c:v>
                </c:pt>
                <c:pt idx="158">
                  <c:v>-2.3649000000000001E-3</c:v>
                </c:pt>
                <c:pt idx="159">
                  <c:v>-9.8364999999999998E-3</c:v>
                </c:pt>
                <c:pt idx="160">
                  <c:v>-2.0357899999999998E-2</c:v>
                </c:pt>
                <c:pt idx="161">
                  <c:v>-2.3124500000000003E-2</c:v>
                </c:pt>
                <c:pt idx="162">
                  <c:v>-1.91617E-2</c:v>
                </c:pt>
                <c:pt idx="163">
                  <c:v>-8.8287000000000001E-3</c:v>
                </c:pt>
                <c:pt idx="164">
                  <c:v>5.4193999999999996E-3</c:v>
                </c:pt>
                <c:pt idx="165">
                  <c:v>1.5182599999999999E-2</c:v>
                </c:pt>
                <c:pt idx="166">
                  <c:v>2.0552999999999998E-2</c:v>
                </c:pt>
                <c:pt idx="167">
                  <c:v>2.15353E-2</c:v>
                </c:pt>
                <c:pt idx="168">
                  <c:v>1.19807E-2</c:v>
                </c:pt>
                <c:pt idx="169">
                  <c:v>6.2021000000000003E-3</c:v>
                </c:pt>
                <c:pt idx="170">
                  <c:v>4.8954999999999997E-3</c:v>
                </c:pt>
                <c:pt idx="171">
                  <c:v>4.3075000000000006E-3</c:v>
                </c:pt>
                <c:pt idx="172">
                  <c:v>3.4007E-3</c:v>
                </c:pt>
                <c:pt idx="173">
                  <c:v>1.2034000000000001E-3</c:v>
                </c:pt>
                <c:pt idx="174">
                  <c:v>1.06E-3</c:v>
                </c:pt>
                <c:pt idx="175">
                  <c:v>-4.4799999999999999E-4</c:v>
                </c:pt>
                <c:pt idx="176">
                  <c:v>-3.9811999999999998E-3</c:v>
                </c:pt>
                <c:pt idx="177">
                  <c:v>-1.5167099999999999E-2</c:v>
                </c:pt>
                <c:pt idx="178">
                  <c:v>-2.9639499999999999E-2</c:v>
                </c:pt>
                <c:pt idx="179">
                  <c:v>-4.3468E-2</c:v>
                </c:pt>
                <c:pt idx="180">
                  <c:v>-4.3950199999999995E-2</c:v>
                </c:pt>
                <c:pt idx="181">
                  <c:v>-2.2917E-2</c:v>
                </c:pt>
                <c:pt idx="182">
                  <c:v>-1.3011099999999999E-2</c:v>
                </c:pt>
                <c:pt idx="183">
                  <c:v>-5.4483999999999999E-3</c:v>
                </c:pt>
                <c:pt idx="184">
                  <c:v>1.9059999999999999E-3</c:v>
                </c:pt>
                <c:pt idx="185">
                  <c:v>3.7537E-3</c:v>
                </c:pt>
                <c:pt idx="186">
                  <c:v>-9.2480000000000004E-4</c:v>
                </c:pt>
                <c:pt idx="187">
                  <c:v>-7.8744000000000001E-3</c:v>
                </c:pt>
                <c:pt idx="188">
                  <c:v>-1.5381100000000002E-2</c:v>
                </c:pt>
                <c:pt idx="189">
                  <c:v>-1.7166399999999998E-2</c:v>
                </c:pt>
                <c:pt idx="190">
                  <c:v>-1.7886200000000001E-2</c:v>
                </c:pt>
                <c:pt idx="191">
                  <c:v>-1.2857400000000001E-2</c:v>
                </c:pt>
                <c:pt idx="192">
                  <c:v>-1.6359E-3</c:v>
                </c:pt>
                <c:pt idx="193">
                  <c:v>-2.2306900000000001E-2</c:v>
                </c:pt>
                <c:pt idx="194">
                  <c:v>-2.7320000000000001E-2</c:v>
                </c:pt>
                <c:pt idx="195">
                  <c:v>-1.9736699999999999E-2</c:v>
                </c:pt>
                <c:pt idx="196">
                  <c:v>-1.92511E-2</c:v>
                </c:pt>
                <c:pt idx="197">
                  <c:v>-3.07265E-2</c:v>
                </c:pt>
                <c:pt idx="198">
                  <c:v>-3.8959500000000001E-2</c:v>
                </c:pt>
                <c:pt idx="199">
                  <c:v>-3.7034299999999999E-2</c:v>
                </c:pt>
                <c:pt idx="200">
                  <c:v>-1.83187E-2</c:v>
                </c:pt>
                <c:pt idx="201">
                  <c:v>-2.8552499999999998E-2</c:v>
                </c:pt>
                <c:pt idx="202">
                  <c:v>-3.3655499999999998E-2</c:v>
                </c:pt>
                <c:pt idx="203">
                  <c:v>-3.12459E-2</c:v>
                </c:pt>
                <c:pt idx="204">
                  <c:v>-4.0632500000000002E-2</c:v>
                </c:pt>
                <c:pt idx="205">
                  <c:v>-3.6574799999999998E-2</c:v>
                </c:pt>
                <c:pt idx="206">
                  <c:v>-3.0816E-2</c:v>
                </c:pt>
                <c:pt idx="207">
                  <c:v>-4.7286500000000002E-2</c:v>
                </c:pt>
                <c:pt idx="208">
                  <c:v>-5.3375300000000001E-2</c:v>
                </c:pt>
                <c:pt idx="209">
                  <c:v>-4.9666300000000004E-2</c:v>
                </c:pt>
                <c:pt idx="210">
                  <c:v>-4.4656900000000006E-2</c:v>
                </c:pt>
                <c:pt idx="211">
                  <c:v>-4.1511699999999999E-2</c:v>
                </c:pt>
                <c:pt idx="212">
                  <c:v>-6.7779999999999993E-2</c:v>
                </c:pt>
                <c:pt idx="213">
                  <c:v>-3.1037099999999998E-2</c:v>
                </c:pt>
                <c:pt idx="214">
                  <c:v>-1.2244999999999999E-2</c:v>
                </c:pt>
                <c:pt idx="215">
                  <c:v>-9.5656999999999999E-3</c:v>
                </c:pt>
                <c:pt idx="216">
                  <c:v>-1.4557000000000001E-3</c:v>
                </c:pt>
                <c:pt idx="217">
                  <c:v>-5.0460000000000001E-4</c:v>
                </c:pt>
                <c:pt idx="218">
                  <c:v>-7.3258999999999998E-3</c:v>
                </c:pt>
                <c:pt idx="219">
                  <c:v>-5.195E-3</c:v>
                </c:pt>
                <c:pt idx="220">
                  <c:v>-4.906E-4</c:v>
                </c:pt>
                <c:pt idx="221">
                  <c:v>1.8955E-3</c:v>
                </c:pt>
                <c:pt idx="222">
                  <c:v>5.3773000000000007E-3</c:v>
                </c:pt>
                <c:pt idx="223">
                  <c:v>8.8985999999999996E-3</c:v>
                </c:pt>
                <c:pt idx="224">
                  <c:v>1.39744E-2</c:v>
                </c:pt>
                <c:pt idx="225">
                  <c:v>3.222E-3</c:v>
                </c:pt>
                <c:pt idx="226">
                  <c:v>1.08635E-2</c:v>
                </c:pt>
                <c:pt idx="227">
                  <c:v>1.4892499999999999E-2</c:v>
                </c:pt>
                <c:pt idx="228">
                  <c:v>2.6378699999999998E-2</c:v>
                </c:pt>
                <c:pt idx="229">
                  <c:v>2.6175099999999996E-2</c:v>
                </c:pt>
                <c:pt idx="230">
                  <c:v>2.1749200000000003E-2</c:v>
                </c:pt>
                <c:pt idx="231">
                  <c:v>1.4643600000000001E-2</c:v>
                </c:pt>
                <c:pt idx="232">
                  <c:v>2.8870000000000002E-4</c:v>
                </c:pt>
                <c:pt idx="233">
                  <c:v>2.0949000000000002E-3</c:v>
                </c:pt>
                <c:pt idx="234">
                  <c:v>3.8079000000000003E-3</c:v>
                </c:pt>
                <c:pt idx="235">
                  <c:v>4.2942000000000006E-3</c:v>
                </c:pt>
                <c:pt idx="236">
                  <c:v>1.2956499999999999E-2</c:v>
                </c:pt>
                <c:pt idx="237">
                  <c:v>1.05174E-2</c:v>
                </c:pt>
                <c:pt idx="238">
                  <c:v>-1.3165E-3</c:v>
                </c:pt>
                <c:pt idx="239">
                  <c:v>-6.5629999999999996E-4</c:v>
                </c:pt>
                <c:pt idx="240">
                  <c:v>-1.9618299999999998E-2</c:v>
                </c:pt>
                <c:pt idx="241">
                  <c:v>-1.1801299999999999E-2</c:v>
                </c:pt>
                <c:pt idx="242">
                  <c:v>3.1795E-3</c:v>
                </c:pt>
                <c:pt idx="243">
                  <c:v>-7.1840000000000003E-3</c:v>
                </c:pt>
                <c:pt idx="244">
                  <c:v>-4.6978999999999996E-3</c:v>
                </c:pt>
                <c:pt idx="245">
                  <c:v>-2.9549800000000001E-2</c:v>
                </c:pt>
                <c:pt idx="246">
                  <c:v>-9.8601000000000001E-3</c:v>
                </c:pt>
                <c:pt idx="247">
                  <c:v>3.9052200000000002E-2</c:v>
                </c:pt>
                <c:pt idx="248">
                  <c:v>0.1029172</c:v>
                </c:pt>
                <c:pt idx="249">
                  <c:v>0.1164129</c:v>
                </c:pt>
                <c:pt idx="250">
                  <c:v>0.10917120000000001</c:v>
                </c:pt>
                <c:pt idx="251">
                  <c:v>0.10085089999999999</c:v>
                </c:pt>
                <c:pt idx="252">
                  <c:v>9.9961300000000003E-2</c:v>
                </c:pt>
                <c:pt idx="253">
                  <c:v>9.2849600000000004E-2</c:v>
                </c:pt>
                <c:pt idx="254">
                  <c:v>9.3620999999999996E-2</c:v>
                </c:pt>
                <c:pt idx="255">
                  <c:v>0.20963349999999997</c:v>
                </c:pt>
                <c:pt idx="256">
                  <c:v>0.29732019999999998</c:v>
                </c:pt>
                <c:pt idx="257">
                  <c:v>0.4523838</c:v>
                </c:pt>
                <c:pt idx="258">
                  <c:v>0.41649479999999994</c:v>
                </c:pt>
                <c:pt idx="259">
                  <c:v>0.31896849999999999</c:v>
                </c:pt>
                <c:pt idx="260">
                  <c:v>0.2441033</c:v>
                </c:pt>
                <c:pt idx="261">
                  <c:v>0.2644841</c:v>
                </c:pt>
                <c:pt idx="262">
                  <c:v>0.31435819999999998</c:v>
                </c:pt>
                <c:pt idx="263">
                  <c:v>0.37293149999999997</c:v>
                </c:pt>
                <c:pt idx="264">
                  <c:v>0.40514210000000001</c:v>
                </c:pt>
                <c:pt idx="265">
                  <c:v>0.41152119999999998</c:v>
                </c:pt>
                <c:pt idx="266">
                  <c:v>0.35316589999999998</c:v>
                </c:pt>
                <c:pt idx="267">
                  <c:v>0.22730139999999999</c:v>
                </c:pt>
                <c:pt idx="268">
                  <c:v>0.1606447</c:v>
                </c:pt>
                <c:pt idx="269">
                  <c:v>7.1035600000000004E-2</c:v>
                </c:pt>
                <c:pt idx="270">
                  <c:v>6.6162899999999997E-2</c:v>
                </c:pt>
                <c:pt idx="271">
                  <c:v>7.7715099999999995E-2</c:v>
                </c:pt>
                <c:pt idx="272">
                  <c:v>7.1631299999999995E-2</c:v>
                </c:pt>
                <c:pt idx="273">
                  <c:v>2.0064499999999999E-2</c:v>
                </c:pt>
                <c:pt idx="274">
                  <c:v>-3.3545499999999999E-2</c:v>
                </c:pt>
                <c:pt idx="275">
                  <c:v>-8.8415300000000002E-2</c:v>
                </c:pt>
                <c:pt idx="276">
                  <c:v>-0.116342</c:v>
                </c:pt>
                <c:pt idx="277">
                  <c:v>-0.13447780000000001</c:v>
                </c:pt>
                <c:pt idx="278">
                  <c:v>-0.1098375</c:v>
                </c:pt>
                <c:pt idx="279">
                  <c:v>-6.5700300000000003E-2</c:v>
                </c:pt>
                <c:pt idx="280">
                  <c:v>-4.2759499999999999E-2</c:v>
                </c:pt>
                <c:pt idx="281">
                  <c:v>-5.3122599999999999E-2</c:v>
                </c:pt>
                <c:pt idx="282">
                  <c:v>-5.73754E-2</c:v>
                </c:pt>
                <c:pt idx="283">
                  <c:v>-6.7170500000000008E-2</c:v>
                </c:pt>
                <c:pt idx="284">
                  <c:v>-7.98764E-2</c:v>
                </c:pt>
                <c:pt idx="285">
                  <c:v>-7.1043999999999996E-2</c:v>
                </c:pt>
                <c:pt idx="286">
                  <c:v>-3.6687900000000002E-2</c:v>
                </c:pt>
                <c:pt idx="287">
                  <c:v>-1.26316E-2</c:v>
                </c:pt>
                <c:pt idx="288">
                  <c:v>-3.2942399999999997E-2</c:v>
                </c:pt>
                <c:pt idx="289">
                  <c:v>-1.3883000000000001E-2</c:v>
                </c:pt>
                <c:pt idx="290">
                  <c:v>-1.9167400000000001E-2</c:v>
                </c:pt>
                <c:pt idx="291">
                  <c:v>-6.2938999999999995E-2</c:v>
                </c:pt>
                <c:pt idx="292">
                  <c:v>-8.6416500000000007E-2</c:v>
                </c:pt>
                <c:pt idx="293">
                  <c:v>-9.4989399999999988E-2</c:v>
                </c:pt>
                <c:pt idx="294">
                  <c:v>-0.1026702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Sheet1!$D$2:$D$299</c:f>
              <c:numCache>
                <c:formatCode>General</c:formatCode>
                <c:ptCount val="298"/>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in val="-0.1500000000000000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5"/>
          <c:min val="-0.1500000000000000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ayout>
        <c:manualLayout>
          <c:xMode val="edge"/>
          <c:yMode val="edge"/>
          <c:x val="0.10267380819681972"/>
          <c:y val="0.12488071058834245"/>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2.8%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2.8</c:v>
                </c:pt>
                <c:pt idx="1">
                  <c:v>2.8</c:v>
                </c:pt>
                <c:pt idx="2">
                  <c:v>2.8</c:v>
                </c:pt>
                <c:pt idx="3">
                  <c:v>2.8</c:v>
                </c:pt>
                <c:pt idx="4">
                  <c:v>2.8</c:v>
                </c:pt>
                <c:pt idx="5">
                  <c:v>2.8</c:v>
                </c:pt>
                <c:pt idx="6">
                  <c:v>2.8</c:v>
                </c:pt>
                <c:pt idx="7">
                  <c:v>2.8</c:v>
                </c:pt>
                <c:pt idx="8">
                  <c:v>2.8</c:v>
                </c:pt>
                <c:pt idx="9">
                  <c:v>2.8</c:v>
                </c:pt>
                <c:pt idx="10">
                  <c:v>2.8</c:v>
                </c:pt>
                <c:pt idx="11">
                  <c:v>2.8</c:v>
                </c:pt>
                <c:pt idx="12">
                  <c:v>2.8</c:v>
                </c:pt>
                <c:pt idx="13">
                  <c:v>2.8</c:v>
                </c:pt>
                <c:pt idx="14">
                  <c:v>2.8</c:v>
                </c:pt>
                <c:pt idx="15">
                  <c:v>2.8</c:v>
                </c:pt>
                <c:pt idx="16">
                  <c:v>2.8</c:v>
                </c:pt>
                <c:pt idx="17">
                  <c:v>2.8</c:v>
                </c:pt>
                <c:pt idx="18">
                  <c:v>2.8</c:v>
                </c:pt>
                <c:pt idx="19">
                  <c:v>2.8</c:v>
                </c:pt>
                <c:pt idx="20">
                  <c:v>2.8</c:v>
                </c:pt>
                <c:pt idx="21">
                  <c:v>2.8</c:v>
                </c:pt>
                <c:pt idx="22">
                  <c:v>2.8</c:v>
                </c:pt>
                <c:pt idx="23">
                  <c:v>2.8</c:v>
                </c:pt>
                <c:pt idx="24">
                  <c:v>2.8</c:v>
                </c:pt>
                <c:pt idx="25">
                  <c:v>2.8</c:v>
                </c:pt>
                <c:pt idx="26">
                  <c:v>2.8</c:v>
                </c:pt>
                <c:pt idx="27">
                  <c:v>2.8</c:v>
                </c:pt>
                <c:pt idx="28">
                  <c:v>2.8</c:v>
                </c:pt>
                <c:pt idx="29">
                  <c:v>2.8</c:v>
                </c:pt>
                <c:pt idx="30">
                  <c:v>2.8</c:v>
                </c:pt>
                <c:pt idx="31">
                  <c:v>2.8</c:v>
                </c:pt>
                <c:pt idx="32">
                  <c:v>2.8</c:v>
                </c:pt>
                <c:pt idx="33">
                  <c:v>2.8</c:v>
                </c:pt>
                <c:pt idx="34">
                  <c:v>2.8</c:v>
                </c:pt>
                <c:pt idx="35">
                  <c:v>2.8</c:v>
                </c:pt>
                <c:pt idx="36">
                  <c:v>2.8</c:v>
                </c:pt>
                <c:pt idx="37">
                  <c:v>2.8</c:v>
                </c:pt>
                <c:pt idx="38">
                  <c:v>2.8</c:v>
                </c:pt>
                <c:pt idx="39">
                  <c:v>2.8</c:v>
                </c:pt>
                <c:pt idx="40">
                  <c:v>2.8</c:v>
                </c:pt>
                <c:pt idx="41">
                  <c:v>2.8</c:v>
                </c:pt>
                <c:pt idx="42">
                  <c:v>2.8</c:v>
                </c:pt>
                <c:pt idx="43">
                  <c:v>2.8</c:v>
                </c:pt>
                <c:pt idx="44">
                  <c:v>2.8</c:v>
                </c:pt>
                <c:pt idx="45">
                  <c:v>2.8</c:v>
                </c:pt>
                <c:pt idx="46">
                  <c:v>2.8</c:v>
                </c:pt>
                <c:pt idx="47">
                  <c:v>2.8</c:v>
                </c:pt>
                <c:pt idx="48">
                  <c:v>2.8</c:v>
                </c:pt>
                <c:pt idx="49">
                  <c:v>2.8</c:v>
                </c:pt>
                <c:pt idx="50">
                  <c:v>2.8</c:v>
                </c:pt>
                <c:pt idx="51">
                  <c:v>2.8</c:v>
                </c:pt>
                <c:pt idx="52">
                  <c:v>2.8</c:v>
                </c:pt>
                <c:pt idx="53">
                  <c:v>2.8</c:v>
                </c:pt>
                <c:pt idx="54">
                  <c:v>2.8</c:v>
                </c:pt>
                <c:pt idx="55">
                  <c:v>2.8</c:v>
                </c:pt>
                <c:pt idx="56">
                  <c:v>2.8</c:v>
                </c:pt>
                <c:pt idx="57">
                  <c:v>2.8</c:v>
                </c:pt>
                <c:pt idx="58">
                  <c:v>2.8</c:v>
                </c:pt>
                <c:pt idx="59">
                  <c:v>2.8</c:v>
                </c:pt>
                <c:pt idx="60">
                  <c:v>2.8</c:v>
                </c:pt>
                <c:pt idx="61">
                  <c:v>2.8</c:v>
                </c:pt>
                <c:pt idx="62">
                  <c:v>2.8</c:v>
                </c:pt>
                <c:pt idx="63">
                  <c:v>2.8</c:v>
                </c:pt>
                <c:pt idx="64">
                  <c:v>2.8</c:v>
                </c:pt>
                <c:pt idx="65">
                  <c:v>2.8</c:v>
                </c:pt>
                <c:pt idx="66">
                  <c:v>2.8</c:v>
                </c:pt>
                <c:pt idx="67">
                  <c:v>2.8</c:v>
                </c:pt>
                <c:pt idx="68">
                  <c:v>2.8</c:v>
                </c:pt>
                <c:pt idx="69">
                  <c:v>2.8</c:v>
                </c:pt>
                <c:pt idx="70">
                  <c:v>2.8</c:v>
                </c:pt>
                <c:pt idx="71">
                  <c:v>2.8</c:v>
                </c:pt>
                <c:pt idx="72">
                  <c:v>2.8</c:v>
                </c:pt>
                <c:pt idx="73">
                  <c:v>2.8</c:v>
                </c:pt>
                <c:pt idx="74">
                  <c:v>2.8</c:v>
                </c:pt>
                <c:pt idx="75">
                  <c:v>2.8</c:v>
                </c:pt>
                <c:pt idx="76">
                  <c:v>2.8</c:v>
                </c:pt>
                <c:pt idx="77">
                  <c:v>2.8</c:v>
                </c:pt>
                <c:pt idx="78">
                  <c:v>2.8</c:v>
                </c:pt>
                <c:pt idx="79">
                  <c:v>2.8</c:v>
                </c:pt>
                <c:pt idx="80">
                  <c:v>2.8</c:v>
                </c:pt>
                <c:pt idx="81">
                  <c:v>2.8</c:v>
                </c:pt>
                <c:pt idx="82">
                  <c:v>2.8</c:v>
                </c:pt>
                <c:pt idx="83">
                  <c:v>2.8</c:v>
                </c:pt>
                <c:pt idx="84">
                  <c:v>2.8</c:v>
                </c:pt>
                <c:pt idx="85">
                  <c:v>2.8</c:v>
                </c:pt>
                <c:pt idx="86">
                  <c:v>2.8</c:v>
                </c:pt>
                <c:pt idx="87">
                  <c:v>2.8</c:v>
                </c:pt>
                <c:pt idx="88">
                  <c:v>2.8</c:v>
                </c:pt>
                <c:pt idx="89">
                  <c:v>2.8</c:v>
                </c:pt>
                <c:pt idx="90">
                  <c:v>2.8</c:v>
                </c:pt>
                <c:pt idx="91">
                  <c:v>2.8</c:v>
                </c:pt>
                <c:pt idx="92">
                  <c:v>2.8</c:v>
                </c:pt>
                <c:pt idx="93">
                  <c:v>2.8</c:v>
                </c:pt>
                <c:pt idx="94">
                  <c:v>2.8</c:v>
                </c:pt>
                <c:pt idx="95">
                  <c:v>2.8</c:v>
                </c:pt>
                <c:pt idx="96">
                  <c:v>2.8</c:v>
                </c:pt>
                <c:pt idx="97">
                  <c:v>2.8</c:v>
                </c:pt>
                <c:pt idx="98">
                  <c:v>2.8</c:v>
                </c:pt>
                <c:pt idx="99">
                  <c:v>2.8</c:v>
                </c:pt>
                <c:pt idx="100">
                  <c:v>2.8</c:v>
                </c:pt>
                <c:pt idx="101">
                  <c:v>2.8</c:v>
                </c:pt>
                <c:pt idx="102">
                  <c:v>2.8</c:v>
                </c:pt>
                <c:pt idx="103">
                  <c:v>2.8</c:v>
                </c:pt>
                <c:pt idx="104">
                  <c:v>2.8</c:v>
                </c:pt>
                <c:pt idx="105">
                  <c:v>2.8</c:v>
                </c:pt>
                <c:pt idx="106">
                  <c:v>2.8</c:v>
                </c:pt>
                <c:pt idx="107">
                  <c:v>2.8</c:v>
                </c:pt>
                <c:pt idx="108">
                  <c:v>2.8</c:v>
                </c:pt>
                <c:pt idx="109">
                  <c:v>2.8</c:v>
                </c:pt>
                <c:pt idx="110">
                  <c:v>2.8</c:v>
                </c:pt>
                <c:pt idx="111">
                  <c:v>2.8</c:v>
                </c:pt>
                <c:pt idx="112">
                  <c:v>2.8</c:v>
                </c:pt>
                <c:pt idx="113">
                  <c:v>2.8</c:v>
                </c:pt>
                <c:pt idx="114">
                  <c:v>2.8</c:v>
                </c:pt>
                <c:pt idx="115">
                  <c:v>2.8</c:v>
                </c:pt>
                <c:pt idx="116">
                  <c:v>2.8</c:v>
                </c:pt>
                <c:pt idx="117">
                  <c:v>2.8</c:v>
                </c:pt>
                <c:pt idx="118">
                  <c:v>2.8</c:v>
                </c:pt>
                <c:pt idx="119">
                  <c:v>2.8</c:v>
                </c:pt>
                <c:pt idx="120">
                  <c:v>2.8</c:v>
                </c:pt>
                <c:pt idx="121">
                  <c:v>2.8</c:v>
                </c:pt>
                <c:pt idx="122">
                  <c:v>2.8</c:v>
                </c:pt>
                <c:pt idx="123">
                  <c:v>2.8</c:v>
                </c:pt>
                <c:pt idx="124">
                  <c:v>2.8</c:v>
                </c:pt>
                <c:pt idx="125">
                  <c:v>2.8</c:v>
                </c:pt>
                <c:pt idx="126">
                  <c:v>2.8</c:v>
                </c:pt>
                <c:pt idx="127">
                  <c:v>2.8</c:v>
                </c:pt>
                <c:pt idx="128">
                  <c:v>2.8</c:v>
                </c:pt>
                <c:pt idx="129">
                  <c:v>2.8</c:v>
                </c:pt>
                <c:pt idx="130">
                  <c:v>2.8</c:v>
                </c:pt>
                <c:pt idx="131">
                  <c:v>2.8</c:v>
                </c:pt>
                <c:pt idx="132">
                  <c:v>2.8</c:v>
                </c:pt>
                <c:pt idx="133">
                  <c:v>2.8</c:v>
                </c:pt>
                <c:pt idx="134">
                  <c:v>2.8</c:v>
                </c:pt>
                <c:pt idx="135">
                  <c:v>2.8</c:v>
                </c:pt>
                <c:pt idx="136">
                  <c:v>2.8</c:v>
                </c:pt>
                <c:pt idx="137">
                  <c:v>2.8</c:v>
                </c:pt>
                <c:pt idx="138">
                  <c:v>2.8</c:v>
                </c:pt>
                <c:pt idx="139">
                  <c:v>2.8</c:v>
                </c:pt>
                <c:pt idx="140">
                  <c:v>2.8</c:v>
                </c:pt>
                <c:pt idx="141">
                  <c:v>2.8</c:v>
                </c:pt>
                <c:pt idx="142">
                  <c:v>2.8</c:v>
                </c:pt>
                <c:pt idx="143">
                  <c:v>2.8</c:v>
                </c:pt>
                <c:pt idx="144">
                  <c:v>2.8</c:v>
                </c:pt>
                <c:pt idx="145">
                  <c:v>2.8</c:v>
                </c:pt>
                <c:pt idx="146">
                  <c:v>2.8</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25400">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2.8%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2.8</c:v>
                </c:pt>
                <c:pt idx="1">
                  <c:v>2.8</c:v>
                </c:pt>
                <c:pt idx="2">
                  <c:v>2.8</c:v>
                </c:pt>
                <c:pt idx="3">
                  <c:v>2.8</c:v>
                </c:pt>
                <c:pt idx="4">
                  <c:v>2.8</c:v>
                </c:pt>
                <c:pt idx="5">
                  <c:v>2.8</c:v>
                </c:pt>
                <c:pt idx="6">
                  <c:v>2.8</c:v>
                </c:pt>
                <c:pt idx="7">
                  <c:v>2.8</c:v>
                </c:pt>
                <c:pt idx="8">
                  <c:v>2.8</c:v>
                </c:pt>
                <c:pt idx="9">
                  <c:v>2.8</c:v>
                </c:pt>
                <c:pt idx="10">
                  <c:v>2.8</c:v>
                </c:pt>
                <c:pt idx="11">
                  <c:v>2.8</c:v>
                </c:pt>
                <c:pt idx="12">
                  <c:v>2.8</c:v>
                </c:pt>
                <c:pt idx="13">
                  <c:v>2.8</c:v>
                </c:pt>
                <c:pt idx="14">
                  <c:v>2.8</c:v>
                </c:pt>
                <c:pt idx="15">
                  <c:v>2.8</c:v>
                </c:pt>
                <c:pt idx="16">
                  <c:v>2.8</c:v>
                </c:pt>
                <c:pt idx="17">
                  <c:v>2.8</c:v>
                </c:pt>
                <c:pt idx="18">
                  <c:v>2.8</c:v>
                </c:pt>
                <c:pt idx="19">
                  <c:v>2.8</c:v>
                </c:pt>
                <c:pt idx="20">
                  <c:v>2.8</c:v>
                </c:pt>
                <c:pt idx="21">
                  <c:v>2.8</c:v>
                </c:pt>
                <c:pt idx="22">
                  <c:v>2.8</c:v>
                </c:pt>
                <c:pt idx="23">
                  <c:v>2.8</c:v>
                </c:pt>
                <c:pt idx="24">
                  <c:v>2.8</c:v>
                </c:pt>
                <c:pt idx="25">
                  <c:v>2.8</c:v>
                </c:pt>
                <c:pt idx="26">
                  <c:v>2.8</c:v>
                </c:pt>
                <c:pt idx="27">
                  <c:v>2.8</c:v>
                </c:pt>
                <c:pt idx="28">
                  <c:v>2.8</c:v>
                </c:pt>
                <c:pt idx="29">
                  <c:v>2.8</c:v>
                </c:pt>
                <c:pt idx="30">
                  <c:v>2.8</c:v>
                </c:pt>
                <c:pt idx="31">
                  <c:v>2.8</c:v>
                </c:pt>
                <c:pt idx="32">
                  <c:v>2.8</c:v>
                </c:pt>
                <c:pt idx="33">
                  <c:v>2.8</c:v>
                </c:pt>
                <c:pt idx="34">
                  <c:v>2.8</c:v>
                </c:pt>
                <c:pt idx="35">
                  <c:v>2.8</c:v>
                </c:pt>
                <c:pt idx="36">
                  <c:v>2.8</c:v>
                </c:pt>
                <c:pt idx="37">
                  <c:v>2.8</c:v>
                </c:pt>
                <c:pt idx="38">
                  <c:v>2.8</c:v>
                </c:pt>
                <c:pt idx="39">
                  <c:v>2.8</c:v>
                </c:pt>
                <c:pt idx="40">
                  <c:v>2.8</c:v>
                </c:pt>
                <c:pt idx="41">
                  <c:v>2.8</c:v>
                </c:pt>
                <c:pt idx="42">
                  <c:v>2.8</c:v>
                </c:pt>
                <c:pt idx="43">
                  <c:v>2.8</c:v>
                </c:pt>
                <c:pt idx="44">
                  <c:v>2.8</c:v>
                </c:pt>
                <c:pt idx="45">
                  <c:v>2.8</c:v>
                </c:pt>
                <c:pt idx="46">
                  <c:v>2.8</c:v>
                </c:pt>
                <c:pt idx="47">
                  <c:v>2.8</c:v>
                </c:pt>
                <c:pt idx="48">
                  <c:v>2.8</c:v>
                </c:pt>
                <c:pt idx="49">
                  <c:v>2.8</c:v>
                </c:pt>
                <c:pt idx="50">
                  <c:v>2.8</c:v>
                </c:pt>
                <c:pt idx="51">
                  <c:v>2.8</c:v>
                </c:pt>
                <c:pt idx="52">
                  <c:v>2.8</c:v>
                </c:pt>
                <c:pt idx="53">
                  <c:v>2.8</c:v>
                </c:pt>
                <c:pt idx="54">
                  <c:v>2.8</c:v>
                </c:pt>
                <c:pt idx="55">
                  <c:v>2.8</c:v>
                </c:pt>
                <c:pt idx="56">
                  <c:v>2.8</c:v>
                </c:pt>
                <c:pt idx="57">
                  <c:v>2.8</c:v>
                </c:pt>
                <c:pt idx="58">
                  <c:v>2.8</c:v>
                </c:pt>
                <c:pt idx="59">
                  <c:v>2.8</c:v>
                </c:pt>
                <c:pt idx="60">
                  <c:v>2.8</c:v>
                </c:pt>
                <c:pt idx="61">
                  <c:v>2.8</c:v>
                </c:pt>
                <c:pt idx="62">
                  <c:v>2.8</c:v>
                </c:pt>
                <c:pt idx="63">
                  <c:v>2.8</c:v>
                </c:pt>
                <c:pt idx="64">
                  <c:v>2.8</c:v>
                </c:pt>
                <c:pt idx="65">
                  <c:v>2.8</c:v>
                </c:pt>
                <c:pt idx="66">
                  <c:v>2.8</c:v>
                </c:pt>
                <c:pt idx="67">
                  <c:v>2.8</c:v>
                </c:pt>
                <c:pt idx="68">
                  <c:v>2.8</c:v>
                </c:pt>
                <c:pt idx="69">
                  <c:v>2.8</c:v>
                </c:pt>
                <c:pt idx="70">
                  <c:v>2.8</c:v>
                </c:pt>
                <c:pt idx="71">
                  <c:v>2.8</c:v>
                </c:pt>
                <c:pt idx="72">
                  <c:v>2.8</c:v>
                </c:pt>
                <c:pt idx="73">
                  <c:v>2.8</c:v>
                </c:pt>
                <c:pt idx="74">
                  <c:v>2.8</c:v>
                </c:pt>
                <c:pt idx="75">
                  <c:v>2.8</c:v>
                </c:pt>
                <c:pt idx="76">
                  <c:v>2.8</c:v>
                </c:pt>
                <c:pt idx="77">
                  <c:v>2.8</c:v>
                </c:pt>
                <c:pt idx="78">
                  <c:v>2.8</c:v>
                </c:pt>
                <c:pt idx="79">
                  <c:v>2.8</c:v>
                </c:pt>
                <c:pt idx="80">
                  <c:v>2.8</c:v>
                </c:pt>
                <c:pt idx="81">
                  <c:v>2.8</c:v>
                </c:pt>
                <c:pt idx="82">
                  <c:v>2.8</c:v>
                </c:pt>
                <c:pt idx="83">
                  <c:v>2.8</c:v>
                </c:pt>
                <c:pt idx="84">
                  <c:v>2.8</c:v>
                </c:pt>
                <c:pt idx="85">
                  <c:v>2.8</c:v>
                </c:pt>
                <c:pt idx="86">
                  <c:v>2.8</c:v>
                </c:pt>
                <c:pt idx="87">
                  <c:v>2.8</c:v>
                </c:pt>
                <c:pt idx="88">
                  <c:v>2.8</c:v>
                </c:pt>
                <c:pt idx="89">
                  <c:v>2.8</c:v>
                </c:pt>
                <c:pt idx="90">
                  <c:v>2.8</c:v>
                </c:pt>
                <c:pt idx="91">
                  <c:v>2.8</c:v>
                </c:pt>
                <c:pt idx="92">
                  <c:v>2.8</c:v>
                </c:pt>
                <c:pt idx="93">
                  <c:v>2.8</c:v>
                </c:pt>
                <c:pt idx="94">
                  <c:v>2.8</c:v>
                </c:pt>
                <c:pt idx="95">
                  <c:v>2.8</c:v>
                </c:pt>
                <c:pt idx="96">
                  <c:v>2.8</c:v>
                </c:pt>
                <c:pt idx="97">
                  <c:v>2.8</c:v>
                </c:pt>
                <c:pt idx="98">
                  <c:v>2.8</c:v>
                </c:pt>
                <c:pt idx="99">
                  <c:v>2.8</c:v>
                </c:pt>
                <c:pt idx="100">
                  <c:v>2.8</c:v>
                </c:pt>
                <c:pt idx="101">
                  <c:v>2.8</c:v>
                </c:pt>
                <c:pt idx="102">
                  <c:v>2.8</c:v>
                </c:pt>
                <c:pt idx="103">
                  <c:v>2.8</c:v>
                </c:pt>
                <c:pt idx="104">
                  <c:v>2.8</c:v>
                </c:pt>
                <c:pt idx="105">
                  <c:v>2.8</c:v>
                </c:pt>
                <c:pt idx="106">
                  <c:v>2.8</c:v>
                </c:pt>
                <c:pt idx="107">
                  <c:v>2.8</c:v>
                </c:pt>
                <c:pt idx="108">
                  <c:v>2.8</c:v>
                </c:pt>
                <c:pt idx="109">
                  <c:v>2.8</c:v>
                </c:pt>
                <c:pt idx="110">
                  <c:v>2.8</c:v>
                </c:pt>
                <c:pt idx="111">
                  <c:v>2.8</c:v>
                </c:pt>
                <c:pt idx="112">
                  <c:v>2.8</c:v>
                </c:pt>
                <c:pt idx="113">
                  <c:v>2.8</c:v>
                </c:pt>
                <c:pt idx="114">
                  <c:v>2.8</c:v>
                </c:pt>
                <c:pt idx="115">
                  <c:v>2.8</c:v>
                </c:pt>
                <c:pt idx="116">
                  <c:v>2.8</c:v>
                </c:pt>
                <c:pt idx="117">
                  <c:v>2.8</c:v>
                </c:pt>
                <c:pt idx="118">
                  <c:v>2.8</c:v>
                </c:pt>
                <c:pt idx="119">
                  <c:v>2.8</c:v>
                </c:pt>
                <c:pt idx="120">
                  <c:v>2.8</c:v>
                </c:pt>
                <c:pt idx="121">
                  <c:v>2.8</c:v>
                </c:pt>
                <c:pt idx="122">
                  <c:v>2.8</c:v>
                </c:pt>
                <c:pt idx="123">
                  <c:v>2.8</c:v>
                </c:pt>
                <c:pt idx="124">
                  <c:v>2.8</c:v>
                </c:pt>
                <c:pt idx="125">
                  <c:v>2.8</c:v>
                </c:pt>
                <c:pt idx="126">
                  <c:v>2.8</c:v>
                </c:pt>
                <c:pt idx="127">
                  <c:v>2.8</c:v>
                </c:pt>
                <c:pt idx="128">
                  <c:v>2.8</c:v>
                </c:pt>
                <c:pt idx="129">
                  <c:v>2.8</c:v>
                </c:pt>
                <c:pt idx="130">
                  <c:v>2.8</c:v>
                </c:pt>
                <c:pt idx="131">
                  <c:v>2.8</c:v>
                </c:pt>
                <c:pt idx="132">
                  <c:v>2.8</c:v>
                </c:pt>
                <c:pt idx="133">
                  <c:v>2.8</c:v>
                </c:pt>
                <c:pt idx="134">
                  <c:v>2.8</c:v>
                </c:pt>
                <c:pt idx="135">
                  <c:v>2.8</c:v>
                </c:pt>
                <c:pt idx="136">
                  <c:v>2.8</c:v>
                </c:pt>
                <c:pt idx="137">
                  <c:v>2.8</c:v>
                </c:pt>
                <c:pt idx="138">
                  <c:v>2.8</c:v>
                </c:pt>
                <c:pt idx="139">
                  <c:v>2.8</c:v>
                </c:pt>
                <c:pt idx="140">
                  <c:v>2.8</c:v>
                </c:pt>
                <c:pt idx="141">
                  <c:v>2.8</c:v>
                </c:pt>
                <c:pt idx="142">
                  <c:v>2.8</c:v>
                </c:pt>
                <c:pt idx="143">
                  <c:v>2.8</c:v>
                </c:pt>
                <c:pt idx="144">
                  <c:v>2.8</c:v>
                </c:pt>
                <c:pt idx="145">
                  <c:v>2.8</c:v>
                </c:pt>
                <c:pt idx="146">
                  <c:v>2.8</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2.8%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2.8</c:v>
                </c:pt>
                <c:pt idx="1">
                  <c:v>2.8</c:v>
                </c:pt>
                <c:pt idx="2">
                  <c:v>2.8</c:v>
                </c:pt>
                <c:pt idx="3">
                  <c:v>2.8</c:v>
                </c:pt>
                <c:pt idx="4">
                  <c:v>2.8</c:v>
                </c:pt>
                <c:pt idx="5">
                  <c:v>2.8</c:v>
                </c:pt>
                <c:pt idx="6">
                  <c:v>2.8</c:v>
                </c:pt>
                <c:pt idx="7">
                  <c:v>2.8</c:v>
                </c:pt>
                <c:pt idx="8">
                  <c:v>2.8</c:v>
                </c:pt>
                <c:pt idx="9">
                  <c:v>2.8</c:v>
                </c:pt>
                <c:pt idx="10">
                  <c:v>2.8</c:v>
                </c:pt>
                <c:pt idx="11">
                  <c:v>2.8</c:v>
                </c:pt>
                <c:pt idx="12">
                  <c:v>2.8</c:v>
                </c:pt>
                <c:pt idx="13">
                  <c:v>2.8</c:v>
                </c:pt>
                <c:pt idx="14">
                  <c:v>2.8</c:v>
                </c:pt>
                <c:pt idx="15">
                  <c:v>2.8</c:v>
                </c:pt>
                <c:pt idx="16">
                  <c:v>2.8</c:v>
                </c:pt>
                <c:pt idx="17">
                  <c:v>2.8</c:v>
                </c:pt>
                <c:pt idx="18">
                  <c:v>2.8</c:v>
                </c:pt>
                <c:pt idx="19">
                  <c:v>2.8</c:v>
                </c:pt>
                <c:pt idx="20">
                  <c:v>2.8</c:v>
                </c:pt>
                <c:pt idx="21">
                  <c:v>2.8</c:v>
                </c:pt>
                <c:pt idx="22">
                  <c:v>2.8</c:v>
                </c:pt>
                <c:pt idx="23">
                  <c:v>2.8</c:v>
                </c:pt>
                <c:pt idx="24">
                  <c:v>2.8</c:v>
                </c:pt>
                <c:pt idx="25">
                  <c:v>2.8</c:v>
                </c:pt>
                <c:pt idx="26">
                  <c:v>2.8</c:v>
                </c:pt>
                <c:pt idx="27">
                  <c:v>2.8</c:v>
                </c:pt>
                <c:pt idx="28">
                  <c:v>2.8</c:v>
                </c:pt>
                <c:pt idx="29">
                  <c:v>2.8</c:v>
                </c:pt>
                <c:pt idx="30">
                  <c:v>2.8</c:v>
                </c:pt>
                <c:pt idx="31">
                  <c:v>2.8</c:v>
                </c:pt>
                <c:pt idx="32">
                  <c:v>2.8</c:v>
                </c:pt>
                <c:pt idx="33">
                  <c:v>2.8</c:v>
                </c:pt>
                <c:pt idx="34">
                  <c:v>2.8</c:v>
                </c:pt>
                <c:pt idx="35">
                  <c:v>2.8</c:v>
                </c:pt>
                <c:pt idx="36">
                  <c:v>2.8</c:v>
                </c:pt>
                <c:pt idx="37">
                  <c:v>2.8</c:v>
                </c:pt>
                <c:pt idx="38">
                  <c:v>2.8</c:v>
                </c:pt>
                <c:pt idx="39">
                  <c:v>2.8</c:v>
                </c:pt>
                <c:pt idx="40">
                  <c:v>2.8</c:v>
                </c:pt>
                <c:pt idx="41">
                  <c:v>2.8</c:v>
                </c:pt>
                <c:pt idx="42">
                  <c:v>2.8</c:v>
                </c:pt>
                <c:pt idx="43">
                  <c:v>2.8</c:v>
                </c:pt>
                <c:pt idx="44">
                  <c:v>2.8</c:v>
                </c:pt>
                <c:pt idx="45">
                  <c:v>2.8</c:v>
                </c:pt>
                <c:pt idx="46">
                  <c:v>2.8</c:v>
                </c:pt>
                <c:pt idx="47">
                  <c:v>2.8</c:v>
                </c:pt>
                <c:pt idx="48">
                  <c:v>2.8</c:v>
                </c:pt>
                <c:pt idx="49">
                  <c:v>2.8</c:v>
                </c:pt>
                <c:pt idx="50">
                  <c:v>2.8</c:v>
                </c:pt>
                <c:pt idx="51">
                  <c:v>2.8</c:v>
                </c:pt>
                <c:pt idx="52">
                  <c:v>2.8</c:v>
                </c:pt>
                <c:pt idx="53">
                  <c:v>2.8</c:v>
                </c:pt>
                <c:pt idx="54">
                  <c:v>2.8</c:v>
                </c:pt>
                <c:pt idx="55">
                  <c:v>2.8</c:v>
                </c:pt>
                <c:pt idx="56">
                  <c:v>2.8</c:v>
                </c:pt>
                <c:pt idx="57">
                  <c:v>2.8</c:v>
                </c:pt>
                <c:pt idx="58">
                  <c:v>2.8</c:v>
                </c:pt>
                <c:pt idx="59">
                  <c:v>2.8</c:v>
                </c:pt>
                <c:pt idx="60">
                  <c:v>2.8</c:v>
                </c:pt>
                <c:pt idx="61">
                  <c:v>2.8</c:v>
                </c:pt>
                <c:pt idx="62">
                  <c:v>2.8</c:v>
                </c:pt>
                <c:pt idx="63">
                  <c:v>2.8</c:v>
                </c:pt>
                <c:pt idx="64">
                  <c:v>2.8</c:v>
                </c:pt>
                <c:pt idx="65">
                  <c:v>2.8</c:v>
                </c:pt>
                <c:pt idx="66">
                  <c:v>2.8</c:v>
                </c:pt>
                <c:pt idx="67">
                  <c:v>2.8</c:v>
                </c:pt>
                <c:pt idx="68">
                  <c:v>2.8</c:v>
                </c:pt>
                <c:pt idx="69">
                  <c:v>2.8</c:v>
                </c:pt>
                <c:pt idx="70">
                  <c:v>2.8</c:v>
                </c:pt>
                <c:pt idx="71">
                  <c:v>2.8</c:v>
                </c:pt>
                <c:pt idx="72">
                  <c:v>2.8</c:v>
                </c:pt>
                <c:pt idx="73">
                  <c:v>2.8</c:v>
                </c:pt>
                <c:pt idx="74">
                  <c:v>2.8</c:v>
                </c:pt>
                <c:pt idx="75">
                  <c:v>2.8</c:v>
                </c:pt>
                <c:pt idx="76">
                  <c:v>2.8</c:v>
                </c:pt>
                <c:pt idx="77">
                  <c:v>2.8</c:v>
                </c:pt>
                <c:pt idx="78">
                  <c:v>2.8</c:v>
                </c:pt>
                <c:pt idx="79">
                  <c:v>2.8</c:v>
                </c:pt>
                <c:pt idx="80">
                  <c:v>2.8</c:v>
                </c:pt>
                <c:pt idx="81">
                  <c:v>2.8</c:v>
                </c:pt>
                <c:pt idx="82">
                  <c:v>2.8</c:v>
                </c:pt>
                <c:pt idx="83">
                  <c:v>2.8</c:v>
                </c:pt>
                <c:pt idx="84">
                  <c:v>2.8</c:v>
                </c:pt>
                <c:pt idx="85">
                  <c:v>2.8</c:v>
                </c:pt>
                <c:pt idx="86">
                  <c:v>2.8</c:v>
                </c:pt>
                <c:pt idx="87">
                  <c:v>2.8</c:v>
                </c:pt>
                <c:pt idx="88">
                  <c:v>2.8</c:v>
                </c:pt>
                <c:pt idx="89">
                  <c:v>2.8</c:v>
                </c:pt>
                <c:pt idx="90">
                  <c:v>2.8</c:v>
                </c:pt>
                <c:pt idx="91">
                  <c:v>2.8</c:v>
                </c:pt>
                <c:pt idx="92">
                  <c:v>2.8</c:v>
                </c:pt>
                <c:pt idx="93">
                  <c:v>2.8</c:v>
                </c:pt>
                <c:pt idx="94">
                  <c:v>2.8</c:v>
                </c:pt>
                <c:pt idx="95">
                  <c:v>2.8</c:v>
                </c:pt>
                <c:pt idx="96">
                  <c:v>2.8</c:v>
                </c:pt>
                <c:pt idx="97">
                  <c:v>2.8</c:v>
                </c:pt>
                <c:pt idx="98">
                  <c:v>2.8</c:v>
                </c:pt>
                <c:pt idx="99">
                  <c:v>2.8</c:v>
                </c:pt>
                <c:pt idx="100">
                  <c:v>2.8</c:v>
                </c:pt>
                <c:pt idx="101">
                  <c:v>2.8</c:v>
                </c:pt>
                <c:pt idx="102">
                  <c:v>2.8</c:v>
                </c:pt>
                <c:pt idx="103">
                  <c:v>2.8</c:v>
                </c:pt>
                <c:pt idx="104">
                  <c:v>2.8</c:v>
                </c:pt>
                <c:pt idx="105">
                  <c:v>2.8</c:v>
                </c:pt>
                <c:pt idx="106">
                  <c:v>2.8</c:v>
                </c:pt>
                <c:pt idx="107">
                  <c:v>2.8</c:v>
                </c:pt>
                <c:pt idx="108">
                  <c:v>2.8</c:v>
                </c:pt>
                <c:pt idx="109">
                  <c:v>2.8</c:v>
                </c:pt>
                <c:pt idx="110">
                  <c:v>2.8</c:v>
                </c:pt>
                <c:pt idx="111">
                  <c:v>2.8</c:v>
                </c:pt>
                <c:pt idx="112">
                  <c:v>2.8</c:v>
                </c:pt>
                <c:pt idx="113">
                  <c:v>2.8</c:v>
                </c:pt>
                <c:pt idx="114">
                  <c:v>2.8</c:v>
                </c:pt>
                <c:pt idx="115">
                  <c:v>2.8</c:v>
                </c:pt>
                <c:pt idx="116">
                  <c:v>2.8</c:v>
                </c:pt>
                <c:pt idx="117">
                  <c:v>2.8</c:v>
                </c:pt>
                <c:pt idx="118">
                  <c:v>2.8</c:v>
                </c:pt>
                <c:pt idx="119">
                  <c:v>2.8</c:v>
                </c:pt>
                <c:pt idx="120">
                  <c:v>2.8</c:v>
                </c:pt>
                <c:pt idx="121">
                  <c:v>2.8</c:v>
                </c:pt>
                <c:pt idx="122">
                  <c:v>2.8</c:v>
                </c:pt>
                <c:pt idx="123">
                  <c:v>2.8</c:v>
                </c:pt>
                <c:pt idx="124">
                  <c:v>2.8</c:v>
                </c:pt>
                <c:pt idx="125">
                  <c:v>2.8</c:v>
                </c:pt>
                <c:pt idx="126">
                  <c:v>2.8</c:v>
                </c:pt>
                <c:pt idx="127">
                  <c:v>2.8</c:v>
                </c:pt>
                <c:pt idx="128">
                  <c:v>2.8</c:v>
                </c:pt>
                <c:pt idx="129">
                  <c:v>2.8</c:v>
                </c:pt>
                <c:pt idx="130">
                  <c:v>2.8</c:v>
                </c:pt>
                <c:pt idx="131">
                  <c:v>2.8</c:v>
                </c:pt>
                <c:pt idx="132">
                  <c:v>2.8</c:v>
                </c:pt>
                <c:pt idx="133">
                  <c:v>2.8</c:v>
                </c:pt>
                <c:pt idx="134">
                  <c:v>2.8</c:v>
                </c:pt>
                <c:pt idx="135">
                  <c:v>2.8</c:v>
                </c:pt>
                <c:pt idx="136">
                  <c:v>2.8</c:v>
                </c:pt>
                <c:pt idx="137">
                  <c:v>2.8</c:v>
                </c:pt>
                <c:pt idx="138">
                  <c:v>2.8</c:v>
                </c:pt>
                <c:pt idx="139">
                  <c:v>2.8</c:v>
                </c:pt>
                <c:pt idx="140">
                  <c:v>2.8</c:v>
                </c:pt>
                <c:pt idx="141">
                  <c:v>2.8</c:v>
                </c:pt>
                <c:pt idx="142">
                  <c:v>2.8</c:v>
                </c:pt>
                <c:pt idx="143">
                  <c:v>2.8</c:v>
                </c:pt>
                <c:pt idx="144">
                  <c:v>2.8</c:v>
                </c:pt>
                <c:pt idx="145">
                  <c:v>2.8</c:v>
                </c:pt>
                <c:pt idx="146">
                  <c:v>2.8</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2.8%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2.8</c:v>
                </c:pt>
                <c:pt idx="1">
                  <c:v>2.8</c:v>
                </c:pt>
                <c:pt idx="2">
                  <c:v>2.8</c:v>
                </c:pt>
                <c:pt idx="3">
                  <c:v>2.8</c:v>
                </c:pt>
                <c:pt idx="4">
                  <c:v>2.8</c:v>
                </c:pt>
                <c:pt idx="5">
                  <c:v>2.8</c:v>
                </c:pt>
                <c:pt idx="6">
                  <c:v>2.8</c:v>
                </c:pt>
                <c:pt idx="7">
                  <c:v>2.8</c:v>
                </c:pt>
                <c:pt idx="8">
                  <c:v>2.8</c:v>
                </c:pt>
                <c:pt idx="9">
                  <c:v>2.8</c:v>
                </c:pt>
                <c:pt idx="10">
                  <c:v>2.8</c:v>
                </c:pt>
                <c:pt idx="11">
                  <c:v>2.8</c:v>
                </c:pt>
                <c:pt idx="12">
                  <c:v>2.8</c:v>
                </c:pt>
                <c:pt idx="13">
                  <c:v>2.8</c:v>
                </c:pt>
                <c:pt idx="14">
                  <c:v>2.8</c:v>
                </c:pt>
                <c:pt idx="15">
                  <c:v>2.8</c:v>
                </c:pt>
                <c:pt idx="16">
                  <c:v>2.8</c:v>
                </c:pt>
                <c:pt idx="17">
                  <c:v>2.8</c:v>
                </c:pt>
                <c:pt idx="18">
                  <c:v>2.8</c:v>
                </c:pt>
                <c:pt idx="19">
                  <c:v>2.8</c:v>
                </c:pt>
                <c:pt idx="20">
                  <c:v>2.8</c:v>
                </c:pt>
                <c:pt idx="21">
                  <c:v>2.8</c:v>
                </c:pt>
                <c:pt idx="22">
                  <c:v>2.8</c:v>
                </c:pt>
                <c:pt idx="23">
                  <c:v>2.8</c:v>
                </c:pt>
                <c:pt idx="24">
                  <c:v>2.8</c:v>
                </c:pt>
                <c:pt idx="25">
                  <c:v>2.8</c:v>
                </c:pt>
                <c:pt idx="26">
                  <c:v>2.8</c:v>
                </c:pt>
                <c:pt idx="27">
                  <c:v>2.8</c:v>
                </c:pt>
                <c:pt idx="28">
                  <c:v>2.8</c:v>
                </c:pt>
                <c:pt idx="29">
                  <c:v>2.8</c:v>
                </c:pt>
                <c:pt idx="30">
                  <c:v>2.8</c:v>
                </c:pt>
                <c:pt idx="31">
                  <c:v>2.8</c:v>
                </c:pt>
                <c:pt idx="32">
                  <c:v>2.8</c:v>
                </c:pt>
                <c:pt idx="33">
                  <c:v>2.8</c:v>
                </c:pt>
                <c:pt idx="34">
                  <c:v>2.8</c:v>
                </c:pt>
                <c:pt idx="35">
                  <c:v>2.8</c:v>
                </c:pt>
                <c:pt idx="36">
                  <c:v>2.8</c:v>
                </c:pt>
                <c:pt idx="37">
                  <c:v>2.8</c:v>
                </c:pt>
                <c:pt idx="38">
                  <c:v>2.8</c:v>
                </c:pt>
                <c:pt idx="39">
                  <c:v>2.8</c:v>
                </c:pt>
                <c:pt idx="40">
                  <c:v>2.8</c:v>
                </c:pt>
                <c:pt idx="41">
                  <c:v>2.8</c:v>
                </c:pt>
                <c:pt idx="42">
                  <c:v>2.8</c:v>
                </c:pt>
                <c:pt idx="43">
                  <c:v>2.8</c:v>
                </c:pt>
                <c:pt idx="44">
                  <c:v>2.8</c:v>
                </c:pt>
                <c:pt idx="45">
                  <c:v>2.8</c:v>
                </c:pt>
                <c:pt idx="46">
                  <c:v>2.8</c:v>
                </c:pt>
                <c:pt idx="47">
                  <c:v>2.8</c:v>
                </c:pt>
                <c:pt idx="48">
                  <c:v>2.8</c:v>
                </c:pt>
                <c:pt idx="49">
                  <c:v>2.8</c:v>
                </c:pt>
                <c:pt idx="50">
                  <c:v>2.8</c:v>
                </c:pt>
                <c:pt idx="51">
                  <c:v>2.8</c:v>
                </c:pt>
                <c:pt idx="52">
                  <c:v>2.8</c:v>
                </c:pt>
                <c:pt idx="53">
                  <c:v>2.8</c:v>
                </c:pt>
                <c:pt idx="54">
                  <c:v>2.8</c:v>
                </c:pt>
                <c:pt idx="55">
                  <c:v>2.8</c:v>
                </c:pt>
                <c:pt idx="56">
                  <c:v>2.8</c:v>
                </c:pt>
                <c:pt idx="57">
                  <c:v>2.8</c:v>
                </c:pt>
                <c:pt idx="58">
                  <c:v>2.8</c:v>
                </c:pt>
                <c:pt idx="59">
                  <c:v>2.8</c:v>
                </c:pt>
                <c:pt idx="60">
                  <c:v>2.8</c:v>
                </c:pt>
                <c:pt idx="61">
                  <c:v>2.8</c:v>
                </c:pt>
                <c:pt idx="62">
                  <c:v>2.8</c:v>
                </c:pt>
                <c:pt idx="63">
                  <c:v>2.8</c:v>
                </c:pt>
                <c:pt idx="64">
                  <c:v>2.8</c:v>
                </c:pt>
                <c:pt idx="65">
                  <c:v>2.8</c:v>
                </c:pt>
                <c:pt idx="66">
                  <c:v>2.8</c:v>
                </c:pt>
                <c:pt idx="67">
                  <c:v>2.8</c:v>
                </c:pt>
                <c:pt idx="68">
                  <c:v>2.8</c:v>
                </c:pt>
                <c:pt idx="69">
                  <c:v>2.8</c:v>
                </c:pt>
                <c:pt idx="70">
                  <c:v>2.8</c:v>
                </c:pt>
                <c:pt idx="71">
                  <c:v>2.8</c:v>
                </c:pt>
                <c:pt idx="72">
                  <c:v>2.8</c:v>
                </c:pt>
                <c:pt idx="73">
                  <c:v>2.8</c:v>
                </c:pt>
                <c:pt idx="74">
                  <c:v>2.8</c:v>
                </c:pt>
                <c:pt idx="75">
                  <c:v>2.8</c:v>
                </c:pt>
                <c:pt idx="76">
                  <c:v>2.8</c:v>
                </c:pt>
                <c:pt idx="77">
                  <c:v>2.8</c:v>
                </c:pt>
                <c:pt idx="78">
                  <c:v>2.8</c:v>
                </c:pt>
                <c:pt idx="79">
                  <c:v>2.8</c:v>
                </c:pt>
                <c:pt idx="80">
                  <c:v>2.8</c:v>
                </c:pt>
                <c:pt idx="81">
                  <c:v>2.8</c:v>
                </c:pt>
                <c:pt idx="82">
                  <c:v>2.8</c:v>
                </c:pt>
                <c:pt idx="83">
                  <c:v>2.8</c:v>
                </c:pt>
                <c:pt idx="84">
                  <c:v>2.8</c:v>
                </c:pt>
                <c:pt idx="85">
                  <c:v>2.8</c:v>
                </c:pt>
                <c:pt idx="86">
                  <c:v>2.8</c:v>
                </c:pt>
                <c:pt idx="87">
                  <c:v>2.8</c:v>
                </c:pt>
                <c:pt idx="88">
                  <c:v>2.8</c:v>
                </c:pt>
                <c:pt idx="89">
                  <c:v>2.8</c:v>
                </c:pt>
                <c:pt idx="90">
                  <c:v>2.8</c:v>
                </c:pt>
                <c:pt idx="91">
                  <c:v>2.8</c:v>
                </c:pt>
                <c:pt idx="92">
                  <c:v>2.8</c:v>
                </c:pt>
                <c:pt idx="93">
                  <c:v>2.8</c:v>
                </c:pt>
                <c:pt idx="94">
                  <c:v>2.8</c:v>
                </c:pt>
                <c:pt idx="95">
                  <c:v>2.8</c:v>
                </c:pt>
                <c:pt idx="96">
                  <c:v>2.8</c:v>
                </c:pt>
                <c:pt idx="97">
                  <c:v>2.8</c:v>
                </c:pt>
                <c:pt idx="98">
                  <c:v>2.8</c:v>
                </c:pt>
                <c:pt idx="99">
                  <c:v>2.8</c:v>
                </c:pt>
                <c:pt idx="100">
                  <c:v>2.8</c:v>
                </c:pt>
                <c:pt idx="101">
                  <c:v>2.8</c:v>
                </c:pt>
                <c:pt idx="102">
                  <c:v>2.8</c:v>
                </c:pt>
                <c:pt idx="103">
                  <c:v>2.8</c:v>
                </c:pt>
                <c:pt idx="104">
                  <c:v>2.8</c:v>
                </c:pt>
                <c:pt idx="105">
                  <c:v>2.8</c:v>
                </c:pt>
                <c:pt idx="106">
                  <c:v>2.8</c:v>
                </c:pt>
                <c:pt idx="107">
                  <c:v>2.8</c:v>
                </c:pt>
                <c:pt idx="108">
                  <c:v>2.8</c:v>
                </c:pt>
                <c:pt idx="109">
                  <c:v>2.8</c:v>
                </c:pt>
                <c:pt idx="110">
                  <c:v>2.8</c:v>
                </c:pt>
                <c:pt idx="111">
                  <c:v>2.8</c:v>
                </c:pt>
                <c:pt idx="112">
                  <c:v>2.8</c:v>
                </c:pt>
                <c:pt idx="113">
                  <c:v>2.8</c:v>
                </c:pt>
                <c:pt idx="114">
                  <c:v>2.8</c:v>
                </c:pt>
                <c:pt idx="115">
                  <c:v>2.8</c:v>
                </c:pt>
                <c:pt idx="116">
                  <c:v>2.8</c:v>
                </c:pt>
                <c:pt idx="117">
                  <c:v>2.8</c:v>
                </c:pt>
                <c:pt idx="118">
                  <c:v>2.8</c:v>
                </c:pt>
                <c:pt idx="119">
                  <c:v>2.8</c:v>
                </c:pt>
                <c:pt idx="120">
                  <c:v>2.8</c:v>
                </c:pt>
                <c:pt idx="121">
                  <c:v>2.8</c:v>
                </c:pt>
                <c:pt idx="122">
                  <c:v>2.8</c:v>
                </c:pt>
                <c:pt idx="123">
                  <c:v>2.8</c:v>
                </c:pt>
                <c:pt idx="124">
                  <c:v>2.8</c:v>
                </c:pt>
                <c:pt idx="125">
                  <c:v>2.8</c:v>
                </c:pt>
                <c:pt idx="126">
                  <c:v>2.8</c:v>
                </c:pt>
                <c:pt idx="127">
                  <c:v>2.8</c:v>
                </c:pt>
                <c:pt idx="128">
                  <c:v>2.8</c:v>
                </c:pt>
                <c:pt idx="129">
                  <c:v>2.8</c:v>
                </c:pt>
                <c:pt idx="130">
                  <c:v>2.8</c:v>
                </c:pt>
                <c:pt idx="131">
                  <c:v>2.8</c:v>
                </c:pt>
                <c:pt idx="132">
                  <c:v>2.8</c:v>
                </c:pt>
                <c:pt idx="133">
                  <c:v>2.8</c:v>
                </c:pt>
                <c:pt idx="134">
                  <c:v>2.8</c:v>
                </c:pt>
                <c:pt idx="135">
                  <c:v>2.8</c:v>
                </c:pt>
                <c:pt idx="136">
                  <c:v>2.8</c:v>
                </c:pt>
                <c:pt idx="137">
                  <c:v>2.8</c:v>
                </c:pt>
                <c:pt idx="138">
                  <c:v>2.8</c:v>
                </c:pt>
                <c:pt idx="139">
                  <c:v>2.8</c:v>
                </c:pt>
                <c:pt idx="140">
                  <c:v>2.8</c:v>
                </c:pt>
                <c:pt idx="141">
                  <c:v>2.8</c:v>
                </c:pt>
                <c:pt idx="142">
                  <c:v>2.8</c:v>
                </c:pt>
                <c:pt idx="143">
                  <c:v>2.8</c:v>
                </c:pt>
                <c:pt idx="144">
                  <c:v>2.8</c:v>
                </c:pt>
                <c:pt idx="145">
                  <c:v>2.8</c:v>
                </c:pt>
                <c:pt idx="146">
                  <c:v>2.8</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a:latin typeface="Times New Roman" panose="02020603050405020304" pitchFamily="18" charset="0"/>
                <a:cs typeface="Times New Roman" panose="02020603050405020304" pitchFamily="18" charset="0"/>
              </a:rPr>
              <a:t>Interest Rates and Recessions </a:t>
            </a:r>
          </a:p>
        </c:rich>
      </c:tx>
      <c:layout>
        <c:manualLayout>
          <c:xMode val="edge"/>
          <c:yMode val="edge"/>
          <c:x val="0.16297941863895254"/>
          <c:y val="2.322767788148946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2"/>
          <c:tx>
            <c:strRef>
              <c:f>Sheet1!$E$1</c:f>
              <c:strCache>
                <c:ptCount val="1"/>
                <c:pt idx="0">
                  <c:v>Recession</c:v>
                </c:pt>
              </c:strCache>
            </c:strRef>
          </c:tx>
          <c:spPr>
            <a:solidFill>
              <a:srgbClr val="CCFFFF"/>
            </a:solidFill>
            <a:ln w="17521">
              <a:solidFill>
                <a:schemeClr val="tx1"/>
              </a:solidFill>
              <a:prstDash val="solid"/>
            </a:ln>
          </c:spP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Sheet1!$E$2:$E$127</c:f>
              <c:numCache>
                <c:formatCode>General</c:formatCode>
                <c:ptCount val="126"/>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0"/>
          <c:order val="0"/>
          <c:tx>
            <c:strRef>
              <c:f>Sheet1!$B$1</c:f>
              <c:strCache>
                <c:ptCount val="1"/>
                <c:pt idx="0">
                  <c:v>Fed Funds</c:v>
                </c:pt>
              </c:strCache>
            </c:strRef>
          </c:tx>
          <c:spPr>
            <a:ln w="52564">
              <a:solidFill>
                <a:srgbClr val="000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Sheet1!$B$2:$B$127</c:f>
              <c:numCache>
                <c:formatCode>General</c:formatCode>
                <c:ptCount val="126"/>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numCache>
            </c:numRef>
          </c:val>
          <c:smooth val="0"/>
          <c:extLst>
            <c:ext xmlns:c16="http://schemas.microsoft.com/office/drawing/2014/chart" uri="{C3380CC4-5D6E-409C-BE32-E72D297353CC}">
              <c16:uniqueId val="{00000002-2A1C-4A78-90C2-5A4B3D231DA1}"/>
            </c:ext>
          </c:extLst>
        </c:ser>
        <c:ser>
          <c:idx val="2"/>
          <c:order val="1"/>
          <c:tx>
            <c:strRef>
              <c:f>Sheet1!$D$1</c:f>
              <c:strCache>
                <c:ptCount val="1"/>
                <c:pt idx="0">
                  <c:v>10-yr Treas</c:v>
                </c:pt>
              </c:strCache>
            </c:strRef>
          </c:tx>
          <c:spPr>
            <a:ln w="35043">
              <a:solidFill>
                <a:srgbClr val="FF0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Sheet1!$D$2:$D$127</c:f>
              <c:numCache>
                <c:formatCode>General</c:formatCode>
                <c:ptCount val="126"/>
                <c:pt idx="0">
                  <c:v>1.88</c:v>
                </c:pt>
                <c:pt idx="1">
                  <c:v>1.98</c:v>
                </c:pt>
                <c:pt idx="2">
                  <c:v>2.04</c:v>
                </c:pt>
                <c:pt idx="3">
                  <c:v>1.94</c:v>
                </c:pt>
                <c:pt idx="4">
                  <c:v>2.2000000000000002</c:v>
                </c:pt>
                <c:pt idx="5">
                  <c:v>2.36</c:v>
                </c:pt>
                <c:pt idx="6">
                  <c:v>2.3199999999999998</c:v>
                </c:pt>
                <c:pt idx="7">
                  <c:v>2.2000000000000002</c:v>
                </c:pt>
                <c:pt idx="8">
                  <c:v>2.17</c:v>
                </c:pt>
                <c:pt idx="9">
                  <c:v>2.0699999999999998</c:v>
                </c:pt>
                <c:pt idx="10">
                  <c:v>2.2599999999999998</c:v>
                </c:pt>
                <c:pt idx="11">
                  <c:v>2.2400000000000002</c:v>
                </c:pt>
                <c:pt idx="12">
                  <c:v>2.09</c:v>
                </c:pt>
                <c:pt idx="13">
                  <c:v>1.78</c:v>
                </c:pt>
                <c:pt idx="14">
                  <c:v>1.89</c:v>
                </c:pt>
                <c:pt idx="15">
                  <c:v>1.81</c:v>
                </c:pt>
                <c:pt idx="16">
                  <c:v>1.81</c:v>
                </c:pt>
                <c:pt idx="17">
                  <c:v>1.64</c:v>
                </c:pt>
                <c:pt idx="18">
                  <c:v>1.5</c:v>
                </c:pt>
                <c:pt idx="19">
                  <c:v>1.56</c:v>
                </c:pt>
                <c:pt idx="20">
                  <c:v>1.63</c:v>
                </c:pt>
                <c:pt idx="21">
                  <c:v>1.76</c:v>
                </c:pt>
                <c:pt idx="22">
                  <c:v>2.25</c:v>
                </c:pt>
                <c:pt idx="23">
                  <c:v>2.4</c:v>
                </c:pt>
                <c:pt idx="24">
                  <c:v>2.4300000000000002</c:v>
                </c:pt>
                <c:pt idx="25">
                  <c:v>2.42</c:v>
                </c:pt>
                <c:pt idx="26">
                  <c:v>2.48</c:v>
                </c:pt>
                <c:pt idx="27">
                  <c:v>2.2999999999999998</c:v>
                </c:pt>
                <c:pt idx="28">
                  <c:v>2.2999999999999998</c:v>
                </c:pt>
                <c:pt idx="29">
                  <c:v>2.19</c:v>
                </c:pt>
                <c:pt idx="30">
                  <c:v>2.3199999999999998</c:v>
                </c:pt>
                <c:pt idx="31">
                  <c:v>2.21</c:v>
                </c:pt>
                <c:pt idx="32">
                  <c:v>2.2000000000000002</c:v>
                </c:pt>
                <c:pt idx="33">
                  <c:v>2.36</c:v>
                </c:pt>
                <c:pt idx="34">
                  <c:v>2.35</c:v>
                </c:pt>
                <c:pt idx="35">
                  <c:v>2.4</c:v>
                </c:pt>
                <c:pt idx="36">
                  <c:v>2.58</c:v>
                </c:pt>
                <c:pt idx="37">
                  <c:v>2.86</c:v>
                </c:pt>
                <c:pt idx="38">
                  <c:v>2.84</c:v>
                </c:pt>
                <c:pt idx="39">
                  <c:v>2.87</c:v>
                </c:pt>
                <c:pt idx="40">
                  <c:v>2.98</c:v>
                </c:pt>
                <c:pt idx="41">
                  <c:v>2.91</c:v>
                </c:pt>
                <c:pt idx="42">
                  <c:v>2.89</c:v>
                </c:pt>
                <c:pt idx="43">
                  <c:v>2.89</c:v>
                </c:pt>
                <c:pt idx="44">
                  <c:v>3</c:v>
                </c:pt>
                <c:pt idx="45">
                  <c:v>3.15</c:v>
                </c:pt>
                <c:pt idx="46">
                  <c:v>3.12</c:v>
                </c:pt>
                <c:pt idx="47">
                  <c:v>2.83</c:v>
                </c:pt>
                <c:pt idx="48">
                  <c:v>2.71</c:v>
                </c:pt>
                <c:pt idx="49">
                  <c:v>2.68</c:v>
                </c:pt>
                <c:pt idx="50">
                  <c:v>2.57</c:v>
                </c:pt>
                <c:pt idx="51">
                  <c:v>2.5299999999999998</c:v>
                </c:pt>
                <c:pt idx="52">
                  <c:v>2.4</c:v>
                </c:pt>
                <c:pt idx="53">
                  <c:v>2.0699999999999998</c:v>
                </c:pt>
                <c:pt idx="54">
                  <c:v>2.06</c:v>
                </c:pt>
                <c:pt idx="55">
                  <c:v>1.63</c:v>
                </c:pt>
                <c:pt idx="56">
                  <c:v>1.7</c:v>
                </c:pt>
                <c:pt idx="57">
                  <c:v>1.71</c:v>
                </c:pt>
                <c:pt idx="58">
                  <c:v>1.81</c:v>
                </c:pt>
                <c:pt idx="59">
                  <c:v>1.86</c:v>
                </c:pt>
                <c:pt idx="60">
                  <c:v>1.76</c:v>
                </c:pt>
                <c:pt idx="61">
                  <c:v>1.5</c:v>
                </c:pt>
                <c:pt idx="62">
                  <c:v>0.87</c:v>
                </c:pt>
                <c:pt idx="63">
                  <c:v>0.66</c:v>
                </c:pt>
                <c:pt idx="64">
                  <c:v>0.67</c:v>
                </c:pt>
                <c:pt idx="65">
                  <c:v>0.73</c:v>
                </c:pt>
                <c:pt idx="66">
                  <c:v>0.62</c:v>
                </c:pt>
                <c:pt idx="67">
                  <c:v>0.65</c:v>
                </c:pt>
                <c:pt idx="68">
                  <c:v>0.68</c:v>
                </c:pt>
                <c:pt idx="69">
                  <c:v>0.79</c:v>
                </c:pt>
                <c:pt idx="70">
                  <c:v>0.87</c:v>
                </c:pt>
                <c:pt idx="71">
                  <c:v>0.93</c:v>
                </c:pt>
                <c:pt idx="72">
                  <c:v>1.08</c:v>
                </c:pt>
                <c:pt idx="73">
                  <c:v>1.26</c:v>
                </c:pt>
                <c:pt idx="74">
                  <c:v>1.61</c:v>
                </c:pt>
                <c:pt idx="75">
                  <c:v>1.64</c:v>
                </c:pt>
                <c:pt idx="76">
                  <c:v>1.62</c:v>
                </c:pt>
                <c:pt idx="77">
                  <c:v>1.52</c:v>
                </c:pt>
                <c:pt idx="78">
                  <c:v>1.32</c:v>
                </c:pt>
                <c:pt idx="79">
                  <c:v>1.28</c:v>
                </c:pt>
                <c:pt idx="80">
                  <c:v>1.37</c:v>
                </c:pt>
                <c:pt idx="81">
                  <c:v>1.58</c:v>
                </c:pt>
                <c:pt idx="82">
                  <c:v>1.56</c:v>
                </c:pt>
                <c:pt idx="83">
                  <c:v>1.47</c:v>
                </c:pt>
                <c:pt idx="84">
                  <c:v>1.76</c:v>
                </c:pt>
                <c:pt idx="85">
                  <c:v>1.93</c:v>
                </c:pt>
                <c:pt idx="86">
                  <c:v>2.13</c:v>
                </c:pt>
                <c:pt idx="87">
                  <c:v>2.75</c:v>
                </c:pt>
                <c:pt idx="88">
                  <c:v>2.9</c:v>
                </c:pt>
                <c:pt idx="89">
                  <c:v>3.14</c:v>
                </c:pt>
                <c:pt idx="90">
                  <c:v>2.9</c:v>
                </c:pt>
                <c:pt idx="91">
                  <c:v>2.9</c:v>
                </c:pt>
                <c:pt idx="92">
                  <c:v>3.52</c:v>
                </c:pt>
                <c:pt idx="93">
                  <c:v>3.98</c:v>
                </c:pt>
                <c:pt idx="94">
                  <c:v>3.89</c:v>
                </c:pt>
                <c:pt idx="95">
                  <c:v>3.62</c:v>
                </c:pt>
                <c:pt idx="96">
                  <c:v>3.53</c:v>
                </c:pt>
                <c:pt idx="97">
                  <c:v>3.75</c:v>
                </c:pt>
                <c:pt idx="98">
                  <c:v>3.66</c:v>
                </c:pt>
                <c:pt idx="99">
                  <c:v>3.46</c:v>
                </c:pt>
                <c:pt idx="100">
                  <c:v>3.57</c:v>
                </c:pt>
                <c:pt idx="101">
                  <c:v>3.75</c:v>
                </c:pt>
                <c:pt idx="102">
                  <c:v>3.9</c:v>
                </c:pt>
                <c:pt idx="103">
                  <c:v>4.17</c:v>
                </c:pt>
                <c:pt idx="104">
                  <c:v>4.38</c:v>
                </c:pt>
                <c:pt idx="105">
                  <c:v>4.8</c:v>
                </c:pt>
                <c:pt idx="106">
                  <c:v>4.5</c:v>
                </c:pt>
                <c:pt idx="107">
                  <c:v>4.0199999999999996</c:v>
                </c:pt>
                <c:pt idx="108">
                  <c:v>4.0599999999999996</c:v>
                </c:pt>
                <c:pt idx="109">
                  <c:v>4.21</c:v>
                </c:pt>
                <c:pt idx="110">
                  <c:v>4.21</c:v>
                </c:pt>
                <c:pt idx="111">
                  <c:v>4.54</c:v>
                </c:pt>
                <c:pt idx="112">
                  <c:v>4.4800000000000004</c:v>
                </c:pt>
                <c:pt idx="113">
                  <c:v>4.3099999999999996</c:v>
                </c:pt>
                <c:pt idx="114">
                  <c:v>4.25</c:v>
                </c:pt>
                <c:pt idx="115">
                  <c:v>3.87</c:v>
                </c:pt>
                <c:pt idx="116">
                  <c:v>3.73</c:v>
                </c:pt>
                <c:pt idx="117">
                  <c:v>4.0999999999999996</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ayout>
        <c:manualLayout>
          <c:xMode val="edge"/>
          <c:yMode val="edge"/>
          <c:x val="0.20153846153846153"/>
          <c:y val="0.9476861167002012"/>
          <c:w val="0.61538461538461542"/>
          <c:h val="5.4325955734406441E-2"/>
        </c:manualLayout>
      </c:layout>
      <c:overlay val="0"/>
      <c:spPr>
        <a:no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a:latin typeface="Times New Roman" panose="02020603050405020304" pitchFamily="18" charset="0"/>
                <a:cs typeface="Times New Roman" panose="02020603050405020304" pitchFamily="18" charset="0"/>
              </a:rPr>
              <a:t>Interest Rates and Recessions </a:t>
            </a:r>
          </a:p>
        </c:rich>
      </c:tx>
      <c:layout>
        <c:manualLayout>
          <c:xMode val="edge"/>
          <c:yMode val="edge"/>
          <c:x val="0.16297941863895254"/>
          <c:y val="2.322767788148946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Sheet1!$E$1</c:f>
              <c:strCache>
                <c:ptCount val="1"/>
                <c:pt idx="0">
                  <c:v>Recession</c:v>
                </c:pt>
              </c:strCache>
            </c:strRef>
          </c:tx>
          <c:spPr>
            <a:solidFill>
              <a:srgbClr val="CCFFFF"/>
            </a:solidFill>
            <a:ln w="17521">
              <a:solidFill>
                <a:schemeClr val="tx1"/>
              </a:solidFill>
              <a:prstDash val="solid"/>
            </a:ln>
          </c:spP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Sheet1!$E$2:$E$127</c:f>
              <c:numCache>
                <c:formatCode>General</c:formatCode>
                <c:ptCount val="126"/>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Baa</c:v>
                </c:pt>
              </c:strCache>
            </c:strRef>
          </c:tx>
          <c:spPr>
            <a:ln w="52564">
              <a:solidFill>
                <a:srgbClr val="0000FF"/>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Sheet1!$C$2:$C$127</c:f>
              <c:numCache>
                <c:formatCode>General</c:formatCode>
                <c:ptCount val="126"/>
                <c:pt idx="0">
                  <c:v>4.45</c:v>
                </c:pt>
                <c:pt idx="1">
                  <c:v>4.51</c:v>
                </c:pt>
                <c:pt idx="2">
                  <c:v>4.54</c:v>
                </c:pt>
                <c:pt idx="3">
                  <c:v>4.4800000000000004</c:v>
                </c:pt>
                <c:pt idx="4">
                  <c:v>4.8899999999999997</c:v>
                </c:pt>
                <c:pt idx="5">
                  <c:v>5.13</c:v>
                </c:pt>
                <c:pt idx="6">
                  <c:v>5.2</c:v>
                </c:pt>
                <c:pt idx="7">
                  <c:v>5.19</c:v>
                </c:pt>
                <c:pt idx="8">
                  <c:v>5.34</c:v>
                </c:pt>
                <c:pt idx="9">
                  <c:v>5.34</c:v>
                </c:pt>
                <c:pt idx="10">
                  <c:v>5.46</c:v>
                </c:pt>
                <c:pt idx="11">
                  <c:v>5.46</c:v>
                </c:pt>
                <c:pt idx="12">
                  <c:v>5.45</c:v>
                </c:pt>
                <c:pt idx="13">
                  <c:v>5.34</c:v>
                </c:pt>
                <c:pt idx="14">
                  <c:v>5.13</c:v>
                </c:pt>
                <c:pt idx="15">
                  <c:v>4.79</c:v>
                </c:pt>
                <c:pt idx="16">
                  <c:v>4.68</c:v>
                </c:pt>
                <c:pt idx="17">
                  <c:v>4.53</c:v>
                </c:pt>
                <c:pt idx="18">
                  <c:v>4.22</c:v>
                </c:pt>
                <c:pt idx="19">
                  <c:v>4.24</c:v>
                </c:pt>
                <c:pt idx="20">
                  <c:v>4.3099999999999996</c:v>
                </c:pt>
                <c:pt idx="21">
                  <c:v>4.38</c:v>
                </c:pt>
                <c:pt idx="22">
                  <c:v>4.71</c:v>
                </c:pt>
                <c:pt idx="23">
                  <c:v>4.83</c:v>
                </c:pt>
                <c:pt idx="24">
                  <c:v>4.66</c:v>
                </c:pt>
                <c:pt idx="25">
                  <c:v>4.6399999999999997</c:v>
                </c:pt>
                <c:pt idx="26">
                  <c:v>4.68</c:v>
                </c:pt>
                <c:pt idx="27">
                  <c:v>4.57</c:v>
                </c:pt>
                <c:pt idx="28">
                  <c:v>4.55</c:v>
                </c:pt>
                <c:pt idx="29">
                  <c:v>4.37</c:v>
                </c:pt>
                <c:pt idx="30">
                  <c:v>4.3899999999999997</c:v>
                </c:pt>
                <c:pt idx="31">
                  <c:v>4.3099999999999996</c:v>
                </c:pt>
                <c:pt idx="32">
                  <c:v>4.3</c:v>
                </c:pt>
                <c:pt idx="33">
                  <c:v>4.32</c:v>
                </c:pt>
                <c:pt idx="34">
                  <c:v>4.2699999999999996</c:v>
                </c:pt>
                <c:pt idx="35">
                  <c:v>4.22</c:v>
                </c:pt>
                <c:pt idx="36">
                  <c:v>4.26</c:v>
                </c:pt>
                <c:pt idx="37">
                  <c:v>4.51</c:v>
                </c:pt>
                <c:pt idx="38">
                  <c:v>4.6399999999999997</c:v>
                </c:pt>
                <c:pt idx="39">
                  <c:v>4.67</c:v>
                </c:pt>
                <c:pt idx="40">
                  <c:v>4.83</c:v>
                </c:pt>
                <c:pt idx="41">
                  <c:v>4.83</c:v>
                </c:pt>
                <c:pt idx="42">
                  <c:v>4.79</c:v>
                </c:pt>
                <c:pt idx="43">
                  <c:v>4.7699999999999996</c:v>
                </c:pt>
                <c:pt idx="44">
                  <c:v>4.88</c:v>
                </c:pt>
                <c:pt idx="45">
                  <c:v>5.07</c:v>
                </c:pt>
                <c:pt idx="46">
                  <c:v>5.22</c:v>
                </c:pt>
                <c:pt idx="47">
                  <c:v>5.13</c:v>
                </c:pt>
                <c:pt idx="48">
                  <c:v>5.12</c:v>
                </c:pt>
                <c:pt idx="49">
                  <c:v>4.95</c:v>
                </c:pt>
                <c:pt idx="50">
                  <c:v>4.84</c:v>
                </c:pt>
                <c:pt idx="51">
                  <c:v>4.7</c:v>
                </c:pt>
                <c:pt idx="52">
                  <c:v>4.63</c:v>
                </c:pt>
                <c:pt idx="53">
                  <c:v>4.46</c:v>
                </c:pt>
                <c:pt idx="54">
                  <c:v>4.28</c:v>
                </c:pt>
                <c:pt idx="55">
                  <c:v>3.87</c:v>
                </c:pt>
                <c:pt idx="56">
                  <c:v>3.91</c:v>
                </c:pt>
                <c:pt idx="57">
                  <c:v>3.93</c:v>
                </c:pt>
                <c:pt idx="58">
                  <c:v>3.94</c:v>
                </c:pt>
                <c:pt idx="59">
                  <c:v>3.88</c:v>
                </c:pt>
                <c:pt idx="60">
                  <c:v>3.77</c:v>
                </c:pt>
                <c:pt idx="61">
                  <c:v>3.61</c:v>
                </c:pt>
                <c:pt idx="62">
                  <c:v>4.29</c:v>
                </c:pt>
                <c:pt idx="63">
                  <c:v>4.13</c:v>
                </c:pt>
                <c:pt idx="64">
                  <c:v>3.95</c:v>
                </c:pt>
                <c:pt idx="65">
                  <c:v>3.64</c:v>
                </c:pt>
                <c:pt idx="66">
                  <c:v>3.31</c:v>
                </c:pt>
                <c:pt idx="67">
                  <c:v>3.27</c:v>
                </c:pt>
                <c:pt idx="68">
                  <c:v>3.36</c:v>
                </c:pt>
                <c:pt idx="69">
                  <c:v>3.44</c:v>
                </c:pt>
                <c:pt idx="70">
                  <c:v>3.3</c:v>
                </c:pt>
                <c:pt idx="71">
                  <c:v>3.16</c:v>
                </c:pt>
                <c:pt idx="72">
                  <c:v>3.24</c:v>
                </c:pt>
                <c:pt idx="73">
                  <c:v>3.42</c:v>
                </c:pt>
                <c:pt idx="74">
                  <c:v>3.74</c:v>
                </c:pt>
                <c:pt idx="75">
                  <c:v>3.6</c:v>
                </c:pt>
                <c:pt idx="76">
                  <c:v>3.62</c:v>
                </c:pt>
                <c:pt idx="77">
                  <c:v>3.45</c:v>
                </c:pt>
                <c:pt idx="78">
                  <c:v>3.24</c:v>
                </c:pt>
                <c:pt idx="79">
                  <c:v>3.24</c:v>
                </c:pt>
                <c:pt idx="80">
                  <c:v>3.23</c:v>
                </c:pt>
                <c:pt idx="81">
                  <c:v>3.35</c:v>
                </c:pt>
                <c:pt idx="82">
                  <c:v>3.28</c:v>
                </c:pt>
                <c:pt idx="83">
                  <c:v>3.3</c:v>
                </c:pt>
                <c:pt idx="84">
                  <c:v>3.59</c:v>
                </c:pt>
                <c:pt idx="85">
                  <c:v>3.97</c:v>
                </c:pt>
                <c:pt idx="86">
                  <c:v>4.29</c:v>
                </c:pt>
                <c:pt idx="87">
                  <c:v>4.66</c:v>
                </c:pt>
                <c:pt idx="88">
                  <c:v>5.12</c:v>
                </c:pt>
                <c:pt idx="89">
                  <c:v>5.27</c:v>
                </c:pt>
                <c:pt idx="90">
                  <c:v>5.21</c:v>
                </c:pt>
                <c:pt idx="91">
                  <c:v>5.15</c:v>
                </c:pt>
                <c:pt idx="92">
                  <c:v>5.69</c:v>
                </c:pt>
                <c:pt idx="93">
                  <c:v>6.26</c:v>
                </c:pt>
                <c:pt idx="94">
                  <c:v>6.07</c:v>
                </c:pt>
                <c:pt idx="95">
                  <c:v>5.59</c:v>
                </c:pt>
                <c:pt idx="96">
                  <c:v>5.5</c:v>
                </c:pt>
                <c:pt idx="97">
                  <c:v>5.59</c:v>
                </c:pt>
                <c:pt idx="98">
                  <c:v>5.71</c:v>
                </c:pt>
                <c:pt idx="99">
                  <c:v>5.53</c:v>
                </c:pt>
                <c:pt idx="100">
                  <c:v>5.77</c:v>
                </c:pt>
                <c:pt idx="101">
                  <c:v>5.75</c:v>
                </c:pt>
                <c:pt idx="102">
                  <c:v>5.74</c:v>
                </c:pt>
                <c:pt idx="103">
                  <c:v>6.02</c:v>
                </c:pt>
                <c:pt idx="104">
                  <c:v>6.16</c:v>
                </c:pt>
                <c:pt idx="105">
                  <c:v>6.63</c:v>
                </c:pt>
                <c:pt idx="106">
                  <c:v>6.29</c:v>
                </c:pt>
                <c:pt idx="107">
                  <c:v>5.64</c:v>
                </c:pt>
                <c:pt idx="108">
                  <c:v>5.68</c:v>
                </c:pt>
                <c:pt idx="109">
                  <c:v>5.77</c:v>
                </c:pt>
                <c:pt idx="110">
                  <c:v>5.75</c:v>
                </c:pt>
                <c:pt idx="111">
                  <c:v>6</c:v>
                </c:pt>
                <c:pt idx="112">
                  <c:v>5.95</c:v>
                </c:pt>
                <c:pt idx="113">
                  <c:v>5.82</c:v>
                </c:pt>
                <c:pt idx="114">
                  <c:v>5.84</c:v>
                </c:pt>
                <c:pt idx="115">
                  <c:v>5.6</c:v>
                </c:pt>
                <c:pt idx="116">
                  <c:v>5.4</c:v>
                </c:pt>
                <c:pt idx="117">
                  <c:v>5.6</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0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Sheet1!$B$2:$B$127</c:f>
              <c:numCache>
                <c:formatCode>General</c:formatCode>
                <c:ptCount val="126"/>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numCache>
            </c:numRef>
          </c:val>
          <c:smooth val="0"/>
          <c:extLst>
            <c:ext xmlns:c16="http://schemas.microsoft.com/office/drawing/2014/chart" uri="{C3380CC4-5D6E-409C-BE32-E72D297353CC}">
              <c16:uniqueId val="{00000002-2A1C-4A78-90C2-5A4B3D231DA1}"/>
            </c:ext>
          </c:extLst>
        </c:ser>
        <c:ser>
          <c:idx val="2"/>
          <c:order val="2"/>
          <c:tx>
            <c:strRef>
              <c:f>Sheet1!$D$1</c:f>
              <c:strCache>
                <c:ptCount val="1"/>
                <c:pt idx="0">
                  <c:v>10-yr Treas</c:v>
                </c:pt>
              </c:strCache>
            </c:strRef>
          </c:tx>
          <c:spPr>
            <a:ln w="35043">
              <a:solidFill>
                <a:srgbClr val="FF0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Sheet1!$D$2:$D$127</c:f>
              <c:numCache>
                <c:formatCode>General</c:formatCode>
                <c:ptCount val="126"/>
                <c:pt idx="0">
                  <c:v>1.88</c:v>
                </c:pt>
                <c:pt idx="1">
                  <c:v>1.98</c:v>
                </c:pt>
                <c:pt idx="2">
                  <c:v>2.04</c:v>
                </c:pt>
                <c:pt idx="3">
                  <c:v>1.94</c:v>
                </c:pt>
                <c:pt idx="4">
                  <c:v>2.2000000000000002</c:v>
                </c:pt>
                <c:pt idx="5">
                  <c:v>2.36</c:v>
                </c:pt>
                <c:pt idx="6">
                  <c:v>2.3199999999999998</c:v>
                </c:pt>
                <c:pt idx="7">
                  <c:v>2.2000000000000002</c:v>
                </c:pt>
                <c:pt idx="8">
                  <c:v>2.17</c:v>
                </c:pt>
                <c:pt idx="9">
                  <c:v>2.0699999999999998</c:v>
                </c:pt>
                <c:pt idx="10">
                  <c:v>2.2599999999999998</c:v>
                </c:pt>
                <c:pt idx="11">
                  <c:v>2.2400000000000002</c:v>
                </c:pt>
                <c:pt idx="12">
                  <c:v>2.09</c:v>
                </c:pt>
                <c:pt idx="13">
                  <c:v>1.78</c:v>
                </c:pt>
                <c:pt idx="14">
                  <c:v>1.89</c:v>
                </c:pt>
                <c:pt idx="15">
                  <c:v>1.81</c:v>
                </c:pt>
                <c:pt idx="16">
                  <c:v>1.81</c:v>
                </c:pt>
                <c:pt idx="17">
                  <c:v>1.64</c:v>
                </c:pt>
                <c:pt idx="18">
                  <c:v>1.5</c:v>
                </c:pt>
                <c:pt idx="19">
                  <c:v>1.56</c:v>
                </c:pt>
                <c:pt idx="20">
                  <c:v>1.63</c:v>
                </c:pt>
                <c:pt idx="21">
                  <c:v>1.76</c:v>
                </c:pt>
                <c:pt idx="22">
                  <c:v>2.25</c:v>
                </c:pt>
                <c:pt idx="23">
                  <c:v>2.4</c:v>
                </c:pt>
                <c:pt idx="24">
                  <c:v>2.4300000000000002</c:v>
                </c:pt>
                <c:pt idx="25">
                  <c:v>2.42</c:v>
                </c:pt>
                <c:pt idx="26">
                  <c:v>2.48</c:v>
                </c:pt>
                <c:pt idx="27">
                  <c:v>2.2999999999999998</c:v>
                </c:pt>
                <c:pt idx="28">
                  <c:v>2.2999999999999998</c:v>
                </c:pt>
                <c:pt idx="29">
                  <c:v>2.19</c:v>
                </c:pt>
                <c:pt idx="30">
                  <c:v>2.3199999999999998</c:v>
                </c:pt>
                <c:pt idx="31">
                  <c:v>2.21</c:v>
                </c:pt>
                <c:pt idx="32">
                  <c:v>2.2000000000000002</c:v>
                </c:pt>
                <c:pt idx="33">
                  <c:v>2.36</c:v>
                </c:pt>
                <c:pt idx="34">
                  <c:v>2.35</c:v>
                </c:pt>
                <c:pt idx="35">
                  <c:v>2.4</c:v>
                </c:pt>
                <c:pt idx="36">
                  <c:v>2.58</c:v>
                </c:pt>
                <c:pt idx="37">
                  <c:v>2.86</c:v>
                </c:pt>
                <c:pt idx="38">
                  <c:v>2.84</c:v>
                </c:pt>
                <c:pt idx="39">
                  <c:v>2.87</c:v>
                </c:pt>
                <c:pt idx="40">
                  <c:v>2.98</c:v>
                </c:pt>
                <c:pt idx="41">
                  <c:v>2.91</c:v>
                </c:pt>
                <c:pt idx="42">
                  <c:v>2.89</c:v>
                </c:pt>
                <c:pt idx="43">
                  <c:v>2.89</c:v>
                </c:pt>
                <c:pt idx="44">
                  <c:v>3</c:v>
                </c:pt>
                <c:pt idx="45">
                  <c:v>3.15</c:v>
                </c:pt>
                <c:pt idx="46">
                  <c:v>3.12</c:v>
                </c:pt>
                <c:pt idx="47">
                  <c:v>2.83</c:v>
                </c:pt>
                <c:pt idx="48">
                  <c:v>2.71</c:v>
                </c:pt>
                <c:pt idx="49">
                  <c:v>2.68</c:v>
                </c:pt>
                <c:pt idx="50">
                  <c:v>2.57</c:v>
                </c:pt>
                <c:pt idx="51">
                  <c:v>2.5299999999999998</c:v>
                </c:pt>
                <c:pt idx="52">
                  <c:v>2.4</c:v>
                </c:pt>
                <c:pt idx="53">
                  <c:v>2.0699999999999998</c:v>
                </c:pt>
                <c:pt idx="54">
                  <c:v>2.06</c:v>
                </c:pt>
                <c:pt idx="55">
                  <c:v>1.63</c:v>
                </c:pt>
                <c:pt idx="56">
                  <c:v>1.7</c:v>
                </c:pt>
                <c:pt idx="57">
                  <c:v>1.71</c:v>
                </c:pt>
                <c:pt idx="58">
                  <c:v>1.81</c:v>
                </c:pt>
                <c:pt idx="59">
                  <c:v>1.86</c:v>
                </c:pt>
                <c:pt idx="60">
                  <c:v>1.76</c:v>
                </c:pt>
                <c:pt idx="61">
                  <c:v>1.5</c:v>
                </c:pt>
                <c:pt idx="62">
                  <c:v>0.87</c:v>
                </c:pt>
                <c:pt idx="63">
                  <c:v>0.66</c:v>
                </c:pt>
                <c:pt idx="64">
                  <c:v>0.67</c:v>
                </c:pt>
                <c:pt idx="65">
                  <c:v>0.73</c:v>
                </c:pt>
                <c:pt idx="66">
                  <c:v>0.62</c:v>
                </c:pt>
                <c:pt idx="67">
                  <c:v>0.65</c:v>
                </c:pt>
                <c:pt idx="68">
                  <c:v>0.68</c:v>
                </c:pt>
                <c:pt idx="69">
                  <c:v>0.79</c:v>
                </c:pt>
                <c:pt idx="70">
                  <c:v>0.87</c:v>
                </c:pt>
                <c:pt idx="71">
                  <c:v>0.93</c:v>
                </c:pt>
                <c:pt idx="72">
                  <c:v>1.08</c:v>
                </c:pt>
                <c:pt idx="73">
                  <c:v>1.26</c:v>
                </c:pt>
                <c:pt idx="74">
                  <c:v>1.61</c:v>
                </c:pt>
                <c:pt idx="75">
                  <c:v>1.64</c:v>
                </c:pt>
                <c:pt idx="76">
                  <c:v>1.62</c:v>
                </c:pt>
                <c:pt idx="77">
                  <c:v>1.52</c:v>
                </c:pt>
                <c:pt idx="78">
                  <c:v>1.32</c:v>
                </c:pt>
                <c:pt idx="79">
                  <c:v>1.28</c:v>
                </c:pt>
                <c:pt idx="80">
                  <c:v>1.37</c:v>
                </c:pt>
                <c:pt idx="81">
                  <c:v>1.58</c:v>
                </c:pt>
                <c:pt idx="82">
                  <c:v>1.56</c:v>
                </c:pt>
                <c:pt idx="83">
                  <c:v>1.47</c:v>
                </c:pt>
                <c:pt idx="84">
                  <c:v>1.76</c:v>
                </c:pt>
                <c:pt idx="85">
                  <c:v>1.93</c:v>
                </c:pt>
                <c:pt idx="86">
                  <c:v>2.13</c:v>
                </c:pt>
                <c:pt idx="87">
                  <c:v>2.75</c:v>
                </c:pt>
                <c:pt idx="88">
                  <c:v>2.9</c:v>
                </c:pt>
                <c:pt idx="89">
                  <c:v>3.14</c:v>
                </c:pt>
                <c:pt idx="90">
                  <c:v>2.9</c:v>
                </c:pt>
                <c:pt idx="91">
                  <c:v>2.9</c:v>
                </c:pt>
                <c:pt idx="92">
                  <c:v>3.52</c:v>
                </c:pt>
                <c:pt idx="93">
                  <c:v>3.98</c:v>
                </c:pt>
                <c:pt idx="94">
                  <c:v>3.89</c:v>
                </c:pt>
                <c:pt idx="95">
                  <c:v>3.62</c:v>
                </c:pt>
                <c:pt idx="96">
                  <c:v>3.53</c:v>
                </c:pt>
                <c:pt idx="97">
                  <c:v>3.75</c:v>
                </c:pt>
                <c:pt idx="98">
                  <c:v>3.66</c:v>
                </c:pt>
                <c:pt idx="99">
                  <c:v>3.46</c:v>
                </c:pt>
                <c:pt idx="100">
                  <c:v>3.57</c:v>
                </c:pt>
                <c:pt idx="101">
                  <c:v>3.75</c:v>
                </c:pt>
                <c:pt idx="102">
                  <c:v>3.9</c:v>
                </c:pt>
                <c:pt idx="103">
                  <c:v>4.17</c:v>
                </c:pt>
                <c:pt idx="104">
                  <c:v>4.38</c:v>
                </c:pt>
                <c:pt idx="105">
                  <c:v>4.8</c:v>
                </c:pt>
                <c:pt idx="106">
                  <c:v>4.5</c:v>
                </c:pt>
                <c:pt idx="107">
                  <c:v>4.0199999999999996</c:v>
                </c:pt>
                <c:pt idx="108">
                  <c:v>4.0599999999999996</c:v>
                </c:pt>
                <c:pt idx="109">
                  <c:v>4.21</c:v>
                </c:pt>
                <c:pt idx="110">
                  <c:v>4.21</c:v>
                </c:pt>
                <c:pt idx="111">
                  <c:v>4.54</c:v>
                </c:pt>
                <c:pt idx="112">
                  <c:v>4.4800000000000004</c:v>
                </c:pt>
                <c:pt idx="113">
                  <c:v>4.3099999999999996</c:v>
                </c:pt>
                <c:pt idx="114">
                  <c:v>4.25</c:v>
                </c:pt>
                <c:pt idx="115">
                  <c:v>3.87</c:v>
                </c:pt>
                <c:pt idx="116">
                  <c:v>3.73</c:v>
                </c:pt>
                <c:pt idx="117">
                  <c:v>4.0999999999999996</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ayout>
        <c:manualLayout>
          <c:xMode val="edge"/>
          <c:yMode val="edge"/>
          <c:x val="0.20153846153846153"/>
          <c:y val="0.9476861167002012"/>
          <c:w val="0.61538461538461542"/>
          <c:h val="5.4325955734406441E-2"/>
        </c:manualLayout>
      </c:layout>
      <c:overlay val="0"/>
      <c:spPr>
        <a:no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10.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0.12273</cdr:y>
    </cdr:from>
    <cdr:to>
      <cdr:x>1</cdr:x>
      <cdr:y>0.26516</cdr:y>
    </cdr:to>
    <cdr:sp macro="" textlink="">
      <cdr:nvSpPr>
        <cdr:cNvPr id="2" name="TextBox 1">
          <a:extLst xmlns:a="http://schemas.openxmlformats.org/drawingml/2006/main">
            <a:ext uri="{FF2B5EF4-FFF2-40B4-BE49-F238E27FC236}">
              <a16:creationId xmlns:a16="http://schemas.microsoft.com/office/drawing/2014/main" id="{838F5D74-353E-4F94-A841-62B5B16D7037}"/>
            </a:ext>
          </a:extLst>
        </cdr:cNvPr>
        <cdr:cNvSpPr txBox="1"/>
      </cdr:nvSpPr>
      <cdr:spPr>
        <a:xfrm xmlns:a="http://schemas.openxmlformats.org/drawingml/2006/main">
          <a:off x="8721452" y="691181"/>
          <a:ext cx="2444293" cy="802059"/>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a:t>
          </a:r>
          <a:r>
            <a:rPr kumimoji="0" lang="en-US" sz="1600" b="1" i="0" u="none" strike="noStrike" kern="1200" cap="none" spc="0" normalizeH="0" baseline="3000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3.0% </a:t>
          </a:r>
          <a:r>
            <a:rPr lang="en-US" sz="1400" dirty="0">
              <a:solidFill>
                <a:srgbClr val="0070C0"/>
              </a:solidFill>
              <a:latin typeface="Times New Roman" panose="02020603050405020304" pitchFamily="18" charset="0"/>
              <a:cs typeface="Times New Roman" panose="02020603050405020304" pitchFamily="18" charset="0"/>
            </a:rPr>
            <a:t>Annualized Rate</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3.1%</a:t>
          </a:r>
          <a:r>
            <a:rPr kumimoji="0" lang="en-US" sz="1400" b="1"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from 2</a:t>
          </a:r>
          <a:r>
            <a:rPr kumimoji="0" lang="en-US" sz="1400" i="0" u="none" strike="noStrike" kern="1200" cap="none" spc="0" normalizeH="0" baseline="30000" noProof="0" dirty="0">
              <a:ln>
                <a:noFill/>
              </a:ln>
              <a:solidFill>
                <a:srgbClr val="0070C0"/>
              </a:solidFill>
              <a:effectLst/>
              <a:uLnTx/>
              <a:uFillTx/>
              <a:latin typeface="Times New Roman" panose="02020603050405020304" pitchFamily="18" charset="0"/>
              <a:cs typeface="Times New Roman" panose="02020603050405020304" pitchFamily="18" charset="0"/>
            </a:rPr>
            <a:t>nd</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Quarter 2023</a:t>
          </a:r>
          <a:endPar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0.46276</cdr:x>
      <cdr:y>0.42716</cdr:y>
    </cdr:from>
    <cdr:to>
      <cdr:x>0.67646</cdr:x>
      <cdr:y>0.48444</cdr:y>
    </cdr:to>
    <cdr:sp macro="" textlink="">
      <cdr:nvSpPr>
        <cdr:cNvPr id="3"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4057562" y="2289694"/>
          <a:ext cx="1873827" cy="307038"/>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Wage Growth Rate</a:t>
          </a:r>
        </a:p>
      </cdr:txBody>
    </cdr:sp>
  </cdr:relSizeAnchor>
  <cdr:relSizeAnchor xmlns:cdr="http://schemas.openxmlformats.org/drawingml/2006/chartDrawing">
    <cdr:from>
      <cdr:x>0.60914</cdr:x>
      <cdr:y>0.49066</cdr:y>
    </cdr:from>
    <cdr:to>
      <cdr:x>0.63658</cdr:x>
      <cdr:y>0.5667</cdr:y>
    </cdr:to>
    <cdr:cxnSp macro="">
      <cdr:nvCxnSpPr>
        <cdr:cNvPr id="7" name="Straight Arrow Connector 6">
          <a:extLst xmlns:a="http://schemas.openxmlformats.org/drawingml/2006/main">
            <a:ext uri="{FF2B5EF4-FFF2-40B4-BE49-F238E27FC236}">
              <a16:creationId xmlns:a16="http://schemas.microsoft.com/office/drawing/2014/main" id="{224E2319-E13E-4CD6-8852-E988A671B56B}"/>
            </a:ext>
          </a:extLst>
        </cdr:cNvPr>
        <cdr:cNvCxnSpPr/>
      </cdr:nvCxnSpPr>
      <cdr:spPr>
        <a:xfrm xmlns:a="http://schemas.openxmlformats.org/drawingml/2006/main">
          <a:off x="5341084" y="2630086"/>
          <a:ext cx="240566" cy="407600"/>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0.12377</cdr:x>
      <cdr:y>0.39271</cdr:y>
    </cdr:from>
    <cdr:to>
      <cdr:x>0.39976</cdr:x>
      <cdr:y>0.53227</cdr:y>
    </cdr:to>
    <cdr:sp macro="" textlink="">
      <cdr:nvSpPr>
        <cdr:cNvPr id="4" name="TextBox 1">
          <a:extLst xmlns:a="http://schemas.openxmlformats.org/drawingml/2006/main">
            <a:ext uri="{FF2B5EF4-FFF2-40B4-BE49-F238E27FC236}">
              <a16:creationId xmlns:a16="http://schemas.microsoft.com/office/drawing/2014/main" id="{8CB26E05-4F4D-8969-E600-FCAD4FA94F82}"/>
            </a:ext>
          </a:extLst>
        </cdr:cNvPr>
        <cdr:cNvSpPr txBox="1"/>
      </cdr:nvSpPr>
      <cdr:spPr>
        <a:xfrm xmlns:a="http://schemas.openxmlformats.org/drawingml/2006/main">
          <a:off x="1085266" y="2105035"/>
          <a:ext cx="2419934" cy="748114"/>
        </a:xfrm>
        <a:prstGeom xmlns:a="http://schemas.openxmlformats.org/drawingml/2006/main" prst="rect">
          <a:avLst/>
        </a:prstGeom>
        <a:solidFill xmlns:a="http://schemas.openxmlformats.org/drawingml/2006/main">
          <a:schemeClr val="bg1"/>
        </a:solidFill>
        <a:ln xmlns:a="http://schemas.openxmlformats.org/drawingml/2006/main" w="28575">
          <a:solidFill>
            <a:srgbClr val="FFC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FFC000"/>
              </a:solidFill>
              <a:latin typeface="Times New Roman" panose="02020603050405020304" pitchFamily="18" charset="0"/>
              <a:cs typeface="Times New Roman" panose="02020603050405020304" pitchFamily="18" charset="0"/>
            </a:rPr>
            <a:t>3.5% Wage Growth Target</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- 2% inflation</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- 1.5% productivity</a:t>
          </a:r>
        </a:p>
      </cdr:txBody>
    </cdr:sp>
  </cdr:relSizeAnchor>
  <cdr:relSizeAnchor xmlns:cdr="http://schemas.openxmlformats.org/drawingml/2006/chartDrawing">
    <cdr:from>
      <cdr:x>0.25652</cdr:x>
      <cdr:y>0.53734</cdr:y>
    </cdr:from>
    <cdr:to>
      <cdr:x>0.25652</cdr:x>
      <cdr:y>0.57843</cdr:y>
    </cdr:to>
    <cdr:cxnSp macro="">
      <cdr:nvCxnSpPr>
        <cdr:cNvPr id="5" name="Straight Arrow Connector 4">
          <a:extLst xmlns:a="http://schemas.openxmlformats.org/drawingml/2006/main">
            <a:ext uri="{FF2B5EF4-FFF2-40B4-BE49-F238E27FC236}">
              <a16:creationId xmlns:a16="http://schemas.microsoft.com/office/drawing/2014/main" id="{95340DC1-E169-2E88-EF65-435FCC2EC645}"/>
            </a:ext>
          </a:extLst>
        </cdr:cNvPr>
        <cdr:cNvCxnSpPr/>
      </cdr:nvCxnSpPr>
      <cdr:spPr>
        <a:xfrm xmlns:a="http://schemas.openxmlformats.org/drawingml/2006/main">
          <a:off x="2249189" y="2880283"/>
          <a:ext cx="0" cy="220257"/>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0.46276</cdr:x>
      <cdr:y>0.42716</cdr:y>
    </cdr:from>
    <cdr:to>
      <cdr:x>0.67646</cdr:x>
      <cdr:y>0.48444</cdr:y>
    </cdr:to>
    <cdr:sp macro="" textlink="">
      <cdr:nvSpPr>
        <cdr:cNvPr id="3"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4057562" y="2289694"/>
          <a:ext cx="1873827" cy="307038"/>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Wage Growth Rate</a:t>
          </a:r>
        </a:p>
      </cdr:txBody>
    </cdr:sp>
  </cdr:relSizeAnchor>
  <cdr:relSizeAnchor xmlns:cdr="http://schemas.openxmlformats.org/drawingml/2006/chartDrawing">
    <cdr:from>
      <cdr:x>0.60914</cdr:x>
      <cdr:y>0.49066</cdr:y>
    </cdr:from>
    <cdr:to>
      <cdr:x>0.63658</cdr:x>
      <cdr:y>0.5667</cdr:y>
    </cdr:to>
    <cdr:cxnSp macro="">
      <cdr:nvCxnSpPr>
        <cdr:cNvPr id="7" name="Straight Arrow Connector 6">
          <a:extLst xmlns:a="http://schemas.openxmlformats.org/drawingml/2006/main">
            <a:ext uri="{FF2B5EF4-FFF2-40B4-BE49-F238E27FC236}">
              <a16:creationId xmlns:a16="http://schemas.microsoft.com/office/drawing/2014/main" id="{224E2319-E13E-4CD6-8852-E988A671B56B}"/>
            </a:ext>
          </a:extLst>
        </cdr:cNvPr>
        <cdr:cNvCxnSpPr/>
      </cdr:nvCxnSpPr>
      <cdr:spPr>
        <a:xfrm xmlns:a="http://schemas.openxmlformats.org/drawingml/2006/main">
          <a:off x="5341084" y="2630086"/>
          <a:ext cx="240566" cy="407600"/>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0.12377</cdr:x>
      <cdr:y>0.39271</cdr:y>
    </cdr:from>
    <cdr:to>
      <cdr:x>0.39976</cdr:x>
      <cdr:y>0.53227</cdr:y>
    </cdr:to>
    <cdr:sp macro="" textlink="">
      <cdr:nvSpPr>
        <cdr:cNvPr id="4" name="TextBox 1">
          <a:extLst xmlns:a="http://schemas.openxmlformats.org/drawingml/2006/main">
            <a:ext uri="{FF2B5EF4-FFF2-40B4-BE49-F238E27FC236}">
              <a16:creationId xmlns:a16="http://schemas.microsoft.com/office/drawing/2014/main" id="{8CB26E05-4F4D-8969-E600-FCAD4FA94F82}"/>
            </a:ext>
          </a:extLst>
        </cdr:cNvPr>
        <cdr:cNvSpPr txBox="1"/>
      </cdr:nvSpPr>
      <cdr:spPr>
        <a:xfrm xmlns:a="http://schemas.openxmlformats.org/drawingml/2006/main">
          <a:off x="1085266" y="2105035"/>
          <a:ext cx="2419934" cy="748114"/>
        </a:xfrm>
        <a:prstGeom xmlns:a="http://schemas.openxmlformats.org/drawingml/2006/main" prst="rect">
          <a:avLst/>
        </a:prstGeom>
        <a:solidFill xmlns:a="http://schemas.openxmlformats.org/drawingml/2006/main">
          <a:schemeClr val="bg1"/>
        </a:solidFill>
        <a:ln xmlns:a="http://schemas.openxmlformats.org/drawingml/2006/main" w="28575">
          <a:solidFill>
            <a:srgbClr val="FFC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FFC000"/>
              </a:solidFill>
              <a:latin typeface="Times New Roman" panose="02020603050405020304" pitchFamily="18" charset="0"/>
              <a:cs typeface="Times New Roman" panose="02020603050405020304" pitchFamily="18" charset="0"/>
            </a:rPr>
            <a:t>3.5% Wage Growth Target</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- 2% inflation</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- 1.5% productivity</a:t>
          </a:r>
        </a:p>
      </cdr:txBody>
    </cdr:sp>
  </cdr:relSizeAnchor>
  <cdr:relSizeAnchor xmlns:cdr="http://schemas.openxmlformats.org/drawingml/2006/chartDrawing">
    <cdr:from>
      <cdr:x>0.25652</cdr:x>
      <cdr:y>0.53734</cdr:y>
    </cdr:from>
    <cdr:to>
      <cdr:x>0.25652</cdr:x>
      <cdr:y>0.57843</cdr:y>
    </cdr:to>
    <cdr:cxnSp macro="">
      <cdr:nvCxnSpPr>
        <cdr:cNvPr id="5" name="Straight Arrow Connector 4">
          <a:extLst xmlns:a="http://schemas.openxmlformats.org/drawingml/2006/main">
            <a:ext uri="{FF2B5EF4-FFF2-40B4-BE49-F238E27FC236}">
              <a16:creationId xmlns:a16="http://schemas.microsoft.com/office/drawing/2014/main" id="{95340DC1-E169-2E88-EF65-435FCC2EC645}"/>
            </a:ext>
          </a:extLst>
        </cdr:cNvPr>
        <cdr:cNvCxnSpPr/>
      </cdr:nvCxnSpPr>
      <cdr:spPr>
        <a:xfrm xmlns:a="http://schemas.openxmlformats.org/drawingml/2006/main">
          <a:off x="2249189" y="2880283"/>
          <a:ext cx="0" cy="220257"/>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0.46276</cdr:x>
      <cdr:y>0.42716</cdr:y>
    </cdr:from>
    <cdr:to>
      <cdr:x>0.67646</cdr:x>
      <cdr:y>0.48444</cdr:y>
    </cdr:to>
    <cdr:sp macro="" textlink="">
      <cdr:nvSpPr>
        <cdr:cNvPr id="3"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4057562" y="2289694"/>
          <a:ext cx="1873827" cy="307038"/>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Wage Growth Rate</a:t>
          </a:r>
        </a:p>
      </cdr:txBody>
    </cdr:sp>
  </cdr:relSizeAnchor>
  <cdr:relSizeAnchor xmlns:cdr="http://schemas.openxmlformats.org/drawingml/2006/chartDrawing">
    <cdr:from>
      <cdr:x>0.60914</cdr:x>
      <cdr:y>0.49066</cdr:y>
    </cdr:from>
    <cdr:to>
      <cdr:x>0.63658</cdr:x>
      <cdr:y>0.5667</cdr:y>
    </cdr:to>
    <cdr:cxnSp macro="">
      <cdr:nvCxnSpPr>
        <cdr:cNvPr id="7" name="Straight Arrow Connector 6">
          <a:extLst xmlns:a="http://schemas.openxmlformats.org/drawingml/2006/main">
            <a:ext uri="{FF2B5EF4-FFF2-40B4-BE49-F238E27FC236}">
              <a16:creationId xmlns:a16="http://schemas.microsoft.com/office/drawing/2014/main" id="{224E2319-E13E-4CD6-8852-E988A671B56B}"/>
            </a:ext>
          </a:extLst>
        </cdr:cNvPr>
        <cdr:cNvCxnSpPr/>
      </cdr:nvCxnSpPr>
      <cdr:spPr>
        <a:xfrm xmlns:a="http://schemas.openxmlformats.org/drawingml/2006/main">
          <a:off x="5341084" y="2630086"/>
          <a:ext cx="240566" cy="407600"/>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0.7506</cdr:x>
      <cdr:y>0.04942</cdr:y>
    </cdr:from>
    <cdr:to>
      <cdr:x>0.88581</cdr:x>
      <cdr:y>0.15177</cdr:y>
    </cdr:to>
    <cdr:sp macro="" textlink="">
      <cdr:nvSpPr>
        <cdr:cNvPr id="2" name="TextBox 1">
          <a:extLst xmlns:a="http://schemas.openxmlformats.org/drawingml/2006/main">
            <a:ext uri="{FF2B5EF4-FFF2-40B4-BE49-F238E27FC236}">
              <a16:creationId xmlns:a16="http://schemas.microsoft.com/office/drawing/2014/main" id="{2A4839EE-EF7D-4627-B28D-C22A814997D5}"/>
            </a:ext>
          </a:extLst>
        </cdr:cNvPr>
        <cdr:cNvSpPr txBox="1"/>
      </cdr:nvSpPr>
      <cdr:spPr>
        <a:xfrm xmlns:a="http://schemas.openxmlformats.org/drawingml/2006/main">
          <a:off x="6581403" y="264893"/>
          <a:ext cx="1185553" cy="548627"/>
        </a:xfrm>
        <a:prstGeom xmlns:a="http://schemas.openxmlformats.org/drawingml/2006/main" prst="rect">
          <a:avLst/>
        </a:prstGeom>
        <a:solidFill xmlns:a="http://schemas.openxmlformats.org/drawingml/2006/main">
          <a:schemeClr val="bg1"/>
        </a:solidFill>
        <a:ln xmlns:a="http://schemas.openxmlformats.org/drawingml/2006/main" w="12700">
          <a:solidFill>
            <a:srgbClr val="7030A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Falling Real Wages</a:t>
          </a:r>
        </a:p>
      </cdr:txBody>
    </cdr:sp>
  </cdr:relSizeAnchor>
  <cdr:relSizeAnchor xmlns:cdr="http://schemas.openxmlformats.org/drawingml/2006/chartDrawing">
    <cdr:from>
      <cdr:x>0.12377</cdr:x>
      <cdr:y>0.39271</cdr:y>
    </cdr:from>
    <cdr:to>
      <cdr:x>0.39976</cdr:x>
      <cdr:y>0.53227</cdr:y>
    </cdr:to>
    <cdr:sp macro="" textlink="">
      <cdr:nvSpPr>
        <cdr:cNvPr id="4" name="TextBox 1">
          <a:extLst xmlns:a="http://schemas.openxmlformats.org/drawingml/2006/main">
            <a:ext uri="{FF2B5EF4-FFF2-40B4-BE49-F238E27FC236}">
              <a16:creationId xmlns:a16="http://schemas.microsoft.com/office/drawing/2014/main" id="{8CB26E05-4F4D-8969-E600-FCAD4FA94F82}"/>
            </a:ext>
          </a:extLst>
        </cdr:cNvPr>
        <cdr:cNvSpPr txBox="1"/>
      </cdr:nvSpPr>
      <cdr:spPr>
        <a:xfrm xmlns:a="http://schemas.openxmlformats.org/drawingml/2006/main">
          <a:off x="1085266" y="2105035"/>
          <a:ext cx="2419934" cy="748114"/>
        </a:xfrm>
        <a:prstGeom xmlns:a="http://schemas.openxmlformats.org/drawingml/2006/main" prst="rect">
          <a:avLst/>
        </a:prstGeom>
        <a:solidFill xmlns:a="http://schemas.openxmlformats.org/drawingml/2006/main">
          <a:schemeClr val="bg1"/>
        </a:solidFill>
        <a:ln xmlns:a="http://schemas.openxmlformats.org/drawingml/2006/main" w="28575">
          <a:solidFill>
            <a:srgbClr val="FFC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FFC000"/>
              </a:solidFill>
              <a:latin typeface="Times New Roman" panose="02020603050405020304" pitchFamily="18" charset="0"/>
              <a:cs typeface="Times New Roman" panose="02020603050405020304" pitchFamily="18" charset="0"/>
            </a:rPr>
            <a:t>3.5% Wage Growth Target</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- 2% inflation</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- 1.5% productivity</a:t>
          </a:r>
        </a:p>
      </cdr:txBody>
    </cdr:sp>
  </cdr:relSizeAnchor>
  <cdr:relSizeAnchor xmlns:cdr="http://schemas.openxmlformats.org/drawingml/2006/chartDrawing">
    <cdr:from>
      <cdr:x>0.25652</cdr:x>
      <cdr:y>0.53734</cdr:y>
    </cdr:from>
    <cdr:to>
      <cdr:x>0.25652</cdr:x>
      <cdr:y>0.57843</cdr:y>
    </cdr:to>
    <cdr:cxnSp macro="">
      <cdr:nvCxnSpPr>
        <cdr:cNvPr id="5" name="Straight Arrow Connector 4">
          <a:extLst xmlns:a="http://schemas.openxmlformats.org/drawingml/2006/main">
            <a:ext uri="{FF2B5EF4-FFF2-40B4-BE49-F238E27FC236}">
              <a16:creationId xmlns:a16="http://schemas.microsoft.com/office/drawing/2014/main" id="{95340DC1-E169-2E88-EF65-435FCC2EC645}"/>
            </a:ext>
          </a:extLst>
        </cdr:cNvPr>
        <cdr:cNvCxnSpPr/>
      </cdr:nvCxnSpPr>
      <cdr:spPr>
        <a:xfrm xmlns:a="http://schemas.openxmlformats.org/drawingml/2006/main">
          <a:off x="2249189" y="2880283"/>
          <a:ext cx="0" cy="220257"/>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0.46276</cdr:x>
      <cdr:y>0.42716</cdr:y>
    </cdr:from>
    <cdr:to>
      <cdr:x>0.67646</cdr:x>
      <cdr:y>0.48444</cdr:y>
    </cdr:to>
    <cdr:sp macro="" textlink="">
      <cdr:nvSpPr>
        <cdr:cNvPr id="3"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4057562" y="2289694"/>
          <a:ext cx="1873827" cy="307038"/>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Wage Growth Rate</a:t>
          </a:r>
        </a:p>
      </cdr:txBody>
    </cdr:sp>
  </cdr:relSizeAnchor>
  <cdr:relSizeAnchor xmlns:cdr="http://schemas.openxmlformats.org/drawingml/2006/chartDrawing">
    <cdr:from>
      <cdr:x>0.60914</cdr:x>
      <cdr:y>0.49066</cdr:y>
    </cdr:from>
    <cdr:to>
      <cdr:x>0.63658</cdr:x>
      <cdr:y>0.5667</cdr:y>
    </cdr:to>
    <cdr:cxnSp macro="">
      <cdr:nvCxnSpPr>
        <cdr:cNvPr id="7" name="Straight Arrow Connector 6">
          <a:extLst xmlns:a="http://schemas.openxmlformats.org/drawingml/2006/main">
            <a:ext uri="{FF2B5EF4-FFF2-40B4-BE49-F238E27FC236}">
              <a16:creationId xmlns:a16="http://schemas.microsoft.com/office/drawing/2014/main" id="{224E2319-E13E-4CD6-8852-E988A671B56B}"/>
            </a:ext>
          </a:extLst>
        </cdr:cNvPr>
        <cdr:cNvCxnSpPr/>
      </cdr:nvCxnSpPr>
      <cdr:spPr>
        <a:xfrm xmlns:a="http://schemas.openxmlformats.org/drawingml/2006/main">
          <a:off x="5341084" y="2630086"/>
          <a:ext cx="240566" cy="407600"/>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0.7506</cdr:x>
      <cdr:y>0.04942</cdr:y>
    </cdr:from>
    <cdr:to>
      <cdr:x>0.88581</cdr:x>
      <cdr:y>0.15177</cdr:y>
    </cdr:to>
    <cdr:sp macro="" textlink="">
      <cdr:nvSpPr>
        <cdr:cNvPr id="2" name="TextBox 1">
          <a:extLst xmlns:a="http://schemas.openxmlformats.org/drawingml/2006/main">
            <a:ext uri="{FF2B5EF4-FFF2-40B4-BE49-F238E27FC236}">
              <a16:creationId xmlns:a16="http://schemas.microsoft.com/office/drawing/2014/main" id="{2A4839EE-EF7D-4627-B28D-C22A814997D5}"/>
            </a:ext>
          </a:extLst>
        </cdr:cNvPr>
        <cdr:cNvSpPr txBox="1"/>
      </cdr:nvSpPr>
      <cdr:spPr>
        <a:xfrm xmlns:a="http://schemas.openxmlformats.org/drawingml/2006/main">
          <a:off x="6581403" y="264893"/>
          <a:ext cx="1185553" cy="548627"/>
        </a:xfrm>
        <a:prstGeom xmlns:a="http://schemas.openxmlformats.org/drawingml/2006/main" prst="rect">
          <a:avLst/>
        </a:prstGeom>
        <a:solidFill xmlns:a="http://schemas.openxmlformats.org/drawingml/2006/main">
          <a:schemeClr val="bg1"/>
        </a:solidFill>
        <a:ln xmlns:a="http://schemas.openxmlformats.org/drawingml/2006/main" w="12700">
          <a:solidFill>
            <a:srgbClr val="7030A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Falling Real Wages</a:t>
          </a:r>
        </a:p>
      </cdr:txBody>
    </cdr:sp>
  </cdr:relSizeAnchor>
  <cdr:relSizeAnchor xmlns:cdr="http://schemas.openxmlformats.org/drawingml/2006/chartDrawing">
    <cdr:from>
      <cdr:x>0.12377</cdr:x>
      <cdr:y>0.39271</cdr:y>
    </cdr:from>
    <cdr:to>
      <cdr:x>0.39976</cdr:x>
      <cdr:y>0.53227</cdr:y>
    </cdr:to>
    <cdr:sp macro="" textlink="">
      <cdr:nvSpPr>
        <cdr:cNvPr id="4" name="TextBox 1">
          <a:extLst xmlns:a="http://schemas.openxmlformats.org/drawingml/2006/main">
            <a:ext uri="{FF2B5EF4-FFF2-40B4-BE49-F238E27FC236}">
              <a16:creationId xmlns:a16="http://schemas.microsoft.com/office/drawing/2014/main" id="{8CB26E05-4F4D-8969-E600-FCAD4FA94F82}"/>
            </a:ext>
          </a:extLst>
        </cdr:cNvPr>
        <cdr:cNvSpPr txBox="1"/>
      </cdr:nvSpPr>
      <cdr:spPr>
        <a:xfrm xmlns:a="http://schemas.openxmlformats.org/drawingml/2006/main">
          <a:off x="1085266" y="2105035"/>
          <a:ext cx="2419934" cy="748114"/>
        </a:xfrm>
        <a:prstGeom xmlns:a="http://schemas.openxmlformats.org/drawingml/2006/main" prst="rect">
          <a:avLst/>
        </a:prstGeom>
        <a:solidFill xmlns:a="http://schemas.openxmlformats.org/drawingml/2006/main">
          <a:schemeClr val="bg1"/>
        </a:solidFill>
        <a:ln xmlns:a="http://schemas.openxmlformats.org/drawingml/2006/main" w="28575">
          <a:solidFill>
            <a:srgbClr val="FFC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FFC000"/>
              </a:solidFill>
              <a:latin typeface="Times New Roman" panose="02020603050405020304" pitchFamily="18" charset="0"/>
              <a:cs typeface="Times New Roman" panose="02020603050405020304" pitchFamily="18" charset="0"/>
            </a:rPr>
            <a:t>3.5% Wage Growth Target</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- 2% inflation</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- 1.5% productivity</a:t>
          </a:r>
        </a:p>
      </cdr:txBody>
    </cdr:sp>
  </cdr:relSizeAnchor>
  <cdr:relSizeAnchor xmlns:cdr="http://schemas.openxmlformats.org/drawingml/2006/chartDrawing">
    <cdr:from>
      <cdr:x>0.25652</cdr:x>
      <cdr:y>0.53734</cdr:y>
    </cdr:from>
    <cdr:to>
      <cdr:x>0.25652</cdr:x>
      <cdr:y>0.57843</cdr:y>
    </cdr:to>
    <cdr:cxnSp macro="">
      <cdr:nvCxnSpPr>
        <cdr:cNvPr id="5" name="Straight Arrow Connector 4">
          <a:extLst xmlns:a="http://schemas.openxmlformats.org/drawingml/2006/main">
            <a:ext uri="{FF2B5EF4-FFF2-40B4-BE49-F238E27FC236}">
              <a16:creationId xmlns:a16="http://schemas.microsoft.com/office/drawing/2014/main" id="{95340DC1-E169-2E88-EF65-435FCC2EC645}"/>
            </a:ext>
          </a:extLst>
        </cdr:cNvPr>
        <cdr:cNvCxnSpPr/>
      </cdr:nvCxnSpPr>
      <cdr:spPr>
        <a:xfrm xmlns:a="http://schemas.openxmlformats.org/drawingml/2006/main">
          <a:off x="2249189" y="2880283"/>
          <a:ext cx="0" cy="220257"/>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0.12273</cdr:y>
    </cdr:from>
    <cdr:to>
      <cdr:x>1</cdr:x>
      <cdr:y>0.26516</cdr:y>
    </cdr:to>
    <cdr:sp macro="" textlink="">
      <cdr:nvSpPr>
        <cdr:cNvPr id="2" name="TextBox 1">
          <a:extLst xmlns:a="http://schemas.openxmlformats.org/drawingml/2006/main">
            <a:ext uri="{FF2B5EF4-FFF2-40B4-BE49-F238E27FC236}">
              <a16:creationId xmlns:a16="http://schemas.microsoft.com/office/drawing/2014/main" id="{838F5D74-353E-4F94-A841-62B5B16D7037}"/>
            </a:ext>
          </a:extLst>
        </cdr:cNvPr>
        <cdr:cNvSpPr txBox="1"/>
      </cdr:nvSpPr>
      <cdr:spPr>
        <a:xfrm xmlns:a="http://schemas.openxmlformats.org/drawingml/2006/main">
          <a:off x="8721452" y="691181"/>
          <a:ext cx="2444293" cy="802059"/>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a:t>
          </a:r>
          <a:r>
            <a:rPr kumimoji="0" lang="en-US" sz="1600" b="1" i="0" u="none" strike="noStrike" kern="1200" cap="none" spc="0" normalizeH="0" baseline="3000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3.0% </a:t>
          </a:r>
          <a:r>
            <a:rPr lang="en-US" sz="1400" dirty="0">
              <a:solidFill>
                <a:srgbClr val="0070C0"/>
              </a:solidFill>
              <a:latin typeface="Times New Roman" panose="02020603050405020304" pitchFamily="18" charset="0"/>
              <a:cs typeface="Times New Roman" panose="02020603050405020304" pitchFamily="18" charset="0"/>
            </a:rPr>
            <a:t>Annualized Rate</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3.1%</a:t>
          </a:r>
          <a:r>
            <a:rPr kumimoji="0" lang="en-US" sz="1400" b="1"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from 2</a:t>
          </a:r>
          <a:r>
            <a:rPr kumimoji="0" lang="en-US" sz="1400" i="0" u="none" strike="noStrike" kern="1200" cap="none" spc="0" normalizeH="0" baseline="30000" noProof="0" dirty="0">
              <a:ln>
                <a:noFill/>
              </a:ln>
              <a:solidFill>
                <a:srgbClr val="0070C0"/>
              </a:solidFill>
              <a:effectLst/>
              <a:uLnTx/>
              <a:uFillTx/>
              <a:latin typeface="Times New Roman" panose="02020603050405020304" pitchFamily="18" charset="0"/>
              <a:cs typeface="Times New Roman" panose="02020603050405020304" pitchFamily="18" charset="0"/>
            </a:rPr>
            <a:t>nd</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Quarter 2023</a:t>
          </a:r>
          <a:endPar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0.12273</cdr:y>
    </cdr:from>
    <cdr:to>
      <cdr:x>1</cdr:x>
      <cdr:y>0.26516</cdr:y>
    </cdr:to>
    <cdr:sp macro="" textlink="">
      <cdr:nvSpPr>
        <cdr:cNvPr id="2" name="TextBox 1">
          <a:extLst xmlns:a="http://schemas.openxmlformats.org/drawingml/2006/main">
            <a:ext uri="{FF2B5EF4-FFF2-40B4-BE49-F238E27FC236}">
              <a16:creationId xmlns:a16="http://schemas.microsoft.com/office/drawing/2014/main" id="{838F5D74-353E-4F94-A841-62B5B16D7037}"/>
            </a:ext>
          </a:extLst>
        </cdr:cNvPr>
        <cdr:cNvSpPr txBox="1"/>
      </cdr:nvSpPr>
      <cdr:spPr>
        <a:xfrm xmlns:a="http://schemas.openxmlformats.org/drawingml/2006/main">
          <a:off x="8721452" y="691181"/>
          <a:ext cx="2444293" cy="802059"/>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a:t>
          </a:r>
          <a:r>
            <a:rPr kumimoji="0" lang="en-US" sz="1600" b="1" i="0" u="none" strike="noStrike" kern="1200" cap="none" spc="0" normalizeH="0" baseline="3000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3.0% </a:t>
          </a:r>
          <a:r>
            <a:rPr lang="en-US" sz="1400" dirty="0">
              <a:solidFill>
                <a:srgbClr val="0070C0"/>
              </a:solidFill>
              <a:latin typeface="Times New Roman" panose="02020603050405020304" pitchFamily="18" charset="0"/>
              <a:cs typeface="Times New Roman" panose="02020603050405020304" pitchFamily="18" charset="0"/>
            </a:rPr>
            <a:t>Annualized Rate</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3.1%</a:t>
          </a:r>
          <a:r>
            <a:rPr kumimoji="0" lang="en-US" sz="1400" b="1"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from 2</a:t>
          </a:r>
          <a:r>
            <a:rPr kumimoji="0" lang="en-US" sz="1400" i="0" u="none" strike="noStrike" kern="1200" cap="none" spc="0" normalizeH="0" baseline="30000" noProof="0" dirty="0">
              <a:ln>
                <a:noFill/>
              </a:ln>
              <a:solidFill>
                <a:srgbClr val="0070C0"/>
              </a:solidFill>
              <a:effectLst/>
              <a:uLnTx/>
              <a:uFillTx/>
              <a:latin typeface="Times New Roman" panose="02020603050405020304" pitchFamily="18" charset="0"/>
              <a:cs typeface="Times New Roman" panose="02020603050405020304" pitchFamily="18" charset="0"/>
            </a:rPr>
            <a:t>nd</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Quarter 2023</a:t>
          </a:r>
          <a:endPar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0.12273</cdr:y>
    </cdr:from>
    <cdr:to>
      <cdr:x>1</cdr:x>
      <cdr:y>0.26516</cdr:y>
    </cdr:to>
    <cdr:sp macro="" textlink="">
      <cdr:nvSpPr>
        <cdr:cNvPr id="2" name="TextBox 1">
          <a:extLst xmlns:a="http://schemas.openxmlformats.org/drawingml/2006/main">
            <a:ext uri="{FF2B5EF4-FFF2-40B4-BE49-F238E27FC236}">
              <a16:creationId xmlns:a16="http://schemas.microsoft.com/office/drawing/2014/main" id="{838F5D74-353E-4F94-A841-62B5B16D7037}"/>
            </a:ext>
          </a:extLst>
        </cdr:cNvPr>
        <cdr:cNvSpPr txBox="1"/>
      </cdr:nvSpPr>
      <cdr:spPr>
        <a:xfrm xmlns:a="http://schemas.openxmlformats.org/drawingml/2006/main">
          <a:off x="8721452" y="691181"/>
          <a:ext cx="2444293" cy="802059"/>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a:t>
          </a:r>
          <a:r>
            <a:rPr kumimoji="0" lang="en-US" sz="1600" b="1" i="0" u="none" strike="noStrike" kern="1200" cap="none" spc="0" normalizeH="0" baseline="3000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3.0% </a:t>
          </a:r>
          <a:r>
            <a:rPr lang="en-US" sz="1400" dirty="0">
              <a:solidFill>
                <a:srgbClr val="0070C0"/>
              </a:solidFill>
              <a:latin typeface="Times New Roman" panose="02020603050405020304" pitchFamily="18" charset="0"/>
              <a:cs typeface="Times New Roman" panose="02020603050405020304" pitchFamily="18" charset="0"/>
            </a:rPr>
            <a:t>Annualized Rate</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3.1%</a:t>
          </a:r>
          <a:r>
            <a:rPr kumimoji="0" lang="en-US" sz="1400" b="1"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from 2</a:t>
          </a:r>
          <a:r>
            <a:rPr kumimoji="0" lang="en-US" sz="1400" i="0" u="none" strike="noStrike" kern="1200" cap="none" spc="0" normalizeH="0" baseline="30000" noProof="0" dirty="0">
              <a:ln>
                <a:noFill/>
              </a:ln>
              <a:solidFill>
                <a:srgbClr val="0070C0"/>
              </a:solidFill>
              <a:effectLst/>
              <a:uLnTx/>
              <a:uFillTx/>
              <a:latin typeface="Times New Roman" panose="02020603050405020304" pitchFamily="18" charset="0"/>
              <a:cs typeface="Times New Roman" panose="02020603050405020304" pitchFamily="18" charset="0"/>
            </a:rPr>
            <a:t>nd</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Quarter 2023</a:t>
          </a:r>
          <a:endPar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0.12273</cdr:y>
    </cdr:from>
    <cdr:to>
      <cdr:x>1</cdr:x>
      <cdr:y>0.26516</cdr:y>
    </cdr:to>
    <cdr:sp macro="" textlink="">
      <cdr:nvSpPr>
        <cdr:cNvPr id="2" name="TextBox 1">
          <a:extLst xmlns:a="http://schemas.openxmlformats.org/drawingml/2006/main">
            <a:ext uri="{FF2B5EF4-FFF2-40B4-BE49-F238E27FC236}">
              <a16:creationId xmlns:a16="http://schemas.microsoft.com/office/drawing/2014/main" id="{838F5D74-353E-4F94-A841-62B5B16D7037}"/>
            </a:ext>
          </a:extLst>
        </cdr:cNvPr>
        <cdr:cNvSpPr txBox="1"/>
      </cdr:nvSpPr>
      <cdr:spPr>
        <a:xfrm xmlns:a="http://schemas.openxmlformats.org/drawingml/2006/main">
          <a:off x="8721452" y="691181"/>
          <a:ext cx="2444293" cy="802059"/>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a:t>
          </a:r>
          <a:r>
            <a:rPr kumimoji="0" lang="en-US" sz="1600" b="1" i="0" u="none" strike="noStrike" kern="1200" cap="none" spc="0" normalizeH="0" baseline="3000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3.0% </a:t>
          </a:r>
          <a:r>
            <a:rPr lang="en-US" sz="1400" dirty="0">
              <a:solidFill>
                <a:srgbClr val="0070C0"/>
              </a:solidFill>
              <a:latin typeface="Times New Roman" panose="02020603050405020304" pitchFamily="18" charset="0"/>
              <a:cs typeface="Times New Roman" panose="02020603050405020304" pitchFamily="18" charset="0"/>
            </a:rPr>
            <a:t>Annualized Rate</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3.1%</a:t>
          </a:r>
          <a:r>
            <a:rPr kumimoji="0" lang="en-US" sz="1400" b="1"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from 2</a:t>
          </a:r>
          <a:r>
            <a:rPr kumimoji="0" lang="en-US" sz="1400" i="0" u="none" strike="noStrike" kern="1200" cap="none" spc="0" normalizeH="0" baseline="30000" noProof="0" dirty="0">
              <a:ln>
                <a:noFill/>
              </a:ln>
              <a:solidFill>
                <a:srgbClr val="0070C0"/>
              </a:solidFill>
              <a:effectLst/>
              <a:uLnTx/>
              <a:uFillTx/>
              <a:latin typeface="Times New Roman" panose="02020603050405020304" pitchFamily="18" charset="0"/>
              <a:cs typeface="Times New Roman" panose="02020603050405020304" pitchFamily="18" charset="0"/>
            </a:rPr>
            <a:t>nd</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Quarter 2023</a:t>
          </a:r>
          <a:endPar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0.12273</cdr:y>
    </cdr:from>
    <cdr:to>
      <cdr:x>1</cdr:x>
      <cdr:y>0.26516</cdr:y>
    </cdr:to>
    <cdr:sp macro="" textlink="">
      <cdr:nvSpPr>
        <cdr:cNvPr id="2" name="TextBox 1">
          <a:extLst xmlns:a="http://schemas.openxmlformats.org/drawingml/2006/main">
            <a:ext uri="{FF2B5EF4-FFF2-40B4-BE49-F238E27FC236}">
              <a16:creationId xmlns:a16="http://schemas.microsoft.com/office/drawing/2014/main" id="{838F5D74-353E-4F94-A841-62B5B16D7037}"/>
            </a:ext>
          </a:extLst>
        </cdr:cNvPr>
        <cdr:cNvSpPr txBox="1"/>
      </cdr:nvSpPr>
      <cdr:spPr>
        <a:xfrm xmlns:a="http://schemas.openxmlformats.org/drawingml/2006/main">
          <a:off x="8721452" y="691181"/>
          <a:ext cx="2444293" cy="802059"/>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a:t>
          </a:r>
          <a:r>
            <a:rPr kumimoji="0" lang="en-US" sz="1600" b="1" i="0" u="none" strike="noStrike" kern="1200" cap="none" spc="0" normalizeH="0" baseline="3000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3.0% </a:t>
          </a:r>
          <a:r>
            <a:rPr lang="en-US" sz="1400" dirty="0">
              <a:solidFill>
                <a:srgbClr val="0070C0"/>
              </a:solidFill>
              <a:latin typeface="Times New Roman" panose="02020603050405020304" pitchFamily="18" charset="0"/>
              <a:cs typeface="Times New Roman" panose="02020603050405020304" pitchFamily="18" charset="0"/>
            </a:rPr>
            <a:t>Annualized Rate</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3.1%</a:t>
          </a:r>
          <a:r>
            <a:rPr kumimoji="0" lang="en-US" sz="1400" b="1"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from 2</a:t>
          </a:r>
          <a:r>
            <a:rPr kumimoji="0" lang="en-US" sz="1400" i="0" u="none" strike="noStrike" kern="1200" cap="none" spc="0" normalizeH="0" baseline="30000" noProof="0" dirty="0">
              <a:ln>
                <a:noFill/>
              </a:ln>
              <a:solidFill>
                <a:srgbClr val="0070C0"/>
              </a:solidFill>
              <a:effectLst/>
              <a:uLnTx/>
              <a:uFillTx/>
              <a:latin typeface="Times New Roman" panose="02020603050405020304" pitchFamily="18" charset="0"/>
              <a:cs typeface="Times New Roman" panose="02020603050405020304" pitchFamily="18" charset="0"/>
            </a:rPr>
            <a:t>nd</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Quarter 2023</a:t>
          </a:r>
          <a:endPar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0.12273</cdr:y>
    </cdr:from>
    <cdr:to>
      <cdr:x>1</cdr:x>
      <cdr:y>0.26516</cdr:y>
    </cdr:to>
    <cdr:sp macro="" textlink="">
      <cdr:nvSpPr>
        <cdr:cNvPr id="2" name="TextBox 1">
          <a:extLst xmlns:a="http://schemas.openxmlformats.org/drawingml/2006/main">
            <a:ext uri="{FF2B5EF4-FFF2-40B4-BE49-F238E27FC236}">
              <a16:creationId xmlns:a16="http://schemas.microsoft.com/office/drawing/2014/main" id="{838F5D74-353E-4F94-A841-62B5B16D7037}"/>
            </a:ext>
          </a:extLst>
        </cdr:cNvPr>
        <cdr:cNvSpPr txBox="1"/>
      </cdr:nvSpPr>
      <cdr:spPr>
        <a:xfrm xmlns:a="http://schemas.openxmlformats.org/drawingml/2006/main">
          <a:off x="8721452" y="691181"/>
          <a:ext cx="2444293" cy="802059"/>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a:t>
          </a:r>
          <a:r>
            <a:rPr kumimoji="0" lang="en-US" sz="1600" b="1" i="0" u="none" strike="noStrike" kern="1200" cap="none" spc="0" normalizeH="0" baseline="3000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3.0% </a:t>
          </a:r>
          <a:r>
            <a:rPr lang="en-US" sz="1400" dirty="0">
              <a:solidFill>
                <a:srgbClr val="0070C0"/>
              </a:solidFill>
              <a:latin typeface="Times New Roman" panose="02020603050405020304" pitchFamily="18" charset="0"/>
              <a:cs typeface="Times New Roman" panose="02020603050405020304" pitchFamily="18" charset="0"/>
            </a:rPr>
            <a:t>Annualized Rate</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3.1%</a:t>
          </a:r>
          <a:r>
            <a:rPr kumimoji="0" lang="en-US" sz="1400" b="1"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from 2</a:t>
          </a:r>
          <a:r>
            <a:rPr kumimoji="0" lang="en-US" sz="1400" i="0" u="none" strike="noStrike" kern="1200" cap="none" spc="0" normalizeH="0" baseline="30000" noProof="0" dirty="0">
              <a:ln>
                <a:noFill/>
              </a:ln>
              <a:solidFill>
                <a:srgbClr val="0070C0"/>
              </a:solidFill>
              <a:effectLst/>
              <a:uLnTx/>
              <a:uFillTx/>
              <a:latin typeface="Times New Roman" panose="02020603050405020304" pitchFamily="18" charset="0"/>
              <a:cs typeface="Times New Roman" panose="02020603050405020304" pitchFamily="18" charset="0"/>
            </a:rPr>
            <a:t>nd</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Quarter 2023</a:t>
          </a:r>
          <a:endPar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0.12273</cdr:y>
    </cdr:from>
    <cdr:to>
      <cdr:x>1</cdr:x>
      <cdr:y>0.26516</cdr:y>
    </cdr:to>
    <cdr:sp macro="" textlink="">
      <cdr:nvSpPr>
        <cdr:cNvPr id="2" name="TextBox 1">
          <a:extLst xmlns:a="http://schemas.openxmlformats.org/drawingml/2006/main">
            <a:ext uri="{FF2B5EF4-FFF2-40B4-BE49-F238E27FC236}">
              <a16:creationId xmlns:a16="http://schemas.microsoft.com/office/drawing/2014/main" id="{838F5D74-353E-4F94-A841-62B5B16D7037}"/>
            </a:ext>
          </a:extLst>
        </cdr:cNvPr>
        <cdr:cNvSpPr txBox="1"/>
      </cdr:nvSpPr>
      <cdr:spPr>
        <a:xfrm xmlns:a="http://schemas.openxmlformats.org/drawingml/2006/main">
          <a:off x="8721452" y="691181"/>
          <a:ext cx="2444293" cy="802059"/>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a:t>
          </a:r>
          <a:r>
            <a:rPr kumimoji="0" lang="en-US" sz="1600" b="1" i="0" u="none" strike="noStrike" kern="1200" cap="none" spc="0" normalizeH="0" baseline="3000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3.0% </a:t>
          </a:r>
          <a:r>
            <a:rPr lang="en-US" sz="1400" dirty="0">
              <a:solidFill>
                <a:srgbClr val="0070C0"/>
              </a:solidFill>
              <a:latin typeface="Times New Roman" panose="02020603050405020304" pitchFamily="18" charset="0"/>
              <a:cs typeface="Times New Roman" panose="02020603050405020304" pitchFamily="18" charset="0"/>
            </a:rPr>
            <a:t>Annualized Rate</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3.1%</a:t>
          </a:r>
          <a:r>
            <a:rPr kumimoji="0" lang="en-US" sz="1400" b="1"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from 2</a:t>
          </a:r>
          <a:r>
            <a:rPr kumimoji="0" lang="en-US" sz="1400" i="0" u="none" strike="noStrike" kern="1200" cap="none" spc="0" normalizeH="0" baseline="30000" noProof="0" dirty="0">
              <a:ln>
                <a:noFill/>
              </a:ln>
              <a:solidFill>
                <a:srgbClr val="0070C0"/>
              </a:solidFill>
              <a:effectLst/>
              <a:uLnTx/>
              <a:uFillTx/>
              <a:latin typeface="Times New Roman" panose="02020603050405020304" pitchFamily="18" charset="0"/>
              <a:cs typeface="Times New Roman" panose="02020603050405020304" pitchFamily="18" charset="0"/>
            </a:rPr>
            <a:t>nd</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Quarter 2023</a:t>
          </a:r>
          <a:endPar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0.12273</cdr:y>
    </cdr:from>
    <cdr:to>
      <cdr:x>1</cdr:x>
      <cdr:y>0.26516</cdr:y>
    </cdr:to>
    <cdr:sp macro="" textlink="">
      <cdr:nvSpPr>
        <cdr:cNvPr id="2" name="TextBox 1">
          <a:extLst xmlns:a="http://schemas.openxmlformats.org/drawingml/2006/main">
            <a:ext uri="{FF2B5EF4-FFF2-40B4-BE49-F238E27FC236}">
              <a16:creationId xmlns:a16="http://schemas.microsoft.com/office/drawing/2014/main" id="{838F5D74-353E-4F94-A841-62B5B16D7037}"/>
            </a:ext>
          </a:extLst>
        </cdr:cNvPr>
        <cdr:cNvSpPr txBox="1"/>
      </cdr:nvSpPr>
      <cdr:spPr>
        <a:xfrm xmlns:a="http://schemas.openxmlformats.org/drawingml/2006/main">
          <a:off x="8721452" y="691181"/>
          <a:ext cx="2444293" cy="802059"/>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a:t>
          </a:r>
          <a:r>
            <a:rPr kumimoji="0" lang="en-US" sz="1600" b="1" i="0" u="none" strike="noStrike" kern="1200" cap="none" spc="0" normalizeH="0" baseline="3000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3.0% </a:t>
          </a:r>
          <a:r>
            <a:rPr lang="en-US" sz="1400" dirty="0">
              <a:solidFill>
                <a:srgbClr val="0070C0"/>
              </a:solidFill>
              <a:latin typeface="Times New Roman" panose="02020603050405020304" pitchFamily="18" charset="0"/>
              <a:cs typeface="Times New Roman" panose="02020603050405020304" pitchFamily="18" charset="0"/>
            </a:rPr>
            <a:t>Annualized Rate</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3.1%</a:t>
          </a:r>
          <a:r>
            <a:rPr kumimoji="0" lang="en-US" sz="1400" b="1"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from 2</a:t>
          </a:r>
          <a:r>
            <a:rPr kumimoji="0" lang="en-US" sz="1400" i="0" u="none" strike="noStrike" kern="1200" cap="none" spc="0" normalizeH="0" baseline="30000" noProof="0" dirty="0">
              <a:ln>
                <a:noFill/>
              </a:ln>
              <a:solidFill>
                <a:srgbClr val="0070C0"/>
              </a:solidFill>
              <a:effectLst/>
              <a:uLnTx/>
              <a:uFillTx/>
              <a:latin typeface="Times New Roman" panose="02020603050405020304" pitchFamily="18" charset="0"/>
              <a:cs typeface="Times New Roman" panose="02020603050405020304" pitchFamily="18" charset="0"/>
            </a:rPr>
            <a:t>nd</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Quarter 2023</a:t>
          </a:r>
          <a:endPar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96125-D3E1-CE41-8358-55182DD2A4F3}"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604D5-8ADD-D743-A437-DF0973B2D465}" type="slidenum">
              <a:rPr lang="en-US" smtClean="0"/>
              <a:t>‹#›</a:t>
            </a:fld>
            <a:endParaRPr lang="en-US"/>
          </a:p>
        </p:txBody>
      </p:sp>
    </p:spTree>
    <p:extLst>
      <p:ext uri="{BB962C8B-B14F-4D97-AF65-F5344CB8AC3E}">
        <p14:creationId xmlns:p14="http://schemas.microsoft.com/office/powerpoint/2010/main" val="360058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07670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929688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665227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083295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591315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973453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516701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884416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725120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68637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5941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213137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875712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173770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687288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116065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742285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233995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947531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000025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4032240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324913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201055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050269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373368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875554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4261402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85577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40765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424430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26567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285843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145113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0291585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40635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429657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948682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29BBC2-617D-4760-A08F-1DF5C2AAE4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590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48075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935590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359605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347289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808846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11/5/2024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endParaRPr lang="en-US" dirty="0"/>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223490224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L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accent1"/>
                </a:solidFill>
              </a:defRPr>
            </a:lvl1pPr>
            <a:lvl2pPr>
              <a:spcBef>
                <a:spcPts val="500"/>
              </a:spcBef>
              <a:buClr>
                <a:schemeClr val="tx2"/>
              </a:buClr>
              <a:defRPr sz="1800" b="1">
                <a:solidFill>
                  <a:schemeClr val="accent1"/>
                </a:solidFill>
              </a:defRPr>
            </a:lvl2pPr>
            <a:lvl3pPr>
              <a:spcBef>
                <a:spcPts val="500"/>
              </a:spcBef>
              <a:buClr>
                <a:schemeClr val="tx2"/>
              </a:buClr>
              <a:defRPr sz="1800" b="1">
                <a:solidFill>
                  <a:schemeClr val="accent1"/>
                </a:solidFill>
              </a:defRPr>
            </a:lvl3pPr>
            <a:lvl4pPr>
              <a:spcBef>
                <a:spcPts val="500"/>
              </a:spcBef>
              <a:buClr>
                <a:schemeClr val="tx2"/>
              </a:buClr>
              <a:defRPr sz="1800">
                <a:solidFill>
                  <a:schemeClr val="accent1"/>
                </a:solidFill>
              </a:defRPr>
            </a:lvl4pPr>
            <a:lvl5pPr>
              <a:spcBef>
                <a:spcPts val="500"/>
              </a:spcBef>
              <a:defRPr sz="1800" b="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accent1"/>
                </a:solidFill>
                <a:latin typeface="+mn-lt"/>
                <a:ea typeface="+mn-ea"/>
                <a:cs typeface="+mn-cs"/>
              </a:defRPr>
            </a:lvl1pPr>
            <a:lvl2pPr marL="230188" indent="-223838">
              <a:buClr>
                <a:schemeClr val="tx2"/>
              </a:buClr>
              <a:defRPr lang="en-US" sz="1800" b="1" kern="1200" dirty="0">
                <a:solidFill>
                  <a:schemeClr val="accent1"/>
                </a:solidFill>
                <a:latin typeface="+mn-lt"/>
                <a:ea typeface="+mn-ea"/>
                <a:cs typeface="+mn-cs"/>
              </a:defRPr>
            </a:lvl2pPr>
            <a:lvl3pPr marL="460375" indent="-230188">
              <a:buClr>
                <a:schemeClr val="tx2"/>
              </a:buClr>
              <a:defRPr lang="en-US" sz="1800" b="1" kern="1200" dirty="0">
                <a:solidFill>
                  <a:schemeClr val="accent1"/>
                </a:solidFill>
                <a:latin typeface="+mn-lt"/>
                <a:ea typeface="+mn-ea"/>
                <a:cs typeface="+mn-cs"/>
              </a:defRPr>
            </a:lvl3pPr>
            <a:lvl4pPr marL="685800" indent="-225425">
              <a:buClr>
                <a:schemeClr val="tx2"/>
              </a:buClr>
              <a:defRPr lang="en-US" sz="1800" kern="1200" dirty="0">
                <a:solidFill>
                  <a:schemeClr val="accent1"/>
                </a:solidFill>
                <a:latin typeface="+mn-lt"/>
                <a:ea typeface="+mn-ea"/>
                <a:cs typeface="+mn-cs"/>
              </a:defRPr>
            </a:lvl4pPr>
            <a:lvl5pPr>
              <a:defRPr lang="en-US" sz="1800" b="0" kern="1200" dirty="0">
                <a:solidFill>
                  <a:schemeClr val="accent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endParaRPr lang="en-US" dirty="0"/>
          </a:p>
        </p:txBody>
      </p:sp>
      <p:sp>
        <p:nvSpPr>
          <p:cNvPr id="5" name="Date Placeholder 4"/>
          <p:cNvSpPr>
            <a:spLocks noGrp="1"/>
          </p:cNvSpPr>
          <p:nvPr>
            <p:ph type="dt" sz="half" idx="10"/>
          </p:nvPr>
        </p:nvSpPr>
        <p:spPr/>
        <p:txBody>
          <a:bodyPr/>
          <a:lstStyle/>
          <a:p>
            <a:fld id="{A5FC22D1-03BC-3442-890E-503C7D919C86}" type="datetime1">
              <a:rPr lang="en-US" smtClean="0"/>
              <a:t>11/5/2024</a:t>
            </a:fld>
            <a:endParaRPr lang="en-US"/>
          </a:p>
        </p:txBody>
      </p:sp>
      <p:sp>
        <p:nvSpPr>
          <p:cNvPr id="6" name="Footer Placeholder 5"/>
          <p:cNvSpPr>
            <a:spLocks noGrp="1"/>
          </p:cNvSpPr>
          <p:nvPr>
            <p:ph type="ftr" sz="quarter" idx="11"/>
          </p:nvPr>
        </p:nvSpPr>
        <p:spPr/>
        <p:txBody>
          <a:bodyPr/>
          <a:lstStyle>
            <a:lvl1pPr algn="r">
              <a:defRPr/>
            </a:lvl1p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dirty="0">
                <a:solidFill>
                  <a:schemeClr val="accent1"/>
                </a:solidFill>
              </a:rPr>
              <a:t>Agenda</a:t>
            </a:r>
          </a:p>
        </p:txBody>
      </p:sp>
    </p:spTree>
    <p:extLst>
      <p:ext uri="{BB962C8B-B14F-4D97-AF65-F5344CB8AC3E}">
        <p14:creationId xmlns:p14="http://schemas.microsoft.com/office/powerpoint/2010/main" val="173113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Dark">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bg1"/>
                </a:solidFill>
              </a:defRPr>
            </a:lvl1pPr>
            <a:lvl2pPr>
              <a:spcBef>
                <a:spcPts val="500"/>
              </a:spcBef>
              <a:buClr>
                <a:schemeClr val="tx2"/>
              </a:buClr>
              <a:defRPr sz="1800" b="1">
                <a:solidFill>
                  <a:schemeClr val="bg1"/>
                </a:solidFill>
              </a:defRPr>
            </a:lvl2pPr>
            <a:lvl3pPr>
              <a:spcBef>
                <a:spcPts val="500"/>
              </a:spcBef>
              <a:buClr>
                <a:schemeClr val="tx2"/>
              </a:buClr>
              <a:defRPr sz="1800" b="1">
                <a:solidFill>
                  <a:schemeClr val="bg1"/>
                </a:solidFill>
              </a:defRPr>
            </a:lvl3pPr>
            <a:lvl4pPr>
              <a:spcBef>
                <a:spcPts val="500"/>
              </a:spcBef>
              <a:buClr>
                <a:schemeClr val="tx2"/>
              </a:buClr>
              <a:defRPr sz="1800">
                <a:solidFill>
                  <a:schemeClr val="bg1"/>
                </a:solidFill>
              </a:defRPr>
            </a:lvl4pPr>
            <a:lvl5pPr>
              <a:spcBef>
                <a:spcPts val="500"/>
              </a:spcBef>
              <a:defRPr sz="18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bg1"/>
                </a:solidFill>
                <a:latin typeface="+mn-lt"/>
                <a:ea typeface="+mn-ea"/>
                <a:cs typeface="+mn-cs"/>
              </a:defRPr>
            </a:lvl1pPr>
            <a:lvl2pPr marL="230188" indent="-223838">
              <a:buClr>
                <a:schemeClr val="tx2"/>
              </a:buClr>
              <a:defRPr lang="en-US" sz="1800" b="1" kern="1200" dirty="0">
                <a:solidFill>
                  <a:schemeClr val="bg1"/>
                </a:solidFill>
                <a:latin typeface="+mn-lt"/>
                <a:ea typeface="+mn-ea"/>
                <a:cs typeface="+mn-cs"/>
              </a:defRPr>
            </a:lvl2pPr>
            <a:lvl3pPr marL="460375" indent="-230188">
              <a:buClr>
                <a:schemeClr val="tx2"/>
              </a:buClr>
              <a:defRPr lang="en-US" sz="1800" b="1" kern="1200" dirty="0">
                <a:solidFill>
                  <a:schemeClr val="bg1"/>
                </a:solidFill>
                <a:latin typeface="+mn-lt"/>
                <a:ea typeface="+mn-ea"/>
                <a:cs typeface="+mn-cs"/>
              </a:defRPr>
            </a:lvl3pPr>
            <a:lvl4pPr marL="685800" indent="-225425">
              <a:buClr>
                <a:schemeClr val="tx2"/>
              </a:buClr>
              <a:defRPr lang="en-US" sz="1800" kern="1200" dirty="0">
                <a:solidFill>
                  <a:schemeClr val="bg1"/>
                </a:solidFill>
                <a:latin typeface="+mn-lt"/>
                <a:ea typeface="+mn-ea"/>
                <a:cs typeface="+mn-cs"/>
              </a:defRPr>
            </a:lvl4pPr>
            <a:lvl5pPr>
              <a:defRPr lang="en-US" sz="1800" b="0" kern="1200" dirty="0">
                <a:solidFill>
                  <a:schemeClr val="bg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endParaRPr lang="en-US" dirty="0"/>
          </a:p>
        </p:txBody>
      </p:sp>
      <p:sp>
        <p:nvSpPr>
          <p:cNvPr id="5" name="Date Placeholder 4"/>
          <p:cNvSpPr>
            <a:spLocks noGrp="1"/>
          </p:cNvSpPr>
          <p:nvPr>
            <p:ph type="dt" sz="half" idx="10"/>
          </p:nvPr>
        </p:nvSpPr>
        <p:spPr/>
        <p:txBody>
          <a:bodyPr/>
          <a:lstStyle/>
          <a:p>
            <a:fld id="{A5FC22D1-03BC-3442-890E-503C7D919C86}" type="datetime1">
              <a:rPr lang="en-US" smtClean="0"/>
              <a:t>11/5/2024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dirty="0">
                <a:solidFill>
                  <a:schemeClr val="bg1"/>
                </a:solidFill>
              </a:rPr>
              <a:t>Agenda</a:t>
            </a:r>
          </a:p>
        </p:txBody>
      </p:sp>
    </p:spTree>
    <p:extLst>
      <p:ext uri="{BB962C8B-B14F-4D97-AF65-F5344CB8AC3E}">
        <p14:creationId xmlns:p14="http://schemas.microsoft.com/office/powerpoint/2010/main" val="2032923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lstStyle>
            <a:lvl1pPr>
              <a:defRPr sz="6000"/>
            </a:lvl1pPr>
          </a:lstStyle>
          <a:p>
            <a:r>
              <a:rPr lang="en-US"/>
              <a:t>Click to edit Master title style</a:t>
            </a:r>
            <a:endParaRPr lang="en-US" dirty="0"/>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a:t>
            </a:r>
          </a:p>
        </p:txBody>
      </p:sp>
      <p:sp>
        <p:nvSpPr>
          <p:cNvPr id="4" name="Date Placeholder 3"/>
          <p:cNvSpPr>
            <a:spLocks noGrp="1"/>
          </p:cNvSpPr>
          <p:nvPr>
            <p:ph type="dt" sz="half" idx="10"/>
          </p:nvPr>
        </p:nvSpPr>
        <p:spPr/>
        <p:txBody>
          <a:bodyPr/>
          <a:lstStyle/>
          <a:p>
            <a:fld id="{AF97B93C-0B3D-2B4A-99BC-ECE1A4F3E78F}" type="datetime1">
              <a:rPr lang="en-US" smtClean="0"/>
              <a:t>11/5/2024</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dirty="0"/>
              <a:t>Click to add Icon</a:t>
            </a:r>
          </a:p>
        </p:txBody>
      </p:sp>
      <p:pic>
        <p:nvPicPr>
          <p:cNvPr id="5" name="Picture 7">
            <a:extLst>
              <a:ext uri="{FF2B5EF4-FFF2-40B4-BE49-F238E27FC236}">
                <a16:creationId xmlns:a16="http://schemas.microsoft.com/office/drawing/2014/main" id="{168A723F-8F5C-2454-D762-6B0DC123A4F2}"/>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2398106252"/>
      </p:ext>
    </p:extLst>
  </p:cSld>
  <p:clrMapOvr>
    <a:masterClrMapping/>
  </p:clrMapOvr>
  <p:extLst>
    <p:ext uri="{DCECCB84-F9BA-43D5-87BE-67443E8EF086}">
      <p15:sldGuideLst xmlns:p15="http://schemas.microsoft.com/office/powerpoint/2012/main">
        <p15:guide id="1" pos="5784" userDrawn="1">
          <p15:clr>
            <a:srgbClr val="FBAE40"/>
          </p15:clr>
        </p15:guide>
        <p15:guide id="2" pos="7369" userDrawn="1">
          <p15:clr>
            <a:srgbClr val="FBAE40"/>
          </p15:clr>
        </p15:guide>
        <p15:guide id="3" orient="horz" pos="398" userDrawn="1">
          <p15:clr>
            <a:srgbClr val="FBAE40"/>
          </p15:clr>
        </p15:guide>
        <p15:guide id="4" orient="horz" pos="201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a:t>
            </a:r>
          </a:p>
        </p:txBody>
      </p:sp>
      <p:sp>
        <p:nvSpPr>
          <p:cNvPr id="4" name="Date Placeholder 3"/>
          <p:cNvSpPr>
            <a:spLocks noGrp="1"/>
          </p:cNvSpPr>
          <p:nvPr>
            <p:ph type="dt" sz="half" idx="10"/>
          </p:nvPr>
        </p:nvSpPr>
        <p:spPr/>
        <p:txBody>
          <a:bodyPr/>
          <a:lstStyle/>
          <a:p>
            <a:fld id="{AF97B93C-0B3D-2B4A-99BC-ECE1A4F3E78F}" type="datetime1">
              <a:rPr lang="en-US" smtClean="0"/>
              <a:t>11/5/2024</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dirty="0"/>
              <a:t>Click to add Icon</a:t>
            </a:r>
          </a:p>
        </p:txBody>
      </p:sp>
      <p:sp>
        <p:nvSpPr>
          <p:cNvPr id="6" name="Rectangle 5">
            <a:extLst>
              <a:ext uri="{FF2B5EF4-FFF2-40B4-BE49-F238E27FC236}">
                <a16:creationId xmlns:a16="http://schemas.microsoft.com/office/drawing/2014/main" id="{D2913EF5-11B1-9757-D10F-962A761E2274}"/>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7" name="Picture 7">
            <a:extLst>
              <a:ext uri="{FF2B5EF4-FFF2-40B4-BE49-F238E27FC236}">
                <a16:creationId xmlns:a16="http://schemas.microsoft.com/office/drawing/2014/main" id="{9861533F-ED35-2C99-5E47-B4197E444D99}"/>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170259212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Sma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11/5/2024</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5254625" y="355600"/>
            <a:ext cx="6654799" cy="5362575"/>
          </a:xfrm>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242888" y="1265238"/>
            <a:ext cx="5468937" cy="4721850"/>
          </a:xfrm>
          <a:solidFill>
            <a:schemeClr val="accent5"/>
          </a:solidFill>
        </p:spPr>
        <p:txBody>
          <a:bodyPr lIns="365760" tIns="548640" rIns="182880">
            <a:noAutofit/>
          </a:bodyPr>
          <a:lstStyle>
            <a:lvl1pPr>
              <a:spcAft>
                <a:spcPts val="1000"/>
              </a:spcAft>
              <a:defRPr sz="4400" b="1">
                <a:solidFill>
                  <a:schemeClr val="bg1"/>
                </a:solidFill>
              </a:defRPr>
            </a:lvl1pPr>
            <a:lvl2pPr marL="6350" indent="0">
              <a:buFontTx/>
              <a:buNone/>
              <a:defRPr>
                <a:solidFill>
                  <a:schemeClr val="bg1"/>
                </a:solidFill>
              </a:defRPr>
            </a:lvl2pPr>
            <a:lvl3pPr marL="6350" indent="0">
              <a:buFontTx/>
              <a:buNone/>
              <a:tabLst/>
              <a:defRPr b="1">
                <a:solidFill>
                  <a:schemeClr val="bg1"/>
                </a:solidFill>
              </a:defRPr>
            </a:lvl3pPr>
            <a:lvl4pPr marL="231775" indent="-225425">
              <a:buFontTx/>
              <a:buNone/>
              <a:tabLst/>
              <a:defRPr b="0">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9F5C29A-8D61-B0EC-16A5-0452093B1572}"/>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8" name="Picture 7">
            <a:extLst>
              <a:ext uri="{FF2B5EF4-FFF2-40B4-BE49-F238E27FC236}">
                <a16:creationId xmlns:a16="http://schemas.microsoft.com/office/drawing/2014/main" id="{D6AD8F70-7A1F-0CC2-2555-3FF4CCE66137}"/>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153389252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Fu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11/5/2024</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0" y="0"/>
            <a:ext cx="12191999" cy="6356723"/>
          </a:xfrm>
        </p:spPr>
        <p:txBody>
          <a:bodyPr/>
          <a:lstStyle/>
          <a:p>
            <a:r>
              <a:rPr lang="en-US"/>
              <a:t>Click icon to add picture</a:t>
            </a:r>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571500" y="2560321"/>
            <a:ext cx="5341619" cy="3371976"/>
          </a:xfrm>
          <a:solidFill>
            <a:schemeClr val="bg1"/>
          </a:solidFill>
        </p:spPr>
        <p:txBody>
          <a:bodyPr lIns="365760" tIns="274320" rIns="274320" anchor="t">
            <a:noAutofit/>
          </a:bodyPr>
          <a:lstStyle>
            <a:lvl1pPr>
              <a:spcAft>
                <a:spcPts val="1000"/>
              </a:spcAft>
              <a:defRPr sz="4400" b="1">
                <a:solidFill>
                  <a:schemeClr val="accent1"/>
                </a:solidFill>
              </a:defRPr>
            </a:lvl1pPr>
            <a:lvl2pPr marL="6350" indent="0">
              <a:spcBef>
                <a:spcPts val="600"/>
              </a:spcBef>
              <a:buFontTx/>
              <a:buNone/>
              <a:defRPr>
                <a:solidFill>
                  <a:schemeClr val="bg2"/>
                </a:solidFill>
              </a:defRPr>
            </a:lvl2pPr>
            <a:lvl3pPr marL="6350" indent="0">
              <a:spcBef>
                <a:spcPts val="600"/>
              </a:spcBef>
              <a:buFontTx/>
              <a:buNone/>
              <a:tabLst/>
              <a:defRPr b="1">
                <a:solidFill>
                  <a:schemeClr val="bg2"/>
                </a:solidFill>
              </a:defRPr>
            </a:lvl3pPr>
            <a:lvl4pPr marL="231775" indent="-225425">
              <a:spcBef>
                <a:spcPts val="600"/>
              </a:spcBef>
              <a:buFontTx/>
              <a:buNone/>
              <a:tabLst/>
              <a:defRPr b="0">
                <a:solidFill>
                  <a:schemeClr val="bg2"/>
                </a:solidFill>
              </a:defRPr>
            </a:lvl4pPr>
            <a:lvl5pPr>
              <a:spcBef>
                <a:spcPts val="600"/>
              </a:spcBef>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E08B71B5-63D0-BFB1-CA2E-C794004EF5D9}"/>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6" name="Picture 7">
            <a:extLst>
              <a:ext uri="{FF2B5EF4-FFF2-40B4-BE49-F238E27FC236}">
                <a16:creationId xmlns:a16="http://schemas.microsoft.com/office/drawing/2014/main" id="{27573AF3-B147-4D7E-62F6-C70CA075873D}"/>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3062980666"/>
      </p:ext>
    </p:extLst>
  </p:cSld>
  <p:clrMapOvr>
    <a:masterClrMapping/>
  </p:clrMapOvr>
  <p:extLst>
    <p:ext uri="{DCECCB84-F9BA-43D5-87BE-67443E8EF086}">
      <p15:sldGuideLst xmlns:p15="http://schemas.microsoft.com/office/powerpoint/2012/main">
        <p15:guide id="1" pos="3310">
          <p15:clr>
            <a:srgbClr val="FBAE40"/>
          </p15:clr>
        </p15:guide>
        <p15:guide id="2" pos="7502">
          <p15:clr>
            <a:srgbClr val="FBAE40"/>
          </p15:clr>
        </p15:guide>
        <p15:guide id="3" orient="horz" pos="216">
          <p15:clr>
            <a:srgbClr val="FBAE40"/>
          </p15:clr>
        </p15:guide>
        <p15:guide id="4" orient="horz" pos="36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Light">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39771"/>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dirty="0"/>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11/5/2024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dirty="0"/>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40417"/>
              <a:extLst>
                <a:ext uri="{28A0092B-C50C-407E-A947-70E740481C1C}">
                  <a14:useLocalDpi xmlns:a14="http://schemas.microsoft.com/office/drawing/2010/main"/>
                </a:ext>
              </a:extLst>
            </a:blip>
            <a:srcRect/>
            <a:stretch>
              <a:fillRect t="245" b="-2754"/>
            </a:stretch>
          </a:blipFill>
        </p:spPr>
        <p:txBody>
          <a:bodyPr>
            <a:normAutofit/>
          </a:bodyPr>
          <a:lstStyle>
            <a:lvl1pPr>
              <a:defRPr sz="700">
                <a:solidFill>
                  <a:schemeClr val="bg2"/>
                </a:solidFill>
              </a:defRPr>
            </a:lvl1pPr>
          </a:lstStyle>
          <a:p>
            <a:r>
              <a:rPr lang="en-US" dirty="0"/>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2"/>
                </a:solidFill>
              </a:defRPr>
            </a:lvl1pPr>
            <a:lvl2pPr marL="6350" indent="0">
              <a:lnSpc>
                <a:spcPct val="100000"/>
              </a:lnSpc>
              <a:spcBef>
                <a:spcPts val="400"/>
              </a:spcBef>
              <a:buFontTx/>
              <a:buNone/>
              <a:defRPr sz="1600">
                <a:solidFill>
                  <a:schemeClr val="bg2"/>
                </a:solidFill>
              </a:defRPr>
            </a:lvl2pPr>
            <a:lvl3pPr marL="7938" indent="0">
              <a:lnSpc>
                <a:spcPct val="100000"/>
              </a:lnSpc>
              <a:buFontTx/>
              <a:buNone/>
              <a:tabLst/>
              <a:defRPr sz="1600">
                <a:solidFill>
                  <a:schemeClr val="bg2"/>
                </a:solidFill>
              </a:defRPr>
            </a:lvl3pPr>
            <a:lvl4pPr marL="7938" indent="0">
              <a:lnSpc>
                <a:spcPct val="100000"/>
              </a:lnSpc>
              <a:buFontTx/>
              <a:buNone/>
              <a:tabLst/>
              <a:defRPr sz="1600">
                <a:solidFill>
                  <a:schemeClr val="bg2"/>
                </a:solidFill>
              </a:defRPr>
            </a:lvl4pPr>
            <a:lvl5pPr>
              <a:lnSpc>
                <a:spcPct val="100000"/>
              </a:lnSpc>
              <a:buFontTx/>
              <a:buNone/>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accent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4992955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Dark">
    <p:bg>
      <p:bgPr>
        <a:solidFill>
          <a:schemeClr val="accent5"/>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20000"/>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dirty="0"/>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11/5/2024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dirty="0"/>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19947"/>
              <a:extLst>
                <a:ext uri="{28A0092B-C50C-407E-A947-70E740481C1C}">
                  <a14:useLocalDpi xmlns:a14="http://schemas.microsoft.com/office/drawing/2010/main"/>
                </a:ext>
              </a:extLst>
            </a:blip>
            <a:srcRect/>
            <a:stretch>
              <a:fillRect t="245"/>
            </a:stretch>
          </a:blipFill>
        </p:spPr>
        <p:txBody>
          <a:bodyPr>
            <a:normAutofit/>
          </a:bodyPr>
          <a:lstStyle>
            <a:lvl1pPr>
              <a:defRPr sz="700">
                <a:solidFill>
                  <a:schemeClr val="bg2"/>
                </a:solidFill>
              </a:defRPr>
            </a:lvl1pPr>
          </a:lstStyle>
          <a:p>
            <a:r>
              <a:rPr lang="en-US" dirty="0"/>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1"/>
                </a:solidFill>
              </a:defRPr>
            </a:lvl1pPr>
            <a:lvl2pPr marL="6350" indent="0">
              <a:lnSpc>
                <a:spcPct val="100000"/>
              </a:lnSpc>
              <a:spcBef>
                <a:spcPts val="400"/>
              </a:spcBef>
              <a:buFontTx/>
              <a:buNone/>
              <a:defRPr sz="1600">
                <a:solidFill>
                  <a:schemeClr val="bg1"/>
                </a:solidFill>
              </a:defRPr>
            </a:lvl2pPr>
            <a:lvl3pPr marL="7938" indent="0">
              <a:lnSpc>
                <a:spcPct val="100000"/>
              </a:lnSpc>
              <a:buFontTx/>
              <a:buNone/>
              <a:tabLst/>
              <a:defRPr sz="1600">
                <a:solidFill>
                  <a:schemeClr val="bg1"/>
                </a:solidFill>
              </a:defRPr>
            </a:lvl3pPr>
            <a:lvl4pPr marL="7938" indent="0">
              <a:lnSpc>
                <a:spcPct val="100000"/>
              </a:lnSpc>
              <a:buFontTx/>
              <a:buNone/>
              <a:tabLst/>
              <a:defRPr sz="1600">
                <a:solidFill>
                  <a:schemeClr val="bg1"/>
                </a:solidFill>
              </a:defRPr>
            </a:lvl4pPr>
            <a:lvl5pPr>
              <a:lnSpc>
                <a:spcPct val="100000"/>
              </a:lnSpc>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bg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70289318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AC45-674A-3C46-8023-86F1DED19B47}" type="datetime1">
              <a:rPr lang="en-US" smtClean="0"/>
              <a:t>11/5/2024</a:t>
            </a:fld>
            <a:endParaRPr lang="en-US"/>
          </a:p>
        </p:txBody>
      </p:sp>
      <p:sp>
        <p:nvSpPr>
          <p:cNvPr id="5" name="Footer Placeholder 4"/>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240334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AC45-674A-3C46-8023-86F1DED19B47}" type="datetime1">
              <a:rPr lang="en-US" smtClean="0"/>
              <a:t>11/5/2024</a:t>
            </a:fld>
            <a:endParaRPr lang="en-US"/>
          </a:p>
        </p:txBody>
      </p:sp>
      <p:sp>
        <p:nvSpPr>
          <p:cNvPr id="5" name="Footer Placeholder 4"/>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87828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Deep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dirty="0"/>
              <a:t>Eyebrow | </a:t>
            </a:r>
          </a:p>
        </p:txBody>
      </p:sp>
    </p:spTree>
    <p:extLst>
      <p:ext uri="{BB962C8B-B14F-4D97-AF65-F5344CB8AC3E}">
        <p14:creationId xmlns:p14="http://schemas.microsoft.com/office/powerpoint/2010/main" val="3230288654"/>
      </p:ext>
    </p:extLst>
  </p:cSld>
  <p:clrMapOvr>
    <a:masterClrMapping/>
  </p:clrMapOvr>
  <p:extLst>
    <p:ext uri="{DCECCB84-F9BA-43D5-87BE-67443E8EF086}">
      <p15:sldGuideLst xmlns:p15="http://schemas.microsoft.com/office/powerpoint/2012/main">
        <p15:guide id="1" pos="432">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ext&amp;Content-Light Bkgd">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710345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ext&amp;Content-Dark Bkg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188595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4" y="365126"/>
            <a:ext cx="5326742"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576262" y="1640114"/>
            <a:ext cx="5326743" cy="4536849"/>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2" name="Content Placeholder 11">
            <a:extLst>
              <a:ext uri="{FF2B5EF4-FFF2-40B4-BE49-F238E27FC236}">
                <a16:creationId xmlns:a16="http://schemas.microsoft.com/office/drawing/2014/main" id="{9E518E67-F3FF-21C4-A16D-93F8365B32B2}"/>
              </a:ext>
            </a:extLst>
          </p:cNvPr>
          <p:cNvSpPr>
            <a:spLocks noGrp="1"/>
          </p:cNvSpPr>
          <p:nvPr>
            <p:ph sz="quarter" idx="13" hasCustomPrompt="1"/>
          </p:nvPr>
        </p:nvSpPr>
        <p:spPr>
          <a:xfrm>
            <a:off x="6096000" y="0"/>
            <a:ext cx="6096000" cy="6346825"/>
          </a:xfrm>
          <a:noFill/>
        </p:spPr>
        <p:txBody>
          <a:bodyPr/>
          <a:lstStyle>
            <a:lvl1pPr>
              <a:defRPr>
                <a:solidFill>
                  <a:schemeClr val="bg1"/>
                </a:solidFill>
              </a:defRPr>
            </a:lvl1pPr>
          </a:lstStyle>
          <a:p>
            <a:pPr lvl="0"/>
            <a:r>
              <a:rPr lang="en-US" dirty="0"/>
              <a:t>Click for picture or chart</a:t>
            </a:r>
          </a:p>
        </p:txBody>
      </p:sp>
    </p:spTree>
    <p:extLst>
      <p:ext uri="{BB962C8B-B14F-4D97-AF65-F5344CB8AC3E}">
        <p14:creationId xmlns:p14="http://schemas.microsoft.com/office/powerpoint/2010/main" val="2432241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CFF717C-72AA-853D-3CA8-5218635A15F5}"/>
              </a:ext>
            </a:extLst>
          </p:cNvPr>
          <p:cNvSpPr>
            <a:spLocks noGrp="1"/>
          </p:cNvSpPr>
          <p:nvPr>
            <p:ph type="pic" sz="quarter" idx="13"/>
          </p:nvPr>
        </p:nvSpPr>
        <p:spPr>
          <a:xfrm>
            <a:off x="188817" y="841375"/>
            <a:ext cx="6799358" cy="5102225"/>
          </a:xfrm>
        </p:spPr>
        <p:txBody>
          <a:bodyPr/>
          <a:lstStyle/>
          <a:p>
            <a:r>
              <a:rPr lang="en-US"/>
              <a:t>Click icon to add picture</a:t>
            </a:r>
            <a:endParaRPr lang="en-US" dirty="0"/>
          </a:p>
        </p:txBody>
      </p:sp>
      <p:sp>
        <p:nvSpPr>
          <p:cNvPr id="3" name="Content Placeholder 2"/>
          <p:cNvSpPr>
            <a:spLocks noGrp="1"/>
          </p:cNvSpPr>
          <p:nvPr>
            <p:ph sz="half" idx="1"/>
          </p:nvPr>
        </p:nvSpPr>
        <p:spPr>
          <a:xfrm>
            <a:off x="6437313" y="304800"/>
            <a:ext cx="5469511" cy="5067300"/>
          </a:xfrm>
          <a:solidFill>
            <a:schemeClr val="tx2"/>
          </a:solidFill>
        </p:spPr>
        <p:txBody>
          <a:bodyPr lIns="457200" tIns="457200" rIns="274320">
            <a:noAutofit/>
          </a:bodyPr>
          <a:lstStyle>
            <a:lvl1pPr>
              <a:spcAft>
                <a:spcPts val="1800"/>
              </a:spcAft>
              <a:defRPr sz="3800" b="1">
                <a:solidFill>
                  <a:schemeClr val="accent1"/>
                </a:solidFill>
              </a:defRPr>
            </a:lvl1pPr>
            <a:lvl2pPr marL="6350" indent="0">
              <a:buFontTx/>
              <a:buNone/>
              <a:defRPr/>
            </a:lvl2pPr>
            <a:lvl3pPr marL="231775" indent="-225425">
              <a:tabLst/>
              <a:defRPr/>
            </a:lvl3pPr>
            <a:lvl4pPr marL="457200" indent="-225425">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1519468764"/>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FD9124-1D5D-564D-B421-88B7DB3B92A2}" type="datetime1">
              <a:rPr lang="en-US" smtClean="0"/>
              <a:t>11/5/2024</a:t>
            </a:fld>
            <a:endParaRPr lang="en-US"/>
          </a:p>
        </p:txBody>
      </p:sp>
      <p:sp>
        <p:nvSpPr>
          <p:cNvPr id="4" name="Footer Placeholder 3"/>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5" name="Slide Number Placeholder 4"/>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4262367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11/5/2024</a:t>
            </a:fld>
            <a:endParaRPr lang="en-US"/>
          </a:p>
        </p:txBody>
      </p:sp>
      <p:sp>
        <p:nvSpPr>
          <p:cNvPr id="3" name="Footer Placeholder 2"/>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4" name="Slide Number Placeholder 3"/>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103616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eam">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47" name="Picture Placeholder 32">
            <a:extLst>
              <a:ext uri="{FF2B5EF4-FFF2-40B4-BE49-F238E27FC236}">
                <a16:creationId xmlns:a16="http://schemas.microsoft.com/office/drawing/2014/main" id="{4C479941-79C6-C942-5D50-40E95941BEBF}"/>
              </a:ext>
            </a:extLst>
          </p:cNvPr>
          <p:cNvSpPr>
            <a:spLocks noGrp="1"/>
          </p:cNvSpPr>
          <p:nvPr>
            <p:ph type="pic" sz="quarter" idx="52" hasCustomPrompt="1"/>
          </p:nvPr>
        </p:nvSpPr>
        <p:spPr>
          <a:xfrm>
            <a:off x="57443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67" name="Picture Placeholder 32">
            <a:extLst>
              <a:ext uri="{FF2B5EF4-FFF2-40B4-BE49-F238E27FC236}">
                <a16:creationId xmlns:a16="http://schemas.microsoft.com/office/drawing/2014/main" id="{0960EDF3-1F6B-CAB3-FD96-98ACCD4C71B4}"/>
              </a:ext>
            </a:extLst>
          </p:cNvPr>
          <p:cNvSpPr>
            <a:spLocks noGrp="1"/>
          </p:cNvSpPr>
          <p:nvPr>
            <p:ph type="pic" sz="quarter" idx="71" hasCustomPrompt="1"/>
          </p:nvPr>
        </p:nvSpPr>
        <p:spPr>
          <a:xfrm>
            <a:off x="57443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72" name="Picture Placeholder 32">
            <a:extLst>
              <a:ext uri="{FF2B5EF4-FFF2-40B4-BE49-F238E27FC236}">
                <a16:creationId xmlns:a16="http://schemas.microsoft.com/office/drawing/2014/main" id="{516C98C0-E5F3-39E0-C523-AC030C0C44B0}"/>
              </a:ext>
            </a:extLst>
          </p:cNvPr>
          <p:cNvSpPr>
            <a:spLocks noGrp="1"/>
          </p:cNvSpPr>
          <p:nvPr>
            <p:ph type="pic" sz="quarter" idx="76" hasCustomPrompt="1"/>
          </p:nvPr>
        </p:nvSpPr>
        <p:spPr>
          <a:xfrm>
            <a:off x="57443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77" name="Picture Placeholder 32">
            <a:extLst>
              <a:ext uri="{FF2B5EF4-FFF2-40B4-BE49-F238E27FC236}">
                <a16:creationId xmlns:a16="http://schemas.microsoft.com/office/drawing/2014/main" id="{D54275AA-A26A-3A1C-F217-EA98166415B7}"/>
              </a:ext>
            </a:extLst>
          </p:cNvPr>
          <p:cNvSpPr>
            <a:spLocks noGrp="1"/>
          </p:cNvSpPr>
          <p:nvPr>
            <p:ph type="pic" sz="quarter" idx="81" hasCustomPrompt="1"/>
          </p:nvPr>
        </p:nvSpPr>
        <p:spPr>
          <a:xfrm>
            <a:off x="814871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82" name="Picture Placeholder 32">
            <a:extLst>
              <a:ext uri="{FF2B5EF4-FFF2-40B4-BE49-F238E27FC236}">
                <a16:creationId xmlns:a16="http://schemas.microsoft.com/office/drawing/2014/main" id="{21A1AA52-0CF7-2110-0C77-384C3176B12E}"/>
              </a:ext>
            </a:extLst>
          </p:cNvPr>
          <p:cNvSpPr>
            <a:spLocks noGrp="1"/>
          </p:cNvSpPr>
          <p:nvPr>
            <p:ph type="pic" sz="quarter" idx="86" hasCustomPrompt="1"/>
          </p:nvPr>
        </p:nvSpPr>
        <p:spPr>
          <a:xfrm>
            <a:off x="814871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87" name="Picture Placeholder 32">
            <a:extLst>
              <a:ext uri="{FF2B5EF4-FFF2-40B4-BE49-F238E27FC236}">
                <a16:creationId xmlns:a16="http://schemas.microsoft.com/office/drawing/2014/main" id="{8CB598AF-F9AE-7379-8F80-2D13B41E7FC7}"/>
              </a:ext>
            </a:extLst>
          </p:cNvPr>
          <p:cNvSpPr>
            <a:spLocks noGrp="1"/>
          </p:cNvSpPr>
          <p:nvPr>
            <p:ph type="pic" sz="quarter" idx="91" hasCustomPrompt="1"/>
          </p:nvPr>
        </p:nvSpPr>
        <p:spPr>
          <a:xfrm>
            <a:off x="814871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92" name="Picture Placeholder 32">
            <a:extLst>
              <a:ext uri="{FF2B5EF4-FFF2-40B4-BE49-F238E27FC236}">
                <a16:creationId xmlns:a16="http://schemas.microsoft.com/office/drawing/2014/main" id="{56B2692B-ECE4-4183-43CD-EF02C30055C2}"/>
              </a:ext>
            </a:extLst>
          </p:cNvPr>
          <p:cNvSpPr>
            <a:spLocks noGrp="1"/>
          </p:cNvSpPr>
          <p:nvPr>
            <p:ph type="pic" sz="quarter" idx="96" hasCustomPrompt="1"/>
          </p:nvPr>
        </p:nvSpPr>
        <p:spPr>
          <a:xfrm>
            <a:off x="436157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97" name="Picture Placeholder 32">
            <a:extLst>
              <a:ext uri="{FF2B5EF4-FFF2-40B4-BE49-F238E27FC236}">
                <a16:creationId xmlns:a16="http://schemas.microsoft.com/office/drawing/2014/main" id="{FE1941B8-6B72-9597-7980-A5882110F0C6}"/>
              </a:ext>
            </a:extLst>
          </p:cNvPr>
          <p:cNvSpPr>
            <a:spLocks noGrp="1"/>
          </p:cNvSpPr>
          <p:nvPr>
            <p:ph type="pic" sz="quarter" idx="101" hasCustomPrompt="1"/>
          </p:nvPr>
        </p:nvSpPr>
        <p:spPr>
          <a:xfrm>
            <a:off x="436157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102" name="Picture Placeholder 32">
            <a:extLst>
              <a:ext uri="{FF2B5EF4-FFF2-40B4-BE49-F238E27FC236}">
                <a16:creationId xmlns:a16="http://schemas.microsoft.com/office/drawing/2014/main" id="{D7AFBC2E-348E-AA1C-06BF-7554D19BFE60}"/>
              </a:ext>
            </a:extLst>
          </p:cNvPr>
          <p:cNvSpPr>
            <a:spLocks noGrp="1"/>
          </p:cNvSpPr>
          <p:nvPr>
            <p:ph type="pic" sz="quarter" idx="106" hasCustomPrompt="1"/>
          </p:nvPr>
        </p:nvSpPr>
        <p:spPr>
          <a:xfrm>
            <a:off x="436157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3" name="Text Placeholder 92">
            <a:extLst>
              <a:ext uri="{FF2B5EF4-FFF2-40B4-BE49-F238E27FC236}">
                <a16:creationId xmlns:a16="http://schemas.microsoft.com/office/drawing/2014/main" id="{ABF38243-9DE9-E08D-1CCE-958B93334019}"/>
              </a:ext>
            </a:extLst>
          </p:cNvPr>
          <p:cNvSpPr>
            <a:spLocks noGrp="1"/>
          </p:cNvSpPr>
          <p:nvPr>
            <p:ph type="body" sz="quarter" idx="108"/>
          </p:nvPr>
        </p:nvSpPr>
        <p:spPr>
          <a:xfrm>
            <a:off x="1514046"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 name="Text Placeholder 93">
            <a:extLst>
              <a:ext uri="{FF2B5EF4-FFF2-40B4-BE49-F238E27FC236}">
                <a16:creationId xmlns:a16="http://schemas.microsoft.com/office/drawing/2014/main" id="{13B5604D-7F89-F7BA-4136-8C1E57D32561}"/>
              </a:ext>
            </a:extLst>
          </p:cNvPr>
          <p:cNvSpPr>
            <a:spLocks noGrp="1"/>
          </p:cNvSpPr>
          <p:nvPr>
            <p:ph type="body" sz="quarter" idx="109"/>
          </p:nvPr>
        </p:nvSpPr>
        <p:spPr>
          <a:xfrm>
            <a:off x="1514046" y="1997685"/>
            <a:ext cx="2294561" cy="262252"/>
          </a:xfrm>
        </p:spPr>
        <p:txBody>
          <a:bodyPr>
            <a:noAutofit/>
          </a:bodyPr>
          <a:lstStyle>
            <a:lvl1pPr>
              <a:defRPr sz="900"/>
            </a:lvl1pPr>
          </a:lstStyle>
          <a:p>
            <a:pPr lvl="0"/>
            <a:r>
              <a:rPr lang="en-US"/>
              <a:t>Click to edit Master text styles</a:t>
            </a:r>
          </a:p>
        </p:txBody>
      </p:sp>
      <p:sp>
        <p:nvSpPr>
          <p:cNvPr id="8" name="Text Placeholder 91">
            <a:extLst>
              <a:ext uri="{FF2B5EF4-FFF2-40B4-BE49-F238E27FC236}">
                <a16:creationId xmlns:a16="http://schemas.microsoft.com/office/drawing/2014/main" id="{0208A336-6528-CD5B-EB97-31526918FE83}"/>
              </a:ext>
            </a:extLst>
          </p:cNvPr>
          <p:cNvSpPr>
            <a:spLocks noGrp="1"/>
          </p:cNvSpPr>
          <p:nvPr>
            <p:ph type="body" sz="quarter" idx="110"/>
          </p:nvPr>
        </p:nvSpPr>
        <p:spPr>
          <a:xfrm>
            <a:off x="1834607" y="2358315"/>
            <a:ext cx="1974000" cy="503222"/>
          </a:xfrm>
        </p:spPr>
        <p:txBody>
          <a:bodyPr>
            <a:noAutofit/>
          </a:bodyPr>
          <a:lstStyle>
            <a:lvl1pPr>
              <a:defRPr sz="900"/>
            </a:lvl1pPr>
          </a:lstStyle>
          <a:p>
            <a:pPr lvl="0"/>
            <a:r>
              <a:rPr lang="en-US"/>
              <a:t>Click to edit Master text styles</a:t>
            </a:r>
          </a:p>
        </p:txBody>
      </p:sp>
      <p:sp>
        <p:nvSpPr>
          <p:cNvPr id="13" name="Text Placeholder 92">
            <a:extLst>
              <a:ext uri="{FF2B5EF4-FFF2-40B4-BE49-F238E27FC236}">
                <a16:creationId xmlns:a16="http://schemas.microsoft.com/office/drawing/2014/main" id="{16E03EF9-11AA-5BD3-BDB0-825BFEB2895C}"/>
              </a:ext>
            </a:extLst>
          </p:cNvPr>
          <p:cNvSpPr>
            <a:spLocks noGrp="1"/>
          </p:cNvSpPr>
          <p:nvPr>
            <p:ph type="body" sz="quarter" idx="112"/>
          </p:nvPr>
        </p:nvSpPr>
        <p:spPr>
          <a:xfrm>
            <a:off x="1514046"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4" name="Text Placeholder 93">
            <a:extLst>
              <a:ext uri="{FF2B5EF4-FFF2-40B4-BE49-F238E27FC236}">
                <a16:creationId xmlns:a16="http://schemas.microsoft.com/office/drawing/2014/main" id="{E0280BBB-5312-15A4-992A-81B89A69DB52}"/>
              </a:ext>
            </a:extLst>
          </p:cNvPr>
          <p:cNvSpPr>
            <a:spLocks noGrp="1"/>
          </p:cNvSpPr>
          <p:nvPr>
            <p:ph type="body" sz="quarter" idx="113"/>
          </p:nvPr>
        </p:nvSpPr>
        <p:spPr>
          <a:xfrm>
            <a:off x="1514046" y="3449968"/>
            <a:ext cx="2294561" cy="262252"/>
          </a:xfrm>
        </p:spPr>
        <p:txBody>
          <a:bodyPr>
            <a:noAutofit/>
          </a:bodyPr>
          <a:lstStyle>
            <a:lvl1pPr>
              <a:defRPr sz="900"/>
            </a:lvl1pPr>
          </a:lstStyle>
          <a:p>
            <a:pPr lvl="0"/>
            <a:r>
              <a:rPr lang="en-US"/>
              <a:t>Click to edit Master text styles</a:t>
            </a:r>
          </a:p>
        </p:txBody>
      </p:sp>
      <p:sp>
        <p:nvSpPr>
          <p:cNvPr id="15" name="Text Placeholder 91">
            <a:extLst>
              <a:ext uri="{FF2B5EF4-FFF2-40B4-BE49-F238E27FC236}">
                <a16:creationId xmlns:a16="http://schemas.microsoft.com/office/drawing/2014/main" id="{89014984-3E65-6C37-8A50-7A85546FC86B}"/>
              </a:ext>
            </a:extLst>
          </p:cNvPr>
          <p:cNvSpPr>
            <a:spLocks noGrp="1"/>
          </p:cNvSpPr>
          <p:nvPr>
            <p:ph type="body" sz="quarter" idx="114"/>
          </p:nvPr>
        </p:nvSpPr>
        <p:spPr>
          <a:xfrm>
            <a:off x="1834607" y="3810598"/>
            <a:ext cx="1974000" cy="503222"/>
          </a:xfrm>
        </p:spPr>
        <p:txBody>
          <a:bodyPr>
            <a:noAutofit/>
          </a:bodyPr>
          <a:lstStyle>
            <a:lvl1pPr>
              <a:defRPr sz="900"/>
            </a:lvl1pPr>
          </a:lstStyle>
          <a:p>
            <a:pPr lvl="0"/>
            <a:r>
              <a:rPr lang="en-US"/>
              <a:t>Click to edit Master text styles</a:t>
            </a:r>
          </a:p>
        </p:txBody>
      </p:sp>
      <p:sp>
        <p:nvSpPr>
          <p:cNvPr id="16" name="Text Placeholder 95">
            <a:extLst>
              <a:ext uri="{FF2B5EF4-FFF2-40B4-BE49-F238E27FC236}">
                <a16:creationId xmlns:a16="http://schemas.microsoft.com/office/drawing/2014/main" id="{3F630435-B3C2-F533-4318-8D41F8055152}"/>
              </a:ext>
            </a:extLst>
          </p:cNvPr>
          <p:cNvSpPr>
            <a:spLocks noGrp="1"/>
          </p:cNvSpPr>
          <p:nvPr>
            <p:ph type="body" sz="quarter" idx="115" hasCustomPrompt="1"/>
          </p:nvPr>
        </p:nvSpPr>
        <p:spPr>
          <a:xfrm>
            <a:off x="1517806" y="3810598"/>
            <a:ext cx="316801" cy="503222"/>
          </a:xfrm>
        </p:spPr>
        <p:txBody>
          <a:bodyPr lIns="45720" rIns="4572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17" name="Text Placeholder 92">
            <a:extLst>
              <a:ext uri="{FF2B5EF4-FFF2-40B4-BE49-F238E27FC236}">
                <a16:creationId xmlns:a16="http://schemas.microsoft.com/office/drawing/2014/main" id="{01BBC111-034B-981A-4426-4BBA36AAF67F}"/>
              </a:ext>
            </a:extLst>
          </p:cNvPr>
          <p:cNvSpPr>
            <a:spLocks noGrp="1"/>
          </p:cNvSpPr>
          <p:nvPr>
            <p:ph type="body" sz="quarter" idx="116"/>
          </p:nvPr>
        </p:nvSpPr>
        <p:spPr>
          <a:xfrm>
            <a:off x="1514046"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8" name="Text Placeholder 93">
            <a:extLst>
              <a:ext uri="{FF2B5EF4-FFF2-40B4-BE49-F238E27FC236}">
                <a16:creationId xmlns:a16="http://schemas.microsoft.com/office/drawing/2014/main" id="{465B5AA3-7068-31E4-9538-1688A4B0EEEF}"/>
              </a:ext>
            </a:extLst>
          </p:cNvPr>
          <p:cNvSpPr>
            <a:spLocks noGrp="1"/>
          </p:cNvSpPr>
          <p:nvPr>
            <p:ph type="body" sz="quarter" idx="117"/>
          </p:nvPr>
        </p:nvSpPr>
        <p:spPr>
          <a:xfrm>
            <a:off x="1514046" y="4884321"/>
            <a:ext cx="2294561" cy="262252"/>
          </a:xfrm>
        </p:spPr>
        <p:txBody>
          <a:bodyPr>
            <a:noAutofit/>
          </a:bodyPr>
          <a:lstStyle>
            <a:lvl1pPr>
              <a:defRPr sz="900"/>
            </a:lvl1pPr>
          </a:lstStyle>
          <a:p>
            <a:pPr lvl="0"/>
            <a:r>
              <a:rPr lang="en-US"/>
              <a:t>Click to edit Master text styles</a:t>
            </a:r>
          </a:p>
        </p:txBody>
      </p:sp>
      <p:sp>
        <p:nvSpPr>
          <p:cNvPr id="19" name="Text Placeholder 91">
            <a:extLst>
              <a:ext uri="{FF2B5EF4-FFF2-40B4-BE49-F238E27FC236}">
                <a16:creationId xmlns:a16="http://schemas.microsoft.com/office/drawing/2014/main" id="{60EF63F6-D0E9-F43D-C4A3-5E4F772B2373}"/>
              </a:ext>
            </a:extLst>
          </p:cNvPr>
          <p:cNvSpPr>
            <a:spLocks noGrp="1"/>
          </p:cNvSpPr>
          <p:nvPr>
            <p:ph type="body" sz="quarter" idx="118"/>
          </p:nvPr>
        </p:nvSpPr>
        <p:spPr>
          <a:xfrm>
            <a:off x="1834607" y="5244951"/>
            <a:ext cx="1974000"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71C2CF33-E817-F611-23C2-104672126A14}"/>
              </a:ext>
            </a:extLst>
          </p:cNvPr>
          <p:cNvSpPr>
            <a:spLocks noGrp="1"/>
          </p:cNvSpPr>
          <p:nvPr>
            <p:ph type="body" sz="quarter" idx="119" hasCustomPrompt="1"/>
          </p:nvPr>
        </p:nvSpPr>
        <p:spPr>
          <a:xfrm>
            <a:off x="1517806"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1" name="Text Placeholder 92">
            <a:extLst>
              <a:ext uri="{FF2B5EF4-FFF2-40B4-BE49-F238E27FC236}">
                <a16:creationId xmlns:a16="http://schemas.microsoft.com/office/drawing/2014/main" id="{0439968E-832E-9A16-B739-B381665035DD}"/>
              </a:ext>
            </a:extLst>
          </p:cNvPr>
          <p:cNvSpPr>
            <a:spLocks noGrp="1"/>
          </p:cNvSpPr>
          <p:nvPr>
            <p:ph type="body" sz="quarter" idx="120"/>
          </p:nvPr>
        </p:nvSpPr>
        <p:spPr>
          <a:xfrm>
            <a:off x="5288187"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2" name="Text Placeholder 93">
            <a:extLst>
              <a:ext uri="{FF2B5EF4-FFF2-40B4-BE49-F238E27FC236}">
                <a16:creationId xmlns:a16="http://schemas.microsoft.com/office/drawing/2014/main" id="{BBC58E9D-A676-4524-F6C3-F1185EAA9A9A}"/>
              </a:ext>
            </a:extLst>
          </p:cNvPr>
          <p:cNvSpPr>
            <a:spLocks noGrp="1"/>
          </p:cNvSpPr>
          <p:nvPr>
            <p:ph type="body" sz="quarter" idx="121"/>
          </p:nvPr>
        </p:nvSpPr>
        <p:spPr>
          <a:xfrm>
            <a:off x="5288187" y="1997685"/>
            <a:ext cx="2294561" cy="262252"/>
          </a:xfrm>
        </p:spPr>
        <p:txBody>
          <a:bodyPr>
            <a:noAutofit/>
          </a:bodyPr>
          <a:lstStyle>
            <a:lvl1pPr>
              <a:defRPr sz="900"/>
            </a:lvl1pPr>
          </a:lstStyle>
          <a:p>
            <a:pPr lvl="0"/>
            <a:r>
              <a:rPr lang="en-US"/>
              <a:t>Click to edit Master text styles</a:t>
            </a:r>
          </a:p>
        </p:txBody>
      </p:sp>
      <p:sp>
        <p:nvSpPr>
          <p:cNvPr id="23" name="Text Placeholder 91">
            <a:extLst>
              <a:ext uri="{FF2B5EF4-FFF2-40B4-BE49-F238E27FC236}">
                <a16:creationId xmlns:a16="http://schemas.microsoft.com/office/drawing/2014/main" id="{594D0279-8F10-1558-B016-658A1F777408}"/>
              </a:ext>
            </a:extLst>
          </p:cNvPr>
          <p:cNvSpPr>
            <a:spLocks noGrp="1"/>
          </p:cNvSpPr>
          <p:nvPr>
            <p:ph type="body" sz="quarter" idx="122"/>
          </p:nvPr>
        </p:nvSpPr>
        <p:spPr>
          <a:xfrm>
            <a:off x="5608748" y="2358315"/>
            <a:ext cx="1974000" cy="503222"/>
          </a:xfrm>
        </p:spPr>
        <p:txBody>
          <a:bodyPr>
            <a:noAutofit/>
          </a:bodyPr>
          <a:lstStyle>
            <a:lvl1pPr>
              <a:defRPr sz="900"/>
            </a:lvl1pPr>
          </a:lstStyle>
          <a:p>
            <a:pPr lvl="0"/>
            <a:r>
              <a:rPr lang="en-US"/>
              <a:t>Click to edit Master text styles</a:t>
            </a:r>
          </a:p>
        </p:txBody>
      </p:sp>
      <p:sp>
        <p:nvSpPr>
          <p:cNvPr id="24" name="Text Placeholder 95">
            <a:extLst>
              <a:ext uri="{FF2B5EF4-FFF2-40B4-BE49-F238E27FC236}">
                <a16:creationId xmlns:a16="http://schemas.microsoft.com/office/drawing/2014/main" id="{77614ABA-1D48-6F79-DF17-3819B10FE234}"/>
              </a:ext>
            </a:extLst>
          </p:cNvPr>
          <p:cNvSpPr>
            <a:spLocks noGrp="1"/>
          </p:cNvSpPr>
          <p:nvPr>
            <p:ph type="body" sz="quarter" idx="123" hasCustomPrompt="1"/>
          </p:nvPr>
        </p:nvSpPr>
        <p:spPr>
          <a:xfrm>
            <a:off x="5291947"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92">
            <a:extLst>
              <a:ext uri="{FF2B5EF4-FFF2-40B4-BE49-F238E27FC236}">
                <a16:creationId xmlns:a16="http://schemas.microsoft.com/office/drawing/2014/main" id="{9F34410E-DC6A-7ACC-2DE0-F39436FAA509}"/>
              </a:ext>
            </a:extLst>
          </p:cNvPr>
          <p:cNvSpPr>
            <a:spLocks noGrp="1"/>
          </p:cNvSpPr>
          <p:nvPr>
            <p:ph type="body" sz="quarter" idx="124"/>
          </p:nvPr>
        </p:nvSpPr>
        <p:spPr>
          <a:xfrm>
            <a:off x="5288187"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6" name="Text Placeholder 93">
            <a:extLst>
              <a:ext uri="{FF2B5EF4-FFF2-40B4-BE49-F238E27FC236}">
                <a16:creationId xmlns:a16="http://schemas.microsoft.com/office/drawing/2014/main" id="{92321B46-32C7-4047-82E1-92858EB0D6BC}"/>
              </a:ext>
            </a:extLst>
          </p:cNvPr>
          <p:cNvSpPr>
            <a:spLocks noGrp="1"/>
          </p:cNvSpPr>
          <p:nvPr>
            <p:ph type="body" sz="quarter" idx="125"/>
          </p:nvPr>
        </p:nvSpPr>
        <p:spPr>
          <a:xfrm>
            <a:off x="5288187" y="3449968"/>
            <a:ext cx="2294561" cy="262252"/>
          </a:xfrm>
        </p:spPr>
        <p:txBody>
          <a:bodyPr>
            <a:noAutofit/>
          </a:bodyPr>
          <a:lstStyle>
            <a:lvl1pPr>
              <a:defRPr sz="900"/>
            </a:lvl1pPr>
          </a:lstStyle>
          <a:p>
            <a:pPr lvl="0"/>
            <a:r>
              <a:rPr lang="en-US"/>
              <a:t>Click to edit Master text styles</a:t>
            </a:r>
          </a:p>
        </p:txBody>
      </p:sp>
      <p:sp>
        <p:nvSpPr>
          <p:cNvPr id="27" name="Text Placeholder 91">
            <a:extLst>
              <a:ext uri="{FF2B5EF4-FFF2-40B4-BE49-F238E27FC236}">
                <a16:creationId xmlns:a16="http://schemas.microsoft.com/office/drawing/2014/main" id="{790742F6-FA7B-4E32-62F4-EEAC2B40CDF2}"/>
              </a:ext>
            </a:extLst>
          </p:cNvPr>
          <p:cNvSpPr>
            <a:spLocks noGrp="1"/>
          </p:cNvSpPr>
          <p:nvPr>
            <p:ph type="body" sz="quarter" idx="126"/>
          </p:nvPr>
        </p:nvSpPr>
        <p:spPr>
          <a:xfrm>
            <a:off x="5608748" y="3810598"/>
            <a:ext cx="1974000" cy="503222"/>
          </a:xfrm>
        </p:spPr>
        <p:txBody>
          <a:bodyPr>
            <a:noAutofit/>
          </a:bodyPr>
          <a:lstStyle>
            <a:lvl1pPr>
              <a:defRPr sz="900"/>
            </a:lvl1pPr>
          </a:lstStyle>
          <a:p>
            <a:pPr lvl="0"/>
            <a:r>
              <a:rPr lang="en-US"/>
              <a:t>Click to edit Master text styles</a:t>
            </a:r>
          </a:p>
        </p:txBody>
      </p:sp>
      <p:sp>
        <p:nvSpPr>
          <p:cNvPr id="28" name="Text Placeholder 95">
            <a:extLst>
              <a:ext uri="{FF2B5EF4-FFF2-40B4-BE49-F238E27FC236}">
                <a16:creationId xmlns:a16="http://schemas.microsoft.com/office/drawing/2014/main" id="{06CEE067-1DE3-3DA8-3CB2-D5EE5E7B84F8}"/>
              </a:ext>
            </a:extLst>
          </p:cNvPr>
          <p:cNvSpPr>
            <a:spLocks noGrp="1"/>
          </p:cNvSpPr>
          <p:nvPr>
            <p:ph type="body" sz="quarter" idx="127" hasCustomPrompt="1"/>
          </p:nvPr>
        </p:nvSpPr>
        <p:spPr>
          <a:xfrm>
            <a:off x="5291947"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9" name="Text Placeholder 92">
            <a:extLst>
              <a:ext uri="{FF2B5EF4-FFF2-40B4-BE49-F238E27FC236}">
                <a16:creationId xmlns:a16="http://schemas.microsoft.com/office/drawing/2014/main" id="{E543A827-CCB7-647A-1988-D481C1573266}"/>
              </a:ext>
            </a:extLst>
          </p:cNvPr>
          <p:cNvSpPr>
            <a:spLocks noGrp="1"/>
          </p:cNvSpPr>
          <p:nvPr>
            <p:ph type="body" sz="quarter" idx="128"/>
          </p:nvPr>
        </p:nvSpPr>
        <p:spPr>
          <a:xfrm>
            <a:off x="5288187"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0" name="Text Placeholder 93">
            <a:extLst>
              <a:ext uri="{FF2B5EF4-FFF2-40B4-BE49-F238E27FC236}">
                <a16:creationId xmlns:a16="http://schemas.microsoft.com/office/drawing/2014/main" id="{65511A76-AC98-4CEA-29B3-58AA68F5D60E}"/>
              </a:ext>
            </a:extLst>
          </p:cNvPr>
          <p:cNvSpPr>
            <a:spLocks noGrp="1"/>
          </p:cNvSpPr>
          <p:nvPr>
            <p:ph type="body" sz="quarter" idx="129"/>
          </p:nvPr>
        </p:nvSpPr>
        <p:spPr>
          <a:xfrm>
            <a:off x="5288187" y="4884321"/>
            <a:ext cx="2294561" cy="262252"/>
          </a:xfrm>
        </p:spPr>
        <p:txBody>
          <a:bodyPr>
            <a:noAutofit/>
          </a:bodyPr>
          <a:lstStyle>
            <a:lvl1pPr>
              <a:defRPr sz="900"/>
            </a:lvl1pPr>
          </a:lstStyle>
          <a:p>
            <a:pPr lvl="0"/>
            <a:r>
              <a:rPr lang="en-US"/>
              <a:t>Click to edit Master text styles</a:t>
            </a:r>
          </a:p>
        </p:txBody>
      </p:sp>
      <p:sp>
        <p:nvSpPr>
          <p:cNvPr id="31" name="Text Placeholder 91">
            <a:extLst>
              <a:ext uri="{FF2B5EF4-FFF2-40B4-BE49-F238E27FC236}">
                <a16:creationId xmlns:a16="http://schemas.microsoft.com/office/drawing/2014/main" id="{A373816E-90D6-1DF2-68C4-4E78DC40F7E7}"/>
              </a:ext>
            </a:extLst>
          </p:cNvPr>
          <p:cNvSpPr>
            <a:spLocks noGrp="1"/>
          </p:cNvSpPr>
          <p:nvPr>
            <p:ph type="body" sz="quarter" idx="130"/>
          </p:nvPr>
        </p:nvSpPr>
        <p:spPr>
          <a:xfrm>
            <a:off x="5608748" y="5244951"/>
            <a:ext cx="1974000" cy="503222"/>
          </a:xfrm>
        </p:spPr>
        <p:txBody>
          <a:bodyPr>
            <a:noAutofit/>
          </a:bodyPr>
          <a:lstStyle>
            <a:lvl1pPr>
              <a:defRPr sz="900"/>
            </a:lvl1pPr>
          </a:lstStyle>
          <a:p>
            <a:pPr lvl="0"/>
            <a:r>
              <a:rPr lang="en-US"/>
              <a:t>Click to edit Master text styles</a:t>
            </a:r>
          </a:p>
        </p:txBody>
      </p:sp>
      <p:sp>
        <p:nvSpPr>
          <p:cNvPr id="32" name="Text Placeholder 95">
            <a:extLst>
              <a:ext uri="{FF2B5EF4-FFF2-40B4-BE49-F238E27FC236}">
                <a16:creationId xmlns:a16="http://schemas.microsoft.com/office/drawing/2014/main" id="{6A03A9FD-C28A-6125-580E-454DA99F4382}"/>
              </a:ext>
            </a:extLst>
          </p:cNvPr>
          <p:cNvSpPr>
            <a:spLocks noGrp="1"/>
          </p:cNvSpPr>
          <p:nvPr>
            <p:ph type="body" sz="quarter" idx="131" hasCustomPrompt="1"/>
          </p:nvPr>
        </p:nvSpPr>
        <p:spPr>
          <a:xfrm>
            <a:off x="5291947"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33" name="Text Placeholder 92">
            <a:extLst>
              <a:ext uri="{FF2B5EF4-FFF2-40B4-BE49-F238E27FC236}">
                <a16:creationId xmlns:a16="http://schemas.microsoft.com/office/drawing/2014/main" id="{99579020-EA53-EE6A-6426-0EF6A06F9B24}"/>
              </a:ext>
            </a:extLst>
          </p:cNvPr>
          <p:cNvSpPr>
            <a:spLocks noGrp="1"/>
          </p:cNvSpPr>
          <p:nvPr>
            <p:ph type="body" sz="quarter" idx="132"/>
          </p:nvPr>
        </p:nvSpPr>
        <p:spPr>
          <a:xfrm>
            <a:off x="9062328"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4" name="Text Placeholder 93">
            <a:extLst>
              <a:ext uri="{FF2B5EF4-FFF2-40B4-BE49-F238E27FC236}">
                <a16:creationId xmlns:a16="http://schemas.microsoft.com/office/drawing/2014/main" id="{6AE77AD6-9424-9268-D599-17B218D23A9D}"/>
              </a:ext>
            </a:extLst>
          </p:cNvPr>
          <p:cNvSpPr>
            <a:spLocks noGrp="1"/>
          </p:cNvSpPr>
          <p:nvPr>
            <p:ph type="body" sz="quarter" idx="133"/>
          </p:nvPr>
        </p:nvSpPr>
        <p:spPr>
          <a:xfrm>
            <a:off x="9062328" y="1997685"/>
            <a:ext cx="2294561" cy="262252"/>
          </a:xfrm>
        </p:spPr>
        <p:txBody>
          <a:bodyPr>
            <a:noAutofit/>
          </a:bodyPr>
          <a:lstStyle>
            <a:lvl1pPr>
              <a:defRPr sz="900"/>
            </a:lvl1pPr>
          </a:lstStyle>
          <a:p>
            <a:pPr lvl="0"/>
            <a:r>
              <a:rPr lang="en-US"/>
              <a:t>Click to edit Master text styles</a:t>
            </a:r>
          </a:p>
        </p:txBody>
      </p:sp>
      <p:sp>
        <p:nvSpPr>
          <p:cNvPr id="35" name="Text Placeholder 91">
            <a:extLst>
              <a:ext uri="{FF2B5EF4-FFF2-40B4-BE49-F238E27FC236}">
                <a16:creationId xmlns:a16="http://schemas.microsoft.com/office/drawing/2014/main" id="{B7979305-62B9-AD06-A228-A2A6B0394CD1}"/>
              </a:ext>
            </a:extLst>
          </p:cNvPr>
          <p:cNvSpPr>
            <a:spLocks noGrp="1"/>
          </p:cNvSpPr>
          <p:nvPr>
            <p:ph type="body" sz="quarter" idx="134"/>
          </p:nvPr>
        </p:nvSpPr>
        <p:spPr>
          <a:xfrm>
            <a:off x="9382889" y="2358315"/>
            <a:ext cx="1974000" cy="503222"/>
          </a:xfrm>
        </p:spPr>
        <p:txBody>
          <a:bodyPr>
            <a:noAutofit/>
          </a:bodyPr>
          <a:lstStyle>
            <a:lvl1pPr>
              <a:defRPr sz="900"/>
            </a:lvl1pPr>
          </a:lstStyle>
          <a:p>
            <a:pPr lvl="0"/>
            <a:r>
              <a:rPr lang="en-US"/>
              <a:t>Click to edit Master text styles</a:t>
            </a:r>
          </a:p>
        </p:txBody>
      </p:sp>
      <p:sp>
        <p:nvSpPr>
          <p:cNvPr id="36" name="Text Placeholder 95">
            <a:extLst>
              <a:ext uri="{FF2B5EF4-FFF2-40B4-BE49-F238E27FC236}">
                <a16:creationId xmlns:a16="http://schemas.microsoft.com/office/drawing/2014/main" id="{574A6AC7-C4E9-CCD5-FA0B-A01E6A4C8CAF}"/>
              </a:ext>
            </a:extLst>
          </p:cNvPr>
          <p:cNvSpPr>
            <a:spLocks noGrp="1"/>
          </p:cNvSpPr>
          <p:nvPr>
            <p:ph type="body" sz="quarter" idx="135" hasCustomPrompt="1"/>
          </p:nvPr>
        </p:nvSpPr>
        <p:spPr>
          <a:xfrm>
            <a:off x="9066088"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37" name="Text Placeholder 92">
            <a:extLst>
              <a:ext uri="{FF2B5EF4-FFF2-40B4-BE49-F238E27FC236}">
                <a16:creationId xmlns:a16="http://schemas.microsoft.com/office/drawing/2014/main" id="{3C513FC6-DA4F-AC16-7DE7-D9889FC46BB4}"/>
              </a:ext>
            </a:extLst>
          </p:cNvPr>
          <p:cNvSpPr>
            <a:spLocks noGrp="1"/>
          </p:cNvSpPr>
          <p:nvPr>
            <p:ph type="body" sz="quarter" idx="136"/>
          </p:nvPr>
        </p:nvSpPr>
        <p:spPr>
          <a:xfrm>
            <a:off x="9062328"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8" name="Text Placeholder 93">
            <a:extLst>
              <a:ext uri="{FF2B5EF4-FFF2-40B4-BE49-F238E27FC236}">
                <a16:creationId xmlns:a16="http://schemas.microsoft.com/office/drawing/2014/main" id="{028B87F9-2792-BB7A-F423-BDF218D1B28B}"/>
              </a:ext>
            </a:extLst>
          </p:cNvPr>
          <p:cNvSpPr>
            <a:spLocks noGrp="1"/>
          </p:cNvSpPr>
          <p:nvPr>
            <p:ph type="body" sz="quarter" idx="137"/>
          </p:nvPr>
        </p:nvSpPr>
        <p:spPr>
          <a:xfrm>
            <a:off x="9062328" y="3449968"/>
            <a:ext cx="2294561" cy="262252"/>
          </a:xfrm>
        </p:spPr>
        <p:txBody>
          <a:bodyPr>
            <a:noAutofit/>
          </a:bodyPr>
          <a:lstStyle>
            <a:lvl1pPr>
              <a:defRPr sz="900"/>
            </a:lvl1pPr>
          </a:lstStyle>
          <a:p>
            <a:pPr lvl="0"/>
            <a:r>
              <a:rPr lang="en-US"/>
              <a:t>Click to edit Master text styles</a:t>
            </a:r>
          </a:p>
        </p:txBody>
      </p:sp>
      <p:sp>
        <p:nvSpPr>
          <p:cNvPr id="39" name="Text Placeholder 91">
            <a:extLst>
              <a:ext uri="{FF2B5EF4-FFF2-40B4-BE49-F238E27FC236}">
                <a16:creationId xmlns:a16="http://schemas.microsoft.com/office/drawing/2014/main" id="{BF73EC64-D5F4-60F1-0547-AC999489AF78}"/>
              </a:ext>
            </a:extLst>
          </p:cNvPr>
          <p:cNvSpPr>
            <a:spLocks noGrp="1"/>
          </p:cNvSpPr>
          <p:nvPr>
            <p:ph type="body" sz="quarter" idx="138"/>
          </p:nvPr>
        </p:nvSpPr>
        <p:spPr>
          <a:xfrm>
            <a:off x="9382889" y="3810598"/>
            <a:ext cx="1974000" cy="503222"/>
          </a:xfrm>
        </p:spPr>
        <p:txBody>
          <a:bodyPr>
            <a:noAutofit/>
          </a:bodyPr>
          <a:lstStyle>
            <a:lvl1pPr>
              <a:defRPr sz="900"/>
            </a:lvl1pPr>
          </a:lstStyle>
          <a:p>
            <a:pPr lvl="0"/>
            <a:r>
              <a:rPr lang="en-US"/>
              <a:t>Click to edit Master text styles</a:t>
            </a:r>
          </a:p>
        </p:txBody>
      </p:sp>
      <p:sp>
        <p:nvSpPr>
          <p:cNvPr id="40" name="Text Placeholder 95">
            <a:extLst>
              <a:ext uri="{FF2B5EF4-FFF2-40B4-BE49-F238E27FC236}">
                <a16:creationId xmlns:a16="http://schemas.microsoft.com/office/drawing/2014/main" id="{91B6FAEB-3F4E-3434-069F-BDE7FE1BEAC3}"/>
              </a:ext>
            </a:extLst>
          </p:cNvPr>
          <p:cNvSpPr>
            <a:spLocks noGrp="1"/>
          </p:cNvSpPr>
          <p:nvPr>
            <p:ph type="body" sz="quarter" idx="139" hasCustomPrompt="1"/>
          </p:nvPr>
        </p:nvSpPr>
        <p:spPr>
          <a:xfrm>
            <a:off x="9066088"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41" name="Text Placeholder 92">
            <a:extLst>
              <a:ext uri="{FF2B5EF4-FFF2-40B4-BE49-F238E27FC236}">
                <a16:creationId xmlns:a16="http://schemas.microsoft.com/office/drawing/2014/main" id="{2A0001B6-AC19-101C-9C68-85C3CD2C9E66}"/>
              </a:ext>
            </a:extLst>
          </p:cNvPr>
          <p:cNvSpPr>
            <a:spLocks noGrp="1"/>
          </p:cNvSpPr>
          <p:nvPr>
            <p:ph type="body" sz="quarter" idx="140"/>
          </p:nvPr>
        </p:nvSpPr>
        <p:spPr>
          <a:xfrm>
            <a:off x="9062328"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2" name="Text Placeholder 93">
            <a:extLst>
              <a:ext uri="{FF2B5EF4-FFF2-40B4-BE49-F238E27FC236}">
                <a16:creationId xmlns:a16="http://schemas.microsoft.com/office/drawing/2014/main" id="{7FBD1C38-9BF0-C373-F531-CD1A48D6F1E3}"/>
              </a:ext>
            </a:extLst>
          </p:cNvPr>
          <p:cNvSpPr>
            <a:spLocks noGrp="1"/>
          </p:cNvSpPr>
          <p:nvPr>
            <p:ph type="body" sz="quarter" idx="141"/>
          </p:nvPr>
        </p:nvSpPr>
        <p:spPr>
          <a:xfrm>
            <a:off x="9062328" y="4884321"/>
            <a:ext cx="2294561" cy="262252"/>
          </a:xfrm>
        </p:spPr>
        <p:txBody>
          <a:bodyPr>
            <a:noAutofit/>
          </a:bodyPr>
          <a:lstStyle>
            <a:lvl1pPr>
              <a:defRPr sz="900"/>
            </a:lvl1pPr>
          </a:lstStyle>
          <a:p>
            <a:pPr lvl="0"/>
            <a:r>
              <a:rPr lang="en-US"/>
              <a:t>Click to edit Master text styles</a:t>
            </a:r>
          </a:p>
        </p:txBody>
      </p:sp>
      <p:sp>
        <p:nvSpPr>
          <p:cNvPr id="43" name="Text Placeholder 91">
            <a:extLst>
              <a:ext uri="{FF2B5EF4-FFF2-40B4-BE49-F238E27FC236}">
                <a16:creationId xmlns:a16="http://schemas.microsoft.com/office/drawing/2014/main" id="{A4238A4A-5E55-906A-CD8D-67AE02A829BE}"/>
              </a:ext>
            </a:extLst>
          </p:cNvPr>
          <p:cNvSpPr>
            <a:spLocks noGrp="1"/>
          </p:cNvSpPr>
          <p:nvPr>
            <p:ph type="body" sz="quarter" idx="142"/>
          </p:nvPr>
        </p:nvSpPr>
        <p:spPr>
          <a:xfrm>
            <a:off x="9382889" y="5244951"/>
            <a:ext cx="1974000" cy="503222"/>
          </a:xfrm>
        </p:spPr>
        <p:txBody>
          <a:bodyPr>
            <a:noAutofit/>
          </a:bodyPr>
          <a:lstStyle>
            <a:lvl1pPr>
              <a:defRPr sz="900"/>
            </a:lvl1pPr>
          </a:lstStyle>
          <a:p>
            <a:pPr lvl="0"/>
            <a:r>
              <a:rPr lang="en-US"/>
              <a:t>Click to edit Master text styles</a:t>
            </a:r>
          </a:p>
        </p:txBody>
      </p:sp>
      <p:sp>
        <p:nvSpPr>
          <p:cNvPr id="44" name="Text Placeholder 95">
            <a:extLst>
              <a:ext uri="{FF2B5EF4-FFF2-40B4-BE49-F238E27FC236}">
                <a16:creationId xmlns:a16="http://schemas.microsoft.com/office/drawing/2014/main" id="{39DC53CF-1F61-422B-9325-0272A3B1B5A5}"/>
              </a:ext>
            </a:extLst>
          </p:cNvPr>
          <p:cNvSpPr>
            <a:spLocks noGrp="1"/>
          </p:cNvSpPr>
          <p:nvPr>
            <p:ph type="body" sz="quarter" idx="143" hasCustomPrompt="1"/>
          </p:nvPr>
        </p:nvSpPr>
        <p:spPr>
          <a:xfrm>
            <a:off x="9066088"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45" name="Text Placeholder 91">
            <a:extLst>
              <a:ext uri="{FF2B5EF4-FFF2-40B4-BE49-F238E27FC236}">
                <a16:creationId xmlns:a16="http://schemas.microsoft.com/office/drawing/2014/main" id="{96570CB4-156B-806F-4E2D-89AC95A93CA9}"/>
              </a:ext>
            </a:extLst>
          </p:cNvPr>
          <p:cNvSpPr>
            <a:spLocks noGrp="1"/>
          </p:cNvSpPr>
          <p:nvPr>
            <p:ph type="body" sz="quarter" idx="144" hasCustomPrompt="1"/>
          </p:nvPr>
        </p:nvSpPr>
        <p:spPr>
          <a:xfrm>
            <a:off x="1502913" y="2358315"/>
            <a:ext cx="331694" cy="503222"/>
          </a:xfrm>
        </p:spPr>
        <p:txBody>
          <a:bodyPr>
            <a:noAutofit/>
          </a:bodyPr>
          <a:lstStyle>
            <a:lvl1pPr algn="ctr">
              <a:defRPr sz="900" b="1">
                <a:solidFill>
                  <a:schemeClr val="accent1"/>
                </a:solidFill>
              </a:defRPr>
            </a:lvl1pPr>
          </a:lstStyle>
          <a:p>
            <a:r>
              <a:rPr lang="en-US" dirty="0"/>
              <a:t>O:</a:t>
            </a:r>
            <a:br>
              <a:rPr lang="en-US" dirty="0"/>
            </a:br>
            <a:r>
              <a:rPr lang="en-US" dirty="0"/>
              <a:t>M:</a:t>
            </a:r>
            <a:br>
              <a:rPr lang="en-US" dirty="0"/>
            </a:br>
            <a:r>
              <a:rPr lang="en-US" dirty="0"/>
              <a:t>F:</a:t>
            </a:r>
          </a:p>
        </p:txBody>
      </p:sp>
    </p:spTree>
    <p:extLst>
      <p:ext uri="{BB962C8B-B14F-4D97-AF65-F5344CB8AC3E}">
        <p14:creationId xmlns:p14="http://schemas.microsoft.com/office/powerpoint/2010/main" val="586295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_Blank">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dirty="0">
                <a:solidFill>
                  <a:schemeClr val="accent1"/>
                </a:solidFill>
              </a:rPr>
              <a:t>Bold Dark Blue copy if necessary for introduction sentence</a:t>
            </a:r>
          </a:p>
          <a:p>
            <a:r>
              <a:rPr lang="en-US" dirty="0"/>
              <a:t>First level copy at 15pt. As et </a:t>
            </a:r>
            <a:r>
              <a:rPr lang="en-US" dirty="0" err="1"/>
              <a:t>ellab</a:t>
            </a:r>
            <a:r>
              <a:rPr lang="en-US" dirty="0"/>
              <a:t> </a:t>
            </a:r>
            <a:r>
              <a:rPr lang="en-US" dirty="0" err="1"/>
              <a:t>ius</a:t>
            </a:r>
            <a:r>
              <a:rPr lang="en-US" dirty="0"/>
              <a:t> </a:t>
            </a:r>
            <a:r>
              <a:rPr lang="en-US" dirty="0" err="1"/>
              <a:t>autaspe</a:t>
            </a:r>
            <a:r>
              <a:rPr lang="en-US" dirty="0"/>
              <a:t> </a:t>
            </a:r>
            <a:r>
              <a:rPr lang="en-US" dirty="0" err="1"/>
              <a:t>rferibus</a:t>
            </a:r>
            <a:r>
              <a:rPr lang="en-US" dirty="0"/>
              <a:t> </a:t>
            </a:r>
            <a:r>
              <a:rPr lang="en-US" dirty="0" err="1"/>
              <a:t>sam</a:t>
            </a:r>
            <a:r>
              <a:rPr lang="en-US" dirty="0"/>
              <a:t> que </a:t>
            </a:r>
            <a:r>
              <a:rPr lang="en-US" dirty="0" err="1"/>
              <a:t>soloribus</a:t>
            </a:r>
            <a:r>
              <a:rPr lang="en-US" dirty="0"/>
              <a:t> re, </a:t>
            </a:r>
            <a:r>
              <a:rPr lang="en-US" dirty="0" err="1"/>
              <a:t>offictoratis</a:t>
            </a:r>
            <a:r>
              <a:rPr lang="en-US" dirty="0"/>
              <a:t> </a:t>
            </a:r>
            <a:r>
              <a:rPr lang="en-US" dirty="0" err="1"/>
              <a:t>molorumqui</a:t>
            </a:r>
            <a:r>
              <a:rPr lang="en-US" dirty="0"/>
              <a:t> </a:t>
            </a:r>
            <a:r>
              <a:rPr lang="en-US" dirty="0" err="1"/>
              <a:t>dolorectis</a:t>
            </a:r>
            <a:r>
              <a:rPr lang="en-US" dirty="0"/>
              <a:t> </a:t>
            </a:r>
            <a:r>
              <a:rPr lang="en-US" dirty="0" err="1"/>
              <a:t>magnimus</a:t>
            </a:r>
            <a:r>
              <a:rPr lang="en-US" dirty="0"/>
              <a:t> et </a:t>
            </a:r>
            <a:r>
              <a:rPr lang="en-US" dirty="0" err="1"/>
              <a:t>andaerro</a:t>
            </a:r>
            <a:r>
              <a:rPr lang="en-US" dirty="0"/>
              <a:t> </a:t>
            </a:r>
            <a:r>
              <a:rPr lang="en-US" dirty="0" err="1"/>
              <a:t>voloreium</a:t>
            </a:r>
            <a:r>
              <a:rPr lang="en-US" dirty="0"/>
              <a:t> </a:t>
            </a:r>
            <a:r>
              <a:rPr lang="en-US" dirty="0" err="1"/>
              <a:t>libus</a:t>
            </a:r>
            <a:r>
              <a:rPr lang="en-US" dirty="0"/>
              <a:t> autem </a:t>
            </a:r>
            <a:r>
              <a:rPr lang="en-US" dirty="0" err="1"/>
              <a:t>excerfe</a:t>
            </a:r>
            <a:r>
              <a:rPr lang="en-US" dirty="0"/>
              <a:t> </a:t>
            </a:r>
            <a:r>
              <a:rPr lang="en-US" dirty="0" err="1"/>
              <a:t>runtius</a:t>
            </a:r>
            <a:r>
              <a:rPr lang="en-US" dirty="0"/>
              <a:t> </a:t>
            </a:r>
            <a:r>
              <a:rPr lang="en-US" dirty="0" err="1"/>
              <a:t>poritas</a:t>
            </a:r>
            <a:r>
              <a:rPr lang="en-US" dirty="0"/>
              <a:t> </a:t>
            </a:r>
            <a:r>
              <a:rPr lang="en-US" dirty="0" err="1"/>
              <a:t>earumque</a:t>
            </a:r>
            <a:r>
              <a:rPr lang="en-US" dirty="0"/>
              <a:t> pro blat </a:t>
            </a:r>
            <a:r>
              <a:rPr lang="en-US" dirty="0" err="1"/>
              <a:t>rehenda</a:t>
            </a:r>
            <a:r>
              <a:rPr lang="en-US" dirty="0"/>
              <a:t> </a:t>
            </a:r>
            <a:r>
              <a:rPr lang="en-US" dirty="0" err="1"/>
              <a:t>nihillaut</a:t>
            </a:r>
            <a:r>
              <a:rPr lang="en-US" dirty="0"/>
              <a:t> </a:t>
            </a:r>
            <a:r>
              <a:rPr lang="en-US" dirty="0" err="1"/>
              <a:t>enis</a:t>
            </a:r>
            <a:r>
              <a:rPr lang="en-US" dirty="0"/>
              <a:t> </a:t>
            </a:r>
            <a:r>
              <a:rPr lang="en-US" dirty="0" err="1"/>
              <a:t>resti</a:t>
            </a:r>
            <a:r>
              <a:rPr lang="en-US" dirty="0"/>
              <a:t> </a:t>
            </a:r>
            <a:r>
              <a:rPr lang="en-US" dirty="0" err="1"/>
              <a:t>blabore</a:t>
            </a:r>
            <a:r>
              <a:rPr lang="en-US" dirty="0"/>
              <a:t> </a:t>
            </a:r>
            <a:r>
              <a:rPr lang="en-US" dirty="0" err="1"/>
              <a:t>explaccum</a:t>
            </a:r>
            <a:endParaRPr lang="en-US" dirty="0"/>
          </a:p>
          <a:p>
            <a:pPr lvl="1"/>
            <a:r>
              <a:rPr lang="en-US" dirty="0"/>
              <a:t>Second level copy is first level bullets</a:t>
            </a:r>
          </a:p>
          <a:p>
            <a:pPr lvl="1"/>
            <a:r>
              <a:rPr lang="en-US" dirty="0" err="1"/>
              <a:t>Utem</a:t>
            </a:r>
            <a:r>
              <a:rPr lang="en-US" dirty="0"/>
              <a:t> </a:t>
            </a:r>
            <a:r>
              <a:rPr lang="en-US" dirty="0" err="1"/>
              <a:t>ut</a:t>
            </a:r>
            <a:r>
              <a:rPr lang="en-US" dirty="0"/>
              <a:t> </a:t>
            </a:r>
            <a:r>
              <a:rPr lang="en-US" dirty="0" err="1"/>
              <a:t>inus</a:t>
            </a:r>
            <a:r>
              <a:rPr lang="en-US" dirty="0"/>
              <a:t> </a:t>
            </a:r>
            <a:r>
              <a:rPr lang="en-US" dirty="0" err="1"/>
              <a:t>vene</a:t>
            </a:r>
            <a:r>
              <a:rPr lang="en-US" dirty="0"/>
              <a:t> vent </a:t>
            </a:r>
          </a:p>
          <a:p>
            <a:pPr lvl="1"/>
            <a:r>
              <a:rPr lang="en-US" dirty="0" err="1"/>
              <a:t>Harumquam</a:t>
            </a:r>
            <a:r>
              <a:rPr lang="en-US" dirty="0"/>
              <a:t> </a:t>
            </a:r>
            <a:r>
              <a:rPr lang="en-US" dirty="0" err="1"/>
              <a:t>rerferc</a:t>
            </a:r>
            <a:r>
              <a:rPr lang="en-US" dirty="0"/>
              <a:t> </a:t>
            </a:r>
            <a:r>
              <a:rPr lang="en-US" dirty="0" err="1"/>
              <a:t>hicipsa</a:t>
            </a:r>
            <a:r>
              <a:rPr lang="en-US" dirty="0"/>
              <a:t> </a:t>
            </a:r>
            <a:r>
              <a:rPr lang="en-US" dirty="0" err="1"/>
              <a:t>nulpa</a:t>
            </a:r>
            <a:r>
              <a:rPr lang="en-US" dirty="0"/>
              <a:t> </a:t>
            </a:r>
            <a:r>
              <a:rPr lang="en-US" dirty="0" err="1"/>
              <a:t>inum</a:t>
            </a:r>
            <a:r>
              <a:rPr lang="en-US" dirty="0"/>
              <a:t> sit, commo </a:t>
            </a:r>
            <a:r>
              <a:rPr lang="en-US" dirty="0" err="1"/>
              <a:t>consed</a:t>
            </a:r>
            <a:r>
              <a:rPr lang="en-US" dirty="0"/>
              <a:t> qui que pa </a:t>
            </a:r>
            <a:r>
              <a:rPr lang="en-US" dirty="0" err="1"/>
              <a:t>aut</a:t>
            </a:r>
            <a:r>
              <a:rPr lang="en-US" dirty="0"/>
              <a:t> </a:t>
            </a:r>
            <a:r>
              <a:rPr lang="en-US" dirty="0" err="1"/>
              <a:t>ratur</a:t>
            </a:r>
            <a:r>
              <a:rPr lang="en-US" dirty="0"/>
              <a:t> </a:t>
            </a:r>
            <a:r>
              <a:rPr lang="en-US" dirty="0" err="1"/>
              <a:t>autatem</a:t>
            </a:r>
            <a:r>
              <a:rPr lang="en-US" dirty="0"/>
              <a:t> </a:t>
            </a:r>
            <a:r>
              <a:rPr lang="en-US" dirty="0" err="1"/>
              <a:t>ipitatecae</a:t>
            </a:r>
            <a:r>
              <a:rPr lang="en-US" dirty="0"/>
              <a:t> </a:t>
            </a:r>
            <a:r>
              <a:rPr lang="en-US" dirty="0" err="1"/>
              <a:t>nonserem</a:t>
            </a:r>
            <a:r>
              <a:rPr lang="en-US" dirty="0"/>
              <a:t> facias </a:t>
            </a:r>
            <a:r>
              <a:rPr lang="en-US" dirty="0" err="1"/>
              <a:t>dolum</a:t>
            </a:r>
            <a:r>
              <a:rPr lang="en-US" dirty="0"/>
              <a:t> </a:t>
            </a:r>
            <a:r>
              <a:rPr lang="en-US" dirty="0" err="1"/>
              <a:t>facculpa</a:t>
            </a:r>
            <a:r>
              <a:rPr lang="en-US" dirty="0"/>
              <a:t> </a:t>
            </a:r>
            <a:r>
              <a:rPr lang="en-US" dirty="0" err="1"/>
              <a:t>ditiant</a:t>
            </a:r>
            <a:r>
              <a:rPr lang="en-US" dirty="0"/>
              <a:t> </a:t>
            </a:r>
            <a:r>
              <a:rPr lang="en-US" dirty="0" err="1"/>
              <a:t>iatent</a:t>
            </a:r>
            <a:r>
              <a:rPr lang="en-US" dirty="0"/>
              <a:t> qui </a:t>
            </a:r>
            <a:r>
              <a:rPr lang="en-US" dirty="0" err="1"/>
              <a:t>ut</a:t>
            </a:r>
            <a:r>
              <a:rPr lang="en-US" dirty="0"/>
              <a:t> </a:t>
            </a:r>
            <a:r>
              <a:rPr lang="en-US" dirty="0" err="1"/>
              <a:t>velicia</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502347"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dirty="0"/>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dirty="0"/>
              <a:t>First Last Name, ABC</a:t>
            </a:r>
          </a:p>
        </p:txBody>
      </p:sp>
    </p:spTree>
    <p:extLst>
      <p:ext uri="{BB962C8B-B14F-4D97-AF65-F5344CB8AC3E}">
        <p14:creationId xmlns:p14="http://schemas.microsoft.com/office/powerpoint/2010/main" val="2077326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io_Blue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0BA73D-4886-5ACC-231F-4860B74CC7E1}"/>
              </a:ext>
            </a:extLst>
          </p:cNvPr>
          <p:cNvSpPr/>
          <p:nvPr userDrawn="1"/>
        </p:nvSpPr>
        <p:spPr>
          <a:xfrm>
            <a:off x="396607" y="3161841"/>
            <a:ext cx="2324559" cy="2003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dirty="0">
                <a:solidFill>
                  <a:schemeClr val="accent1"/>
                </a:solidFill>
              </a:rPr>
              <a:t>Bold Dark Blue copy if necessary for introduction sentence</a:t>
            </a:r>
          </a:p>
          <a:p>
            <a:r>
              <a:rPr lang="en-US" dirty="0"/>
              <a:t>First level copy at 15pt. As et </a:t>
            </a:r>
            <a:r>
              <a:rPr lang="en-US" dirty="0" err="1"/>
              <a:t>ellab</a:t>
            </a:r>
            <a:r>
              <a:rPr lang="en-US" dirty="0"/>
              <a:t> </a:t>
            </a:r>
            <a:r>
              <a:rPr lang="en-US" dirty="0" err="1"/>
              <a:t>ius</a:t>
            </a:r>
            <a:r>
              <a:rPr lang="en-US" dirty="0"/>
              <a:t> </a:t>
            </a:r>
            <a:r>
              <a:rPr lang="en-US" dirty="0" err="1"/>
              <a:t>autaspe</a:t>
            </a:r>
            <a:r>
              <a:rPr lang="en-US" dirty="0"/>
              <a:t> </a:t>
            </a:r>
            <a:r>
              <a:rPr lang="en-US" dirty="0" err="1"/>
              <a:t>rferibus</a:t>
            </a:r>
            <a:r>
              <a:rPr lang="en-US" dirty="0"/>
              <a:t> </a:t>
            </a:r>
            <a:r>
              <a:rPr lang="en-US" dirty="0" err="1"/>
              <a:t>sam</a:t>
            </a:r>
            <a:r>
              <a:rPr lang="en-US" dirty="0"/>
              <a:t> que </a:t>
            </a:r>
            <a:r>
              <a:rPr lang="en-US" dirty="0" err="1"/>
              <a:t>soloribus</a:t>
            </a:r>
            <a:r>
              <a:rPr lang="en-US" dirty="0"/>
              <a:t> re, </a:t>
            </a:r>
            <a:r>
              <a:rPr lang="en-US" dirty="0" err="1"/>
              <a:t>offictoratis</a:t>
            </a:r>
            <a:r>
              <a:rPr lang="en-US" dirty="0"/>
              <a:t> </a:t>
            </a:r>
            <a:r>
              <a:rPr lang="en-US" dirty="0" err="1"/>
              <a:t>molorumqui</a:t>
            </a:r>
            <a:r>
              <a:rPr lang="en-US" dirty="0"/>
              <a:t> </a:t>
            </a:r>
            <a:r>
              <a:rPr lang="en-US" dirty="0" err="1"/>
              <a:t>dolorectis</a:t>
            </a:r>
            <a:r>
              <a:rPr lang="en-US" dirty="0"/>
              <a:t> </a:t>
            </a:r>
            <a:r>
              <a:rPr lang="en-US" dirty="0" err="1"/>
              <a:t>magnimus</a:t>
            </a:r>
            <a:r>
              <a:rPr lang="en-US" dirty="0"/>
              <a:t> et </a:t>
            </a:r>
            <a:r>
              <a:rPr lang="en-US" dirty="0" err="1"/>
              <a:t>andaerro</a:t>
            </a:r>
            <a:r>
              <a:rPr lang="en-US" dirty="0"/>
              <a:t> </a:t>
            </a:r>
            <a:r>
              <a:rPr lang="en-US" dirty="0" err="1"/>
              <a:t>voloreium</a:t>
            </a:r>
            <a:r>
              <a:rPr lang="en-US" dirty="0"/>
              <a:t> </a:t>
            </a:r>
            <a:r>
              <a:rPr lang="en-US" dirty="0" err="1"/>
              <a:t>libus</a:t>
            </a:r>
            <a:r>
              <a:rPr lang="en-US" dirty="0"/>
              <a:t> autem </a:t>
            </a:r>
            <a:r>
              <a:rPr lang="en-US" dirty="0" err="1"/>
              <a:t>excerfe</a:t>
            </a:r>
            <a:r>
              <a:rPr lang="en-US" dirty="0"/>
              <a:t> </a:t>
            </a:r>
            <a:r>
              <a:rPr lang="en-US" dirty="0" err="1"/>
              <a:t>runtius</a:t>
            </a:r>
            <a:r>
              <a:rPr lang="en-US" dirty="0"/>
              <a:t> </a:t>
            </a:r>
            <a:r>
              <a:rPr lang="en-US" dirty="0" err="1"/>
              <a:t>poritas</a:t>
            </a:r>
            <a:r>
              <a:rPr lang="en-US" dirty="0"/>
              <a:t> </a:t>
            </a:r>
            <a:r>
              <a:rPr lang="en-US" dirty="0" err="1"/>
              <a:t>earumque</a:t>
            </a:r>
            <a:r>
              <a:rPr lang="en-US" dirty="0"/>
              <a:t> pro blat </a:t>
            </a:r>
            <a:r>
              <a:rPr lang="en-US" dirty="0" err="1"/>
              <a:t>rehenda</a:t>
            </a:r>
            <a:r>
              <a:rPr lang="en-US" dirty="0"/>
              <a:t> </a:t>
            </a:r>
            <a:r>
              <a:rPr lang="en-US" dirty="0" err="1"/>
              <a:t>nihillaut</a:t>
            </a:r>
            <a:r>
              <a:rPr lang="en-US" dirty="0"/>
              <a:t> </a:t>
            </a:r>
            <a:r>
              <a:rPr lang="en-US" dirty="0" err="1"/>
              <a:t>enis</a:t>
            </a:r>
            <a:r>
              <a:rPr lang="en-US" dirty="0"/>
              <a:t> </a:t>
            </a:r>
            <a:r>
              <a:rPr lang="en-US" dirty="0" err="1"/>
              <a:t>resti</a:t>
            </a:r>
            <a:r>
              <a:rPr lang="en-US" dirty="0"/>
              <a:t> </a:t>
            </a:r>
            <a:r>
              <a:rPr lang="en-US" dirty="0" err="1"/>
              <a:t>blabore</a:t>
            </a:r>
            <a:r>
              <a:rPr lang="en-US" dirty="0"/>
              <a:t> </a:t>
            </a:r>
            <a:r>
              <a:rPr lang="en-US" dirty="0" err="1"/>
              <a:t>explaccum</a:t>
            </a:r>
            <a:endParaRPr lang="en-US" dirty="0"/>
          </a:p>
          <a:p>
            <a:pPr lvl="1"/>
            <a:r>
              <a:rPr lang="en-US" dirty="0"/>
              <a:t>Second level copy is first level bullets</a:t>
            </a:r>
          </a:p>
          <a:p>
            <a:pPr lvl="1"/>
            <a:r>
              <a:rPr lang="en-US" dirty="0" err="1"/>
              <a:t>Utem</a:t>
            </a:r>
            <a:r>
              <a:rPr lang="en-US" dirty="0"/>
              <a:t> </a:t>
            </a:r>
            <a:r>
              <a:rPr lang="en-US" dirty="0" err="1"/>
              <a:t>ut</a:t>
            </a:r>
            <a:r>
              <a:rPr lang="en-US" dirty="0"/>
              <a:t> </a:t>
            </a:r>
            <a:r>
              <a:rPr lang="en-US" dirty="0" err="1"/>
              <a:t>inus</a:t>
            </a:r>
            <a:r>
              <a:rPr lang="en-US" dirty="0"/>
              <a:t> </a:t>
            </a:r>
            <a:r>
              <a:rPr lang="en-US" dirty="0" err="1"/>
              <a:t>vene</a:t>
            </a:r>
            <a:r>
              <a:rPr lang="en-US" dirty="0"/>
              <a:t> vent </a:t>
            </a:r>
          </a:p>
          <a:p>
            <a:pPr lvl="1"/>
            <a:r>
              <a:rPr lang="en-US" dirty="0" err="1"/>
              <a:t>Harumquam</a:t>
            </a:r>
            <a:r>
              <a:rPr lang="en-US" dirty="0"/>
              <a:t> </a:t>
            </a:r>
            <a:r>
              <a:rPr lang="en-US" dirty="0" err="1"/>
              <a:t>rerferc</a:t>
            </a:r>
            <a:r>
              <a:rPr lang="en-US" dirty="0"/>
              <a:t> </a:t>
            </a:r>
            <a:r>
              <a:rPr lang="en-US" dirty="0" err="1"/>
              <a:t>hicipsa</a:t>
            </a:r>
            <a:r>
              <a:rPr lang="en-US" dirty="0"/>
              <a:t> </a:t>
            </a:r>
            <a:r>
              <a:rPr lang="en-US" dirty="0" err="1"/>
              <a:t>nulpa</a:t>
            </a:r>
            <a:r>
              <a:rPr lang="en-US" dirty="0"/>
              <a:t> </a:t>
            </a:r>
            <a:r>
              <a:rPr lang="en-US" dirty="0" err="1"/>
              <a:t>inum</a:t>
            </a:r>
            <a:r>
              <a:rPr lang="en-US" dirty="0"/>
              <a:t> sit, commo </a:t>
            </a:r>
            <a:r>
              <a:rPr lang="en-US" dirty="0" err="1"/>
              <a:t>consed</a:t>
            </a:r>
            <a:r>
              <a:rPr lang="en-US" dirty="0"/>
              <a:t> qui que pa </a:t>
            </a:r>
            <a:r>
              <a:rPr lang="en-US" dirty="0" err="1"/>
              <a:t>aut</a:t>
            </a:r>
            <a:r>
              <a:rPr lang="en-US" dirty="0"/>
              <a:t> </a:t>
            </a:r>
            <a:r>
              <a:rPr lang="en-US" dirty="0" err="1"/>
              <a:t>ratur</a:t>
            </a:r>
            <a:r>
              <a:rPr lang="en-US" dirty="0"/>
              <a:t> </a:t>
            </a:r>
            <a:r>
              <a:rPr lang="en-US" dirty="0" err="1"/>
              <a:t>autatem</a:t>
            </a:r>
            <a:r>
              <a:rPr lang="en-US" dirty="0"/>
              <a:t> </a:t>
            </a:r>
            <a:r>
              <a:rPr lang="en-US" dirty="0" err="1"/>
              <a:t>ipitatecae</a:t>
            </a:r>
            <a:r>
              <a:rPr lang="en-US" dirty="0"/>
              <a:t> </a:t>
            </a:r>
            <a:r>
              <a:rPr lang="en-US" dirty="0" err="1"/>
              <a:t>nonserem</a:t>
            </a:r>
            <a:r>
              <a:rPr lang="en-US" dirty="0"/>
              <a:t> facias </a:t>
            </a:r>
            <a:r>
              <a:rPr lang="en-US" dirty="0" err="1"/>
              <a:t>dolum</a:t>
            </a:r>
            <a:r>
              <a:rPr lang="en-US" dirty="0"/>
              <a:t> </a:t>
            </a:r>
            <a:r>
              <a:rPr lang="en-US" dirty="0" err="1"/>
              <a:t>facculpa</a:t>
            </a:r>
            <a:r>
              <a:rPr lang="en-US" dirty="0"/>
              <a:t> </a:t>
            </a:r>
            <a:r>
              <a:rPr lang="en-US" dirty="0" err="1"/>
              <a:t>ditiant</a:t>
            </a:r>
            <a:r>
              <a:rPr lang="en-US" dirty="0"/>
              <a:t> </a:t>
            </a:r>
            <a:r>
              <a:rPr lang="en-US" dirty="0" err="1"/>
              <a:t>iatent</a:t>
            </a:r>
            <a:r>
              <a:rPr lang="en-US" dirty="0"/>
              <a:t> qui </a:t>
            </a:r>
            <a:r>
              <a:rPr lang="en-US" dirty="0" err="1"/>
              <a:t>ut</a:t>
            </a:r>
            <a:r>
              <a:rPr lang="en-US" dirty="0"/>
              <a:t> </a:t>
            </a:r>
            <a:r>
              <a:rPr lang="en-US" dirty="0" err="1"/>
              <a:t>velicia</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612121"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solidFill>
                  <a:schemeClr val="bg1"/>
                </a:solidFill>
              </a:defRPr>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tx2"/>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dirty="0"/>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dirty="0"/>
              <a:t>First Last Name, ABC</a:t>
            </a:r>
          </a:p>
        </p:txBody>
      </p:sp>
    </p:spTree>
    <p:extLst>
      <p:ext uri="{BB962C8B-B14F-4D97-AF65-F5344CB8AC3E}">
        <p14:creationId xmlns:p14="http://schemas.microsoft.com/office/powerpoint/2010/main" val="262185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11/5/2024</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2"/>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dirty="0">
                <a:solidFill>
                  <a:schemeClr val="bg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1"/>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1"/>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1"/>
                </a:solidFill>
              </a:rPr>
              <a:t>© </a:t>
            </a:r>
            <a:r>
              <a:rPr lang="en-US" sz="800" dirty="0" err="1">
                <a:solidFill>
                  <a:schemeClr val="bg1"/>
                </a:solidFill>
              </a:rPr>
              <a:t>TruStage</a:t>
            </a:r>
            <a:endParaRPr lang="en-US" sz="800" dirty="0">
              <a:solidFill>
                <a:schemeClr val="bg1"/>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1"/>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859376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DeepBlue_Co-Brande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DCCAE95-C335-C3AD-044A-8BEEFB2B116B}"/>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dirty="0"/>
              <a:t>Eyebrow | </a:t>
            </a:r>
          </a:p>
        </p:txBody>
      </p:sp>
      <p:sp>
        <p:nvSpPr>
          <p:cNvPr id="21" name="Text Placeholder 20">
            <a:extLst>
              <a:ext uri="{FF2B5EF4-FFF2-40B4-BE49-F238E27FC236}">
                <a16:creationId xmlns:a16="http://schemas.microsoft.com/office/drawing/2014/main" id="{1132E509-3786-F681-2152-F30000263DD1}"/>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1158897368"/>
      </p:ext>
    </p:extLst>
  </p:cSld>
  <p:clrMapOvr>
    <a:masterClrMapping/>
  </p:clrMapOvr>
  <p:extLst>
    <p:ext uri="{DCECCB84-F9BA-43D5-87BE-67443E8EF086}">
      <p15:sldGuideLst xmlns:p15="http://schemas.microsoft.com/office/powerpoint/2012/main">
        <p15:guide id="1" pos="432">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11/5/2024</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1"/>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dirty="0">
                <a:solidFill>
                  <a:schemeClr val="accent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2"/>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1590628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11/5/2024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endParaRPr lang="en-US" dirty="0"/>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3" name="TextBox 2">
            <a:extLst>
              <a:ext uri="{FF2B5EF4-FFF2-40B4-BE49-F238E27FC236}">
                <a16:creationId xmlns:a16="http://schemas.microsoft.com/office/drawing/2014/main" id="{5425FED9-FB33-AF74-E2CF-D334A066B89A}"/>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2"/>
                </a:solidFill>
              </a:rPr>
              <a:t>Place disclaimer here.</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223490224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Slide_2">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3302002" y="3119033"/>
            <a:ext cx="7709815" cy="553998"/>
          </a:xfrm>
        </p:spPr>
        <p:txBody>
          <a:bodyPr lIns="0" tIns="0" rIns="0" bIns="0" anchor="b"/>
          <a:lstStyle>
            <a:lvl1pPr algn="l">
              <a:defRPr sz="3600" b="1" baseline="0">
                <a:solidFill>
                  <a:schemeClr val="accent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3313374" y="3791433"/>
            <a:ext cx="7709815" cy="1022350"/>
          </a:xfrm>
        </p:spPr>
        <p:txBody>
          <a:bodyPr lIns="0" tIns="0" rIns="0" bIns="0"/>
          <a:lstStyle>
            <a:lvl1pPr marL="0" indent="0" algn="l">
              <a:buNone/>
              <a:defRPr sz="2000" b="0" baseline="0">
                <a:solidFill>
                  <a:schemeClr val="tx2"/>
                </a:solidFill>
              </a:defRPr>
            </a:lvl1pPr>
          </a:lstStyle>
          <a:p>
            <a:pPr lvl="0"/>
            <a:r>
              <a:rPr lang="en-US" dirty="0"/>
              <a:t>Cover Slide Subtitle</a:t>
            </a:r>
          </a:p>
        </p:txBody>
      </p:sp>
      <p:cxnSp>
        <p:nvCxnSpPr>
          <p:cNvPr id="28" name="Straight Connector 27"/>
          <p:cNvCxnSpPr/>
          <p:nvPr userDrawn="1"/>
        </p:nvCxnSpPr>
        <p:spPr>
          <a:xfrm>
            <a:off x="2520044" y="-14423"/>
            <a:ext cx="1364259"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3884303" y="-14423"/>
            <a:ext cx="828715"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 Box 40"/>
          <p:cNvSpPr txBox="1">
            <a:spLocks noChangeArrowheads="1"/>
          </p:cNvSpPr>
          <p:nvPr userDrawn="1"/>
        </p:nvSpPr>
        <p:spPr bwMode="auto">
          <a:xfrm>
            <a:off x="5012307" y="6512334"/>
            <a:ext cx="6941395" cy="200055"/>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700" dirty="0">
                <a:solidFill>
                  <a:schemeClr val="tx1"/>
                </a:solidFill>
                <a:latin typeface="Arial Narrow" pitchFamily="34" charset="0"/>
                <a:cs typeface="+mn-cs"/>
              </a:rPr>
              <a:t>CUNA Mutual Group Proprietary |  Reproduction, Adaptation or Distribution Prohibited |  © 2018 CUNA Mutual Group,</a:t>
            </a:r>
            <a:r>
              <a:rPr lang="en-US" sz="700" baseline="0" dirty="0">
                <a:solidFill>
                  <a:schemeClr val="tx1"/>
                </a:solidFill>
                <a:latin typeface="Arial Narrow" pitchFamily="34" charset="0"/>
                <a:cs typeface="+mn-cs"/>
              </a:rPr>
              <a:t> All Rights Reserved.</a:t>
            </a:r>
            <a:endParaRPr lang="en-US" sz="700" dirty="0">
              <a:solidFill>
                <a:schemeClr val="tx1"/>
              </a:solidFill>
              <a:latin typeface="Arial Narrow" pitchFamily="34" charset="0"/>
              <a:cs typeface="+mn-cs"/>
            </a:endParaRPr>
          </a:p>
        </p:txBody>
      </p:sp>
      <p:sp>
        <p:nvSpPr>
          <p:cNvPr id="14" name="Rectangle 13"/>
          <p:cNvSpPr/>
          <p:nvPr userDrawn="1"/>
        </p:nvSpPr>
        <p:spPr>
          <a:xfrm>
            <a:off x="0" y="6799612"/>
            <a:ext cx="12192000"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0" y="-12019"/>
            <a:ext cx="7083872" cy="3695700"/>
            <a:chOff x="0" y="-12019"/>
            <a:chExt cx="5312904" cy="3695700"/>
          </a:xfrm>
        </p:grpSpPr>
        <p:sp>
          <p:nvSpPr>
            <p:cNvPr id="15"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2158007" y="-5581"/>
              <a:ext cx="3154896" cy="14352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rot="10800000">
              <a:off x="2158007" y="-5579"/>
              <a:ext cx="3154896" cy="1435235"/>
            </a:xfrm>
            <a:prstGeom prst="triangl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cxnSpLocks/>
              <a:endCxn id="17" idx="0"/>
            </p:cNvCxnSpPr>
            <p:nvPr userDrawn="1"/>
          </p:nvCxnSpPr>
          <p:spPr>
            <a:xfrm>
              <a:off x="2157441" y="-12019"/>
              <a:ext cx="1578014" cy="1441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flipH="1">
              <a:off x="2787651"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flipH="1">
              <a:off x="4173039"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75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9DC6E39-3093-DE07-8BE5-0C1D5DC018EB}"/>
              </a:ext>
            </a:extLst>
          </p:cNvPr>
          <p:cNvSpPr>
            <a:spLocks noGrp="1"/>
          </p:cNvSpPr>
          <p:nvPr>
            <p:ph type="dt" sz="half" idx="10"/>
          </p:nvPr>
        </p:nvSpPr>
        <p:spPr>
          <a:xfrm>
            <a:off x="609600" y="6356351"/>
            <a:ext cx="2844800" cy="365125"/>
          </a:xfrm>
          <a:prstGeom prst="rect">
            <a:avLst/>
          </a:prstGeom>
        </p:spPr>
        <p:txBody>
          <a:bodyPr/>
          <a:lstStyle>
            <a:lvl1pPr algn="ctr" eaLnBrk="1" hangingPunct="1">
              <a:lnSpc>
                <a:spcPct val="90000"/>
              </a:lnSpc>
              <a:spcBef>
                <a:spcPct val="10000"/>
              </a:spcBef>
              <a:spcAft>
                <a:spcPct val="10000"/>
              </a:spcAft>
              <a:defRPr sz="2000">
                <a:solidFill>
                  <a:srgbClr val="000000"/>
                </a:solidFill>
                <a:latin typeface="Verdana" pitchFamily="34" charset="0"/>
                <a:cs typeface="+mn-cs"/>
              </a:defRPr>
            </a:lvl1pPr>
          </a:lstStyle>
          <a:p>
            <a:pPr>
              <a:defRPr/>
            </a:pPr>
            <a:fld id="{D91639F5-DC0B-41D0-8F55-BB004BC42767}" type="datetime1">
              <a:rPr lang="en-US"/>
              <a:pPr>
                <a:defRPr/>
              </a:pPr>
              <a:t>11/5/2024</a:t>
            </a:fld>
            <a:endParaRPr lang="en-US"/>
          </a:p>
        </p:txBody>
      </p:sp>
      <p:sp>
        <p:nvSpPr>
          <p:cNvPr id="5" name="Footer Placeholder 4">
            <a:extLst>
              <a:ext uri="{FF2B5EF4-FFF2-40B4-BE49-F238E27FC236}">
                <a16:creationId xmlns:a16="http://schemas.microsoft.com/office/drawing/2014/main" id="{F8AA0BE7-907D-8478-6EBE-DEF5924FC487}"/>
              </a:ext>
            </a:extLst>
          </p:cNvPr>
          <p:cNvSpPr>
            <a:spLocks noGrp="1"/>
          </p:cNvSpPr>
          <p:nvPr>
            <p:ph type="ftr" sz="quarter" idx="11"/>
          </p:nvPr>
        </p:nvSpPr>
        <p:spPr>
          <a:xfrm>
            <a:off x="4165600" y="6356351"/>
            <a:ext cx="3860800" cy="365125"/>
          </a:xfrm>
          <a:prstGeom prst="rect">
            <a:avLst/>
          </a:prstGeom>
        </p:spPr>
        <p:txBody>
          <a:bodyPr/>
          <a:lstStyle>
            <a:lvl1pPr algn="ctr" eaLnBrk="1" hangingPunct="1">
              <a:lnSpc>
                <a:spcPct val="90000"/>
              </a:lnSpc>
              <a:spcBef>
                <a:spcPct val="10000"/>
              </a:spcBef>
              <a:spcAft>
                <a:spcPct val="10000"/>
              </a:spcAft>
              <a:defRPr sz="2000">
                <a:solidFill>
                  <a:srgbClr val="000000"/>
                </a:solidFill>
                <a:latin typeface="Verdana" pitchFamily="34"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3277EC08-A63A-2950-2C88-C9AD94014C86}"/>
              </a:ext>
            </a:extLst>
          </p:cNvPr>
          <p:cNvSpPr>
            <a:spLocks noGrp="1"/>
          </p:cNvSpPr>
          <p:nvPr>
            <p:ph type="sldNum" sz="quarter" idx="12"/>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defRPr sz="2000">
                <a:solidFill>
                  <a:srgbClr val="000000"/>
                </a:solidFill>
                <a:latin typeface="Verdana" panose="020B0604030504040204" pitchFamily="34" charset="0"/>
              </a:defRPr>
            </a:lvl1pPr>
          </a:lstStyle>
          <a:p>
            <a:pPr>
              <a:defRPr/>
            </a:pPr>
            <a:fld id="{03BA4749-2639-4AF6-B9EC-E8159BDCC532}" type="slidenum">
              <a:rPr lang="en-US" altLang="en-US"/>
              <a:pPr>
                <a:defRPr/>
              </a:pPr>
              <a:t>‹#›</a:t>
            </a:fld>
            <a:endParaRPr lang="en-US" altLang="en-US"/>
          </a:p>
        </p:txBody>
      </p:sp>
    </p:spTree>
    <p:extLst>
      <p:ext uri="{BB962C8B-B14F-4D97-AF65-F5344CB8AC3E}">
        <p14:creationId xmlns:p14="http://schemas.microsoft.com/office/powerpoint/2010/main" val="360103595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 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0FFEC-2853-414E-81EB-758D658652AB}"/>
              </a:ext>
            </a:extLst>
          </p:cNvPr>
          <p:cNvSpPr/>
          <p:nvPr userDrawn="1"/>
        </p:nvSpPr>
        <p:spPr>
          <a:xfrm>
            <a:off x="1" y="0"/>
            <a:ext cx="306977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3276603" y="1371600"/>
            <a:ext cx="8444591" cy="2743200"/>
          </a:xfrm>
        </p:spPr>
        <p:txBody>
          <a:bodyPr anchor="b">
            <a:normAutofit/>
          </a:bodyPr>
          <a:lstStyle>
            <a:lvl1pPr algn="l">
              <a:defRPr sz="4500">
                <a:solidFill>
                  <a:schemeClr val="accent1"/>
                </a:solidFill>
                <a:latin typeface="Georgia" panose="02040502050405020303"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3276600" y="4419604"/>
            <a:ext cx="8444592" cy="1143001"/>
          </a:xfrm>
        </p:spPr>
        <p:txBody>
          <a:bodyPr/>
          <a:lstStyle>
            <a:lvl1pPr marL="0" indent="0" algn="l">
              <a:buNone/>
              <a:defRPr sz="1800" b="0" i="0">
                <a:solidFill>
                  <a:schemeClr val="tx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Presenter name &amp; presenter name</a:t>
            </a:r>
          </a:p>
        </p:txBody>
      </p:sp>
      <p:sp>
        <p:nvSpPr>
          <p:cNvPr id="5" name="Rectangle 4">
            <a:extLst>
              <a:ext uri="{FF2B5EF4-FFF2-40B4-BE49-F238E27FC236}">
                <a16:creationId xmlns:a16="http://schemas.microsoft.com/office/drawing/2014/main" id="{A1062904-E930-BC44-ACE1-866ECA15C3F9}"/>
              </a:ext>
            </a:extLst>
          </p:cNvPr>
          <p:cNvSpPr/>
          <p:nvPr userDrawn="1"/>
        </p:nvSpPr>
        <p:spPr>
          <a:xfrm>
            <a:off x="2895601" y="1333503"/>
            <a:ext cx="174171" cy="41910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descr="A close up of a logo&#10;&#10;Description automatically generated">
            <a:extLst>
              <a:ext uri="{FF2B5EF4-FFF2-40B4-BE49-F238E27FC236}">
                <a16:creationId xmlns:a16="http://schemas.microsoft.com/office/drawing/2014/main" id="{B9E8EFB4-13D8-4D40-97C6-E61D863875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811" y="3002548"/>
            <a:ext cx="1967591" cy="852904"/>
          </a:xfrm>
          <a:prstGeom prst="rect">
            <a:avLst/>
          </a:prstGeom>
        </p:spPr>
      </p:pic>
      <p:pic>
        <p:nvPicPr>
          <p:cNvPr id="7" name="Picture 6" descr="A picture containing computer, white&#10;&#10;Description automatically generated">
            <a:extLst>
              <a:ext uri="{FF2B5EF4-FFF2-40B4-BE49-F238E27FC236}">
                <a16:creationId xmlns:a16="http://schemas.microsoft.com/office/drawing/2014/main" id="{7C474952-D492-1241-AE23-947312C131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3894"/>
          <a:stretch/>
        </p:blipFill>
        <p:spPr>
          <a:xfrm>
            <a:off x="0" y="5496795"/>
            <a:ext cx="12192000" cy="1371599"/>
          </a:xfrm>
          <a:prstGeom prst="rect">
            <a:avLst/>
          </a:prstGeom>
        </p:spPr>
      </p:pic>
      <p:sp>
        <p:nvSpPr>
          <p:cNvPr id="10" name="TextBox 9">
            <a:extLst>
              <a:ext uri="{FF2B5EF4-FFF2-40B4-BE49-F238E27FC236}">
                <a16:creationId xmlns:a16="http://schemas.microsoft.com/office/drawing/2014/main" id="{D7F6021D-3C70-1B49-87FE-189E8B798C3A}"/>
              </a:ext>
            </a:extLst>
          </p:cNvPr>
          <p:cNvSpPr txBox="1"/>
          <p:nvPr userDrawn="1"/>
        </p:nvSpPr>
        <p:spPr>
          <a:xfrm>
            <a:off x="7162800" y="6573582"/>
            <a:ext cx="4800600" cy="173124"/>
          </a:xfrm>
          <a:prstGeom prst="rect">
            <a:avLst/>
          </a:prstGeom>
          <a:noFill/>
        </p:spPr>
        <p:txBody>
          <a:bodyPr wrap="square" rtlCol="0">
            <a:spAutoFit/>
          </a:bodyPr>
          <a:lstStyle/>
          <a:p>
            <a:pPr algn="r"/>
            <a:r>
              <a:rPr lang="en-US" sz="525" dirty="0">
                <a:solidFill>
                  <a:schemeClr val="accent2"/>
                </a:solidFill>
              </a:rPr>
              <a:t>© Credit Union National Association 2020. All rights reserved. </a:t>
            </a:r>
          </a:p>
        </p:txBody>
      </p:sp>
    </p:spTree>
    <p:extLst>
      <p:ext uri="{BB962C8B-B14F-4D97-AF65-F5344CB8AC3E}">
        <p14:creationId xmlns:p14="http://schemas.microsoft.com/office/powerpoint/2010/main" val="3205074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Logo: 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1851" y="4589467"/>
            <a:ext cx="10515600" cy="661267"/>
          </a:xfrm>
        </p:spPr>
        <p:txBody>
          <a:bodyPr/>
          <a:lstStyle>
            <a:lvl1pPr marL="0" indent="0">
              <a:buNone/>
              <a:defRPr sz="1800" i="0">
                <a:solidFill>
                  <a:schemeClr val="tx1"/>
                </a:solidFill>
                <a:latin typeface="Century Gothic" panose="020B0502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100353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Logo: Section Header 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1851" y="4589467"/>
            <a:ext cx="10515600" cy="661267"/>
          </a:xfrm>
        </p:spPr>
        <p:txBody>
          <a:bodyPr/>
          <a:lstStyle>
            <a:lvl1pPr marL="0" indent="0">
              <a:buNone/>
              <a:defRPr sz="1800" i="0">
                <a:solidFill>
                  <a:schemeClr val="tx1"/>
                </a:solidFill>
                <a:latin typeface="Century Gothic" panose="020B0502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287106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Logo: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719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Logo: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99928"/>
            <a:ext cx="5181600" cy="3472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99928"/>
            <a:ext cx="5181600" cy="3472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7305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Logo: 2 column content w/ preheader">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0" i="1">
                <a:latin typeface="Georgia" panose="020405020504050203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7"/>
            <a:ext cx="5157787" cy="28210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0" i="1">
                <a:latin typeface="Georgia" panose="020405020504050203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7"/>
            <a:ext cx="5183188" cy="28210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927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1781125564"/>
      </p:ext>
    </p:extLst>
  </p:cSld>
  <p:clrMapOvr>
    <a:masterClrMapping/>
  </p:clrMapOvr>
  <p:extLst>
    <p:ext uri="{DCECCB84-F9BA-43D5-87BE-67443E8EF086}">
      <p15:sldGuideLst xmlns:p15="http://schemas.microsoft.com/office/powerpoint/2012/main">
        <p15:guide id="1" pos="43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Log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57771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67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Logo: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6"/>
            <a:ext cx="6172200" cy="417846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4"/>
            <a:ext cx="3932237" cy="3267913"/>
          </a:xfrm>
        </p:spPr>
        <p:txBody>
          <a:bodyPr/>
          <a:lstStyle>
            <a:lvl1pPr marL="0" indent="0">
              <a:buNone/>
              <a:defRPr sz="1200" i="1">
                <a:latin typeface="Georgia" panose="02040502050405020303"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357457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Logo: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6"/>
            <a:ext cx="6172200" cy="413133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231050"/>
          </a:xfrm>
        </p:spPr>
        <p:txBody>
          <a:bodyPr/>
          <a:lstStyle>
            <a:lvl1pPr marL="0" indent="0">
              <a:buNone/>
              <a:defRPr sz="1200" i="1">
                <a:latin typeface="Georgia" panose="02040502050405020303"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386795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o: Contact slide">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495FBF2-B4ED-884B-A3CD-9160F78DDC34}"/>
              </a:ext>
            </a:extLst>
          </p:cNvPr>
          <p:cNvSpPr>
            <a:spLocks noGrp="1"/>
          </p:cNvSpPr>
          <p:nvPr>
            <p:ph type="title" hasCustomPrompt="1"/>
          </p:nvPr>
        </p:nvSpPr>
        <p:spPr>
          <a:xfrm>
            <a:off x="831851" y="845042"/>
            <a:ext cx="10515600" cy="2852737"/>
          </a:xfrm>
        </p:spPr>
        <p:txBody>
          <a:bodyPr anchor="b">
            <a:normAutofit/>
          </a:bodyPr>
          <a:lstStyle>
            <a:lvl1pPr>
              <a:defRPr sz="4500"/>
            </a:lvl1pPr>
          </a:lstStyle>
          <a:p>
            <a:r>
              <a:rPr lang="en-US" dirty="0">
                <a:solidFill>
                  <a:srgbClr val="B5191E"/>
                </a:solidFill>
              </a:rPr>
              <a:t>Contact me</a:t>
            </a:r>
          </a:p>
        </p:txBody>
      </p:sp>
      <p:sp>
        <p:nvSpPr>
          <p:cNvPr id="6" name="Content Placeholder 1">
            <a:extLst>
              <a:ext uri="{FF2B5EF4-FFF2-40B4-BE49-F238E27FC236}">
                <a16:creationId xmlns:a16="http://schemas.microsoft.com/office/drawing/2014/main" id="{0C35BB40-2F81-B741-BA83-97B5B701E654}"/>
              </a:ext>
            </a:extLst>
          </p:cNvPr>
          <p:cNvSpPr>
            <a:spLocks noGrp="1"/>
          </p:cNvSpPr>
          <p:nvPr>
            <p:ph type="body" idx="1"/>
          </p:nvPr>
        </p:nvSpPr>
        <p:spPr>
          <a:xfrm>
            <a:off x="831851" y="3724769"/>
            <a:ext cx="10515600" cy="1389305"/>
          </a:xfrm>
        </p:spPr>
        <p:txBody>
          <a:bodyPr/>
          <a:lstStyle/>
          <a:p>
            <a:pPr marL="0" lvl="0" indent="0">
              <a:buNone/>
            </a:pPr>
            <a:r>
              <a:rPr lang="en-US" i="0">
                <a:solidFill>
                  <a:schemeClr val="tx1"/>
                </a:solidFill>
                <a:latin typeface="+mn-lt"/>
              </a:rPr>
              <a:t>Edit Master text styles</a:t>
            </a:r>
          </a:p>
          <a:p>
            <a:pPr marL="0" lvl="1" indent="0">
              <a:buNone/>
            </a:pPr>
            <a:r>
              <a:rPr lang="en-US" i="0">
                <a:solidFill>
                  <a:schemeClr val="tx1"/>
                </a:solidFill>
                <a:latin typeface="+mn-lt"/>
              </a:rPr>
              <a:t>Second level</a:t>
            </a:r>
          </a:p>
          <a:p>
            <a:pPr marL="0" lvl="2" indent="0">
              <a:buNone/>
            </a:pPr>
            <a:r>
              <a:rPr lang="en-US" i="0">
                <a:solidFill>
                  <a:schemeClr val="tx1"/>
                </a:solidFill>
                <a:latin typeface="+mn-lt"/>
              </a:rPr>
              <a:t>Third level</a:t>
            </a:r>
          </a:p>
        </p:txBody>
      </p:sp>
    </p:spTree>
    <p:extLst>
      <p:ext uri="{BB962C8B-B14F-4D97-AF65-F5344CB8AC3E}">
        <p14:creationId xmlns:p14="http://schemas.microsoft.com/office/powerpoint/2010/main" val="23557894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go: full photo">
    <p:bg>
      <p:bgPr>
        <a:solidFill>
          <a:schemeClr val="accent2"/>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AA4EA771-BD78-CA4A-A8AB-405E9114E1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6220274"/>
            <a:ext cx="1295400" cy="561526"/>
          </a:xfrm>
          <a:prstGeom prst="rect">
            <a:avLst/>
          </a:prstGeom>
        </p:spPr>
      </p:pic>
      <p:sp>
        <p:nvSpPr>
          <p:cNvPr id="5" name="TextBox 4">
            <a:extLst>
              <a:ext uri="{FF2B5EF4-FFF2-40B4-BE49-F238E27FC236}">
                <a16:creationId xmlns:a16="http://schemas.microsoft.com/office/drawing/2014/main" id="{D1A072AE-2548-1746-9EA3-6DAF389163F0}"/>
              </a:ext>
            </a:extLst>
          </p:cNvPr>
          <p:cNvSpPr txBox="1"/>
          <p:nvPr userDrawn="1"/>
        </p:nvSpPr>
        <p:spPr>
          <a:xfrm>
            <a:off x="7162800" y="6573582"/>
            <a:ext cx="4800600" cy="173124"/>
          </a:xfrm>
          <a:prstGeom prst="rect">
            <a:avLst/>
          </a:prstGeom>
          <a:noFill/>
        </p:spPr>
        <p:txBody>
          <a:bodyPr wrap="square" rtlCol="0">
            <a:spAutoFit/>
          </a:bodyPr>
          <a:lstStyle/>
          <a:p>
            <a:pPr algn="r"/>
            <a:r>
              <a:rPr lang="en-US" sz="525" dirty="0">
                <a:solidFill>
                  <a:schemeClr val="bg1"/>
                </a:solidFill>
              </a:rPr>
              <a:t>© Credit Union National Association 2020. All rights reserved. </a:t>
            </a:r>
          </a:p>
        </p:txBody>
      </p:sp>
      <p:sp>
        <p:nvSpPr>
          <p:cNvPr id="6" name="TextBox 5">
            <a:extLst>
              <a:ext uri="{FF2B5EF4-FFF2-40B4-BE49-F238E27FC236}">
                <a16:creationId xmlns:a16="http://schemas.microsoft.com/office/drawing/2014/main" id="{39BC9A85-98BE-C644-9594-A769E06DDC8F}"/>
              </a:ext>
            </a:extLst>
          </p:cNvPr>
          <p:cNvSpPr txBox="1"/>
          <p:nvPr userDrawn="1"/>
        </p:nvSpPr>
        <p:spPr>
          <a:xfrm>
            <a:off x="4648200" y="2967339"/>
            <a:ext cx="3124200" cy="507831"/>
          </a:xfrm>
          <a:prstGeom prst="rect">
            <a:avLst/>
          </a:prstGeom>
          <a:noFill/>
        </p:spPr>
        <p:txBody>
          <a:bodyPr wrap="square" rtlCol="0">
            <a:spAutoFit/>
          </a:bodyPr>
          <a:lstStyle/>
          <a:p>
            <a:r>
              <a:rPr lang="en-US" sz="1350" dirty="0"/>
              <a:t>Full photo: edit in design master (delete this text box)</a:t>
            </a:r>
          </a:p>
        </p:txBody>
      </p:sp>
    </p:spTree>
    <p:extLst>
      <p:ext uri="{BB962C8B-B14F-4D97-AF65-F5344CB8AC3E}">
        <p14:creationId xmlns:p14="http://schemas.microsoft.com/office/powerpoint/2010/main" val="39545458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Curv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69772" y="1371600"/>
            <a:ext cx="8651421" cy="2743200"/>
          </a:xfrm>
        </p:spPr>
        <p:txBody>
          <a:bodyPr anchor="b">
            <a:normAutofit/>
          </a:bodyPr>
          <a:lstStyle>
            <a:lvl1pPr algn="l">
              <a:defRPr sz="4500">
                <a:solidFill>
                  <a:schemeClr val="accent1"/>
                </a:solidFill>
                <a:latin typeface="Georgia" panose="02040502050405020303"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069771" y="4419604"/>
            <a:ext cx="8651423" cy="1143001"/>
          </a:xfrm>
        </p:spPr>
        <p:txBody>
          <a:bodyPr/>
          <a:lstStyle>
            <a:lvl1pPr marL="0" indent="0" algn="l">
              <a:buNone/>
              <a:defRPr sz="1800" b="0" i="0">
                <a:solidFill>
                  <a:schemeClr val="tx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Presenter name &amp; presenter name</a:t>
            </a:r>
          </a:p>
        </p:txBody>
      </p:sp>
    </p:spTree>
    <p:extLst>
      <p:ext uri="{BB962C8B-B14F-4D97-AF65-F5344CB8AC3E}">
        <p14:creationId xmlns:p14="http://schemas.microsoft.com/office/powerpoint/2010/main" val="28415906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11/5/2024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endParaRPr lang="en-US" dirty="0"/>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292823125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Deep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dirty="0"/>
              <a:t>Eyebrow | </a:t>
            </a:r>
          </a:p>
        </p:txBody>
      </p:sp>
    </p:spTree>
    <p:extLst>
      <p:ext uri="{BB962C8B-B14F-4D97-AF65-F5344CB8AC3E}">
        <p14:creationId xmlns:p14="http://schemas.microsoft.com/office/powerpoint/2010/main" val="288584509"/>
      </p:ext>
    </p:extLst>
  </p:cSld>
  <p:clrMapOvr>
    <a:masterClrMapping/>
  </p:clrMapOvr>
  <p:extLst>
    <p:ext uri="{DCECCB84-F9BA-43D5-87BE-67443E8EF086}">
      <p15:sldGuideLst xmlns:p15="http://schemas.microsoft.com/office/powerpoint/2012/main">
        <p15:guide id="1" pos="432">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Title-DeepBlue_Co-Brande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DCCAE95-C335-C3AD-044A-8BEEFB2B116B}"/>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dirty="0"/>
              <a:t>Eyebrow | </a:t>
            </a:r>
          </a:p>
        </p:txBody>
      </p:sp>
      <p:sp>
        <p:nvSpPr>
          <p:cNvPr id="21" name="Text Placeholder 20">
            <a:extLst>
              <a:ext uri="{FF2B5EF4-FFF2-40B4-BE49-F238E27FC236}">
                <a16:creationId xmlns:a16="http://schemas.microsoft.com/office/drawing/2014/main" id="{1132E509-3786-F681-2152-F30000263DD1}"/>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2539853349"/>
      </p:ext>
    </p:extLst>
  </p:cSld>
  <p:clrMapOvr>
    <a:masterClrMapping/>
  </p:clrMapOvr>
  <p:extLst>
    <p:ext uri="{DCECCB84-F9BA-43D5-87BE-67443E8EF086}">
      <p15:sldGuideLst xmlns:p15="http://schemas.microsoft.com/office/powerpoint/2012/main">
        <p15:guide id="1" pos="432">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_Co-Brand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
        <p:nvSpPr>
          <p:cNvPr id="5" name="Picture Placeholder 10">
            <a:extLst>
              <a:ext uri="{FF2B5EF4-FFF2-40B4-BE49-F238E27FC236}">
                <a16:creationId xmlns:a16="http://schemas.microsoft.com/office/drawing/2014/main" id="{03ED7DA8-FBBA-0F8C-DCD3-ADCFD7568C3D}"/>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6" name="Text Placeholder 20">
            <a:extLst>
              <a:ext uri="{FF2B5EF4-FFF2-40B4-BE49-F238E27FC236}">
                <a16:creationId xmlns:a16="http://schemas.microsoft.com/office/drawing/2014/main" id="{2F54DFA9-FBD7-0B7A-7CF0-D04E74053D30}"/>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1036530675"/>
      </p:ext>
    </p:extLst>
  </p:cSld>
  <p:clrMapOvr>
    <a:masterClrMapping/>
  </p:clrMapOvr>
  <p:extLst>
    <p:ext uri="{DCECCB84-F9BA-43D5-87BE-67443E8EF086}">
      <p15:sldGuideLst xmlns:p15="http://schemas.microsoft.com/office/powerpoint/2012/main">
        <p15:guide id="1" pos="43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3932463105"/>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_Co-Brand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
        <p:nvSpPr>
          <p:cNvPr id="5" name="Picture Placeholder 10">
            <a:extLst>
              <a:ext uri="{FF2B5EF4-FFF2-40B4-BE49-F238E27FC236}">
                <a16:creationId xmlns:a16="http://schemas.microsoft.com/office/drawing/2014/main" id="{03ED7DA8-FBBA-0F8C-DCD3-ADCFD7568C3D}"/>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6" name="Text Placeholder 20">
            <a:extLst>
              <a:ext uri="{FF2B5EF4-FFF2-40B4-BE49-F238E27FC236}">
                <a16:creationId xmlns:a16="http://schemas.microsoft.com/office/drawing/2014/main" id="{2F54DFA9-FBD7-0B7A-7CF0-D04E74053D30}"/>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3160201140"/>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Whit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2600856547"/>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White_Co-Brande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
        <p:nvSpPr>
          <p:cNvPr id="5" name="Picture Placeholder 10">
            <a:extLst>
              <a:ext uri="{FF2B5EF4-FFF2-40B4-BE49-F238E27FC236}">
                <a16:creationId xmlns:a16="http://schemas.microsoft.com/office/drawing/2014/main" id="{B4CCFB85-5900-D8B9-9722-54603975FCD9}"/>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6" name="Text Placeholder 20">
            <a:extLst>
              <a:ext uri="{FF2B5EF4-FFF2-40B4-BE49-F238E27FC236}">
                <a16:creationId xmlns:a16="http://schemas.microsoft.com/office/drawing/2014/main" id="{46139BA9-455E-01F3-1A5D-54DE163A2915}"/>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3825448266"/>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White-HalfPi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3" name="Picture Placeholder 2">
            <a:extLst>
              <a:ext uri="{FF2B5EF4-FFF2-40B4-BE49-F238E27FC236}">
                <a16:creationId xmlns:a16="http://schemas.microsoft.com/office/drawing/2014/main" id="{F9469E9E-E1C5-702F-DF82-1A2F9B5B8FED}"/>
              </a:ext>
            </a:extLst>
          </p:cNvPr>
          <p:cNvSpPr>
            <a:spLocks noGrp="1"/>
          </p:cNvSpPr>
          <p:nvPr>
            <p:ph type="pic" sz="quarter" idx="21"/>
          </p:nvPr>
        </p:nvSpPr>
        <p:spPr>
          <a:xfrm>
            <a:off x="6096000" y="0"/>
            <a:ext cx="6096000" cy="6858000"/>
          </a:xfrm>
        </p:spPr>
        <p:txBody>
          <a:bodyPr/>
          <a:lstStyle/>
          <a:p>
            <a:r>
              <a:rPr lang="en-US"/>
              <a:t>Click icon to add picture</a:t>
            </a:r>
          </a:p>
        </p:txBody>
      </p:sp>
      <p:sp>
        <p:nvSpPr>
          <p:cNvPr id="2" name="Title 1">
            <a:extLst>
              <a:ext uri="{FF2B5EF4-FFF2-40B4-BE49-F238E27FC236}">
                <a16:creationId xmlns:a16="http://schemas.microsoft.com/office/drawing/2014/main" id="{14708602-0403-CEEE-7347-CC6A0CE45D37}"/>
              </a:ext>
            </a:extLst>
          </p:cNvPr>
          <p:cNvSpPr>
            <a:spLocks noGrp="1"/>
          </p:cNvSpPr>
          <p:nvPr>
            <p:ph type="ctrTitle"/>
          </p:nvPr>
        </p:nvSpPr>
        <p:spPr>
          <a:xfrm>
            <a:off x="563292" y="2605401"/>
            <a:ext cx="5214937"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7B7AA96E-28C8-B611-D2C9-F59DC1A4A7E8}"/>
              </a:ext>
            </a:extLst>
          </p:cNvPr>
          <p:cNvSpPr>
            <a:spLocks noGrp="1"/>
          </p:cNvSpPr>
          <p:nvPr>
            <p:ph type="subTitle" idx="1"/>
          </p:nvPr>
        </p:nvSpPr>
        <p:spPr>
          <a:xfrm>
            <a:off x="576263" y="5389328"/>
            <a:ext cx="5229205"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8">
            <a:extLst>
              <a:ext uri="{FF2B5EF4-FFF2-40B4-BE49-F238E27FC236}">
                <a16:creationId xmlns:a16="http://schemas.microsoft.com/office/drawing/2014/main" id="{74737CE8-1CE3-E1F5-E5DE-195220C14359}"/>
              </a:ext>
            </a:extLst>
          </p:cNvPr>
          <p:cNvSpPr>
            <a:spLocks noGrp="1"/>
          </p:cNvSpPr>
          <p:nvPr>
            <p:ph type="body" sz="quarter" idx="11" hasCustomPrompt="1"/>
          </p:nvPr>
        </p:nvSpPr>
        <p:spPr>
          <a:xfrm>
            <a:off x="587829" y="1940798"/>
            <a:ext cx="5200943"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82874723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White-FullPix">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7BE7B345-D49E-2D13-F164-BCA26E0CFCE6}"/>
              </a:ext>
            </a:extLst>
          </p:cNvPr>
          <p:cNvSpPr>
            <a:spLocks noGrp="1"/>
          </p:cNvSpPr>
          <p:nvPr>
            <p:ph type="pic" sz="quarter" idx="24"/>
          </p:nvPr>
        </p:nvSpPr>
        <p:spPr>
          <a:xfrm>
            <a:off x="0" y="0"/>
            <a:ext cx="12192000" cy="6858000"/>
          </a:xfrm>
        </p:spPr>
        <p:txBody>
          <a:bodyPr/>
          <a:lstStyle/>
          <a:p>
            <a:r>
              <a:rPr lang="en-US"/>
              <a:t>Click icon to add picture</a:t>
            </a:r>
            <a:endParaRPr lang="en-US" dirty="0"/>
          </a:p>
        </p:txBody>
      </p:sp>
      <p:pic>
        <p:nvPicPr>
          <p:cNvPr id="17" name="Picture 15">
            <a:extLst>
              <a:ext uri="{FF2B5EF4-FFF2-40B4-BE49-F238E27FC236}">
                <a16:creationId xmlns:a16="http://schemas.microsoft.com/office/drawing/2014/main" id="{7F6ECF31-6F53-8A6A-FED6-4E82FEE843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62000" y="1905000"/>
            <a:ext cx="2078837" cy="756713"/>
          </a:xfrm>
          <a:prstGeom prst="rect">
            <a:avLst/>
          </a:prstGeom>
        </p:spPr>
      </p:pic>
      <p:sp>
        <p:nvSpPr>
          <p:cNvPr id="10" name="TextBox 9">
            <a:extLst>
              <a:ext uri="{FF2B5EF4-FFF2-40B4-BE49-F238E27FC236}">
                <a16:creationId xmlns:a16="http://schemas.microsoft.com/office/drawing/2014/main" id="{9E8C0291-D28A-4F4A-67E6-622A29F8866A}"/>
              </a:ext>
            </a:extLst>
          </p:cNvPr>
          <p:cNvSpPr txBox="1"/>
          <p:nvPr userDrawn="1"/>
        </p:nvSpPr>
        <p:spPr>
          <a:xfrm>
            <a:off x="838830" y="6498464"/>
            <a:ext cx="7757122"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11/5/2024</a:t>
            </a:fld>
            <a:endParaRPr lang="en-US"/>
          </a:p>
        </p:txBody>
      </p:sp>
      <p:sp>
        <p:nvSpPr>
          <p:cNvPr id="9" name="Text Placeholder 12">
            <a:extLst>
              <a:ext uri="{FF2B5EF4-FFF2-40B4-BE49-F238E27FC236}">
                <a16:creationId xmlns:a16="http://schemas.microsoft.com/office/drawing/2014/main" id="{4B05D57B-5900-E744-6334-385297C0668A}"/>
              </a:ext>
            </a:extLst>
          </p:cNvPr>
          <p:cNvSpPr>
            <a:spLocks noGrp="1"/>
          </p:cNvSpPr>
          <p:nvPr>
            <p:ph type="body" sz="quarter" idx="20" hasCustomPrompt="1"/>
          </p:nvPr>
        </p:nvSpPr>
        <p:spPr>
          <a:xfrm>
            <a:off x="542925" y="1619250"/>
            <a:ext cx="5373687" cy="4457699"/>
          </a:xfrm>
          <a:solidFill>
            <a:schemeClr val="bg1"/>
          </a:solidFill>
        </p:spPr>
        <p:txBody>
          <a:bodyPr wrap="square" lIns="320040" tIns="1280160" rIns="274320">
            <a:noAutofit/>
          </a:bodyPr>
          <a:lstStyle>
            <a:lvl1pPr marL="54864">
              <a:spcAft>
                <a:spcPts val="2000"/>
              </a:spcAft>
              <a:defRPr sz="5000" b="1">
                <a:solidFill>
                  <a:schemeClr val="accent1"/>
                </a:solidFill>
              </a:defRPr>
            </a:lvl1pPr>
            <a:lvl2pPr marL="6350" indent="0">
              <a:spcAft>
                <a:spcPts val="2000"/>
              </a:spcAft>
              <a:buFontTx/>
              <a:buNone/>
              <a:defRPr sz="1800" b="1">
                <a:solidFill>
                  <a:schemeClr val="bg2"/>
                </a:solidFill>
              </a:defRPr>
            </a:lvl2pPr>
            <a:lvl3pPr marL="54864" indent="0">
              <a:buFontTx/>
              <a:buNone/>
              <a:tabLst/>
              <a:defRPr sz="1800" b="1">
                <a:solidFill>
                  <a:schemeClr val="bg2"/>
                </a:solidFill>
              </a:defRPr>
            </a:lvl3pPr>
          </a:lstStyle>
          <a:p>
            <a:pPr lvl="0"/>
            <a:r>
              <a:rPr lang="en-US" dirty="0"/>
              <a:t>Click to edit Master title style</a:t>
            </a:r>
          </a:p>
        </p:txBody>
      </p:sp>
      <p:sp>
        <p:nvSpPr>
          <p:cNvPr id="23" name="Picture Placeholder 22">
            <a:extLst>
              <a:ext uri="{FF2B5EF4-FFF2-40B4-BE49-F238E27FC236}">
                <a16:creationId xmlns:a16="http://schemas.microsoft.com/office/drawing/2014/main" id="{9D016865-E0A3-175C-1AD6-CDAB696F3367}"/>
              </a:ext>
            </a:extLst>
          </p:cNvPr>
          <p:cNvSpPr>
            <a:spLocks noGrp="1"/>
          </p:cNvSpPr>
          <p:nvPr>
            <p:ph type="pic" sz="quarter" idx="23" hasCustomPrompt="1"/>
          </p:nvPr>
        </p:nvSpPr>
        <p:spPr>
          <a:xfrm>
            <a:off x="761999" y="1905000"/>
            <a:ext cx="2078837" cy="798166"/>
          </a:xfrm>
          <a:blipFill>
            <a:blip r:embed="rId4"/>
            <a:stretch>
              <a:fillRect t="245"/>
            </a:stretch>
          </a:blipFill>
        </p:spPr>
        <p:txBody>
          <a:bodyPr>
            <a:normAutofit/>
          </a:bodyPr>
          <a:lstStyle>
            <a:lvl1pPr>
              <a:defRPr sz="700">
                <a:solidFill>
                  <a:schemeClr val="bg2">
                    <a:lumMod val="20000"/>
                    <a:lumOff val="80000"/>
                  </a:schemeClr>
                </a:solidFill>
              </a:defRPr>
            </a:lvl1pPr>
          </a:lstStyle>
          <a:p>
            <a:r>
              <a:rPr lang="en-US" dirty="0" err="1"/>
              <a:t>TruStage</a:t>
            </a:r>
            <a:r>
              <a:rPr lang="en-US" dirty="0"/>
              <a:t> Logo</a:t>
            </a:r>
          </a:p>
        </p:txBody>
      </p:sp>
      <p:sp>
        <p:nvSpPr>
          <p:cNvPr id="2" name="Subtitle 2">
            <a:extLst>
              <a:ext uri="{FF2B5EF4-FFF2-40B4-BE49-F238E27FC236}">
                <a16:creationId xmlns:a16="http://schemas.microsoft.com/office/drawing/2014/main" id="{0E12EB09-FA18-936C-5A9B-30DF2EDD9AB2}"/>
              </a:ext>
            </a:extLst>
          </p:cNvPr>
          <p:cNvSpPr>
            <a:spLocks noGrp="1"/>
          </p:cNvSpPr>
          <p:nvPr>
            <p:ph type="subTitle" idx="1"/>
          </p:nvPr>
        </p:nvSpPr>
        <p:spPr>
          <a:xfrm>
            <a:off x="858285" y="5292052"/>
            <a:ext cx="5229205" cy="424978"/>
          </a:xfrm>
        </p:spPr>
        <p:txBody>
          <a:bodyPr/>
          <a:lstStyle>
            <a:lvl1pPr marL="0" indent="0" algn="l">
              <a:buNone/>
              <a:defRPr sz="1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6182101"/>
      </p:ext>
    </p:extLst>
  </p:cSld>
  <p:clrMapOvr>
    <a:masterClrMapping/>
  </p:clrMapOvr>
  <p:extLst>
    <p:ext uri="{DCECCB84-F9BA-43D5-87BE-67443E8EF086}">
      <p15:sldGuideLst xmlns:p15="http://schemas.microsoft.com/office/powerpoint/2012/main">
        <p15:guide id="1" pos="60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L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accent1"/>
                </a:solidFill>
              </a:defRPr>
            </a:lvl1pPr>
            <a:lvl2pPr>
              <a:spcBef>
                <a:spcPts val="500"/>
              </a:spcBef>
              <a:buClr>
                <a:schemeClr val="tx2"/>
              </a:buClr>
              <a:defRPr sz="1800" b="1">
                <a:solidFill>
                  <a:schemeClr val="accent1"/>
                </a:solidFill>
              </a:defRPr>
            </a:lvl2pPr>
            <a:lvl3pPr>
              <a:spcBef>
                <a:spcPts val="500"/>
              </a:spcBef>
              <a:buClr>
                <a:schemeClr val="tx2"/>
              </a:buClr>
              <a:defRPr sz="1800" b="1">
                <a:solidFill>
                  <a:schemeClr val="accent1"/>
                </a:solidFill>
              </a:defRPr>
            </a:lvl3pPr>
            <a:lvl4pPr>
              <a:spcBef>
                <a:spcPts val="500"/>
              </a:spcBef>
              <a:buClr>
                <a:schemeClr val="tx2"/>
              </a:buClr>
              <a:defRPr sz="1800">
                <a:solidFill>
                  <a:schemeClr val="accent1"/>
                </a:solidFill>
              </a:defRPr>
            </a:lvl4pPr>
            <a:lvl5pPr>
              <a:spcBef>
                <a:spcPts val="500"/>
              </a:spcBef>
              <a:defRPr sz="1800" b="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accent1"/>
                </a:solidFill>
                <a:latin typeface="+mn-lt"/>
                <a:ea typeface="+mn-ea"/>
                <a:cs typeface="+mn-cs"/>
              </a:defRPr>
            </a:lvl1pPr>
            <a:lvl2pPr marL="230188" indent="-223838">
              <a:buClr>
                <a:schemeClr val="tx2"/>
              </a:buClr>
              <a:defRPr lang="en-US" sz="1800" b="1" kern="1200" dirty="0">
                <a:solidFill>
                  <a:schemeClr val="accent1"/>
                </a:solidFill>
                <a:latin typeface="+mn-lt"/>
                <a:ea typeface="+mn-ea"/>
                <a:cs typeface="+mn-cs"/>
              </a:defRPr>
            </a:lvl2pPr>
            <a:lvl3pPr marL="460375" indent="-230188">
              <a:buClr>
                <a:schemeClr val="tx2"/>
              </a:buClr>
              <a:defRPr lang="en-US" sz="1800" b="1" kern="1200" dirty="0">
                <a:solidFill>
                  <a:schemeClr val="accent1"/>
                </a:solidFill>
                <a:latin typeface="+mn-lt"/>
                <a:ea typeface="+mn-ea"/>
                <a:cs typeface="+mn-cs"/>
              </a:defRPr>
            </a:lvl3pPr>
            <a:lvl4pPr marL="685800" indent="-225425">
              <a:buClr>
                <a:schemeClr val="tx2"/>
              </a:buClr>
              <a:defRPr lang="en-US" sz="1800" kern="1200" dirty="0">
                <a:solidFill>
                  <a:schemeClr val="accent1"/>
                </a:solidFill>
                <a:latin typeface="+mn-lt"/>
                <a:ea typeface="+mn-ea"/>
                <a:cs typeface="+mn-cs"/>
              </a:defRPr>
            </a:lvl4pPr>
            <a:lvl5pPr>
              <a:defRPr lang="en-US" sz="1800" b="0" kern="1200" dirty="0">
                <a:solidFill>
                  <a:schemeClr val="accent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endParaRPr lang="en-US" dirty="0"/>
          </a:p>
        </p:txBody>
      </p:sp>
      <p:sp>
        <p:nvSpPr>
          <p:cNvPr id="5" name="Date Placeholder 4"/>
          <p:cNvSpPr>
            <a:spLocks noGrp="1"/>
          </p:cNvSpPr>
          <p:nvPr>
            <p:ph type="dt" sz="half" idx="10"/>
          </p:nvPr>
        </p:nvSpPr>
        <p:spPr/>
        <p:txBody>
          <a:bodyPr/>
          <a:lstStyle/>
          <a:p>
            <a:fld id="{A5FC22D1-03BC-3442-890E-503C7D919C86}" type="datetime1">
              <a:rPr lang="en-US" smtClean="0"/>
              <a:t>11/5/2024</a:t>
            </a:fld>
            <a:endParaRPr lang="en-US"/>
          </a:p>
        </p:txBody>
      </p:sp>
      <p:sp>
        <p:nvSpPr>
          <p:cNvPr id="6" name="Footer Placeholder 5"/>
          <p:cNvSpPr>
            <a:spLocks noGrp="1"/>
          </p:cNvSpPr>
          <p:nvPr>
            <p:ph type="ftr" sz="quarter" idx="11"/>
          </p:nvPr>
        </p:nvSpPr>
        <p:spPr/>
        <p:txBody>
          <a:bodyPr/>
          <a:lstStyle>
            <a:lvl1pPr algn="r">
              <a:defRPr/>
            </a:lvl1p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dirty="0">
                <a:solidFill>
                  <a:schemeClr val="accent1"/>
                </a:solidFill>
              </a:rPr>
              <a:t>Agenda</a:t>
            </a:r>
          </a:p>
        </p:txBody>
      </p:sp>
    </p:spTree>
    <p:extLst>
      <p:ext uri="{BB962C8B-B14F-4D97-AF65-F5344CB8AC3E}">
        <p14:creationId xmlns:p14="http://schemas.microsoft.com/office/powerpoint/2010/main" val="27554415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Dark">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bg1"/>
                </a:solidFill>
              </a:defRPr>
            </a:lvl1pPr>
            <a:lvl2pPr>
              <a:spcBef>
                <a:spcPts val="500"/>
              </a:spcBef>
              <a:buClr>
                <a:schemeClr val="tx2"/>
              </a:buClr>
              <a:defRPr sz="1800" b="1">
                <a:solidFill>
                  <a:schemeClr val="bg1"/>
                </a:solidFill>
              </a:defRPr>
            </a:lvl2pPr>
            <a:lvl3pPr>
              <a:spcBef>
                <a:spcPts val="500"/>
              </a:spcBef>
              <a:buClr>
                <a:schemeClr val="tx2"/>
              </a:buClr>
              <a:defRPr sz="1800" b="1">
                <a:solidFill>
                  <a:schemeClr val="bg1"/>
                </a:solidFill>
              </a:defRPr>
            </a:lvl3pPr>
            <a:lvl4pPr>
              <a:spcBef>
                <a:spcPts val="500"/>
              </a:spcBef>
              <a:buClr>
                <a:schemeClr val="tx2"/>
              </a:buClr>
              <a:defRPr sz="1800">
                <a:solidFill>
                  <a:schemeClr val="bg1"/>
                </a:solidFill>
              </a:defRPr>
            </a:lvl4pPr>
            <a:lvl5pPr>
              <a:spcBef>
                <a:spcPts val="500"/>
              </a:spcBef>
              <a:defRPr sz="18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bg1"/>
                </a:solidFill>
                <a:latin typeface="+mn-lt"/>
                <a:ea typeface="+mn-ea"/>
                <a:cs typeface="+mn-cs"/>
              </a:defRPr>
            </a:lvl1pPr>
            <a:lvl2pPr marL="230188" indent="-223838">
              <a:buClr>
                <a:schemeClr val="tx2"/>
              </a:buClr>
              <a:defRPr lang="en-US" sz="1800" b="1" kern="1200" dirty="0">
                <a:solidFill>
                  <a:schemeClr val="bg1"/>
                </a:solidFill>
                <a:latin typeface="+mn-lt"/>
                <a:ea typeface="+mn-ea"/>
                <a:cs typeface="+mn-cs"/>
              </a:defRPr>
            </a:lvl2pPr>
            <a:lvl3pPr marL="460375" indent="-230188">
              <a:buClr>
                <a:schemeClr val="tx2"/>
              </a:buClr>
              <a:defRPr lang="en-US" sz="1800" b="1" kern="1200" dirty="0">
                <a:solidFill>
                  <a:schemeClr val="bg1"/>
                </a:solidFill>
                <a:latin typeface="+mn-lt"/>
                <a:ea typeface="+mn-ea"/>
                <a:cs typeface="+mn-cs"/>
              </a:defRPr>
            </a:lvl3pPr>
            <a:lvl4pPr marL="685800" indent="-225425">
              <a:buClr>
                <a:schemeClr val="tx2"/>
              </a:buClr>
              <a:defRPr lang="en-US" sz="1800" kern="1200" dirty="0">
                <a:solidFill>
                  <a:schemeClr val="bg1"/>
                </a:solidFill>
                <a:latin typeface="+mn-lt"/>
                <a:ea typeface="+mn-ea"/>
                <a:cs typeface="+mn-cs"/>
              </a:defRPr>
            </a:lvl4pPr>
            <a:lvl5pPr>
              <a:defRPr lang="en-US" sz="1800" b="0" kern="1200" dirty="0">
                <a:solidFill>
                  <a:schemeClr val="bg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endParaRPr lang="en-US" dirty="0"/>
          </a:p>
        </p:txBody>
      </p:sp>
      <p:sp>
        <p:nvSpPr>
          <p:cNvPr id="5" name="Date Placeholder 4"/>
          <p:cNvSpPr>
            <a:spLocks noGrp="1"/>
          </p:cNvSpPr>
          <p:nvPr>
            <p:ph type="dt" sz="half" idx="10"/>
          </p:nvPr>
        </p:nvSpPr>
        <p:spPr/>
        <p:txBody>
          <a:bodyPr/>
          <a:lstStyle/>
          <a:p>
            <a:fld id="{A5FC22D1-03BC-3442-890E-503C7D919C86}" type="datetime1">
              <a:rPr lang="en-US" smtClean="0"/>
              <a:t>11/5/2024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dirty="0">
                <a:solidFill>
                  <a:schemeClr val="bg1"/>
                </a:solidFill>
              </a:rPr>
              <a:t>Agenda</a:t>
            </a:r>
          </a:p>
        </p:txBody>
      </p:sp>
    </p:spTree>
    <p:extLst>
      <p:ext uri="{BB962C8B-B14F-4D97-AF65-F5344CB8AC3E}">
        <p14:creationId xmlns:p14="http://schemas.microsoft.com/office/powerpoint/2010/main" val="24227336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ransition-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lstStyle>
            <a:lvl1pPr>
              <a:defRPr sz="6000"/>
            </a:lvl1pPr>
          </a:lstStyle>
          <a:p>
            <a:r>
              <a:rPr lang="en-US"/>
              <a:t>Click to edit Master title style</a:t>
            </a:r>
            <a:endParaRPr lang="en-US" dirty="0"/>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a:t>
            </a:r>
          </a:p>
        </p:txBody>
      </p:sp>
      <p:sp>
        <p:nvSpPr>
          <p:cNvPr id="4" name="Date Placeholder 3"/>
          <p:cNvSpPr>
            <a:spLocks noGrp="1"/>
          </p:cNvSpPr>
          <p:nvPr>
            <p:ph type="dt" sz="half" idx="10"/>
          </p:nvPr>
        </p:nvSpPr>
        <p:spPr/>
        <p:txBody>
          <a:bodyPr/>
          <a:lstStyle/>
          <a:p>
            <a:fld id="{AF97B93C-0B3D-2B4A-99BC-ECE1A4F3E78F}" type="datetime1">
              <a:rPr lang="en-US" smtClean="0"/>
              <a:t>11/5/2024</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dirty="0"/>
              <a:t>Click to add Icon</a:t>
            </a:r>
          </a:p>
        </p:txBody>
      </p:sp>
      <p:pic>
        <p:nvPicPr>
          <p:cNvPr id="5" name="Picture 7">
            <a:extLst>
              <a:ext uri="{FF2B5EF4-FFF2-40B4-BE49-F238E27FC236}">
                <a16:creationId xmlns:a16="http://schemas.microsoft.com/office/drawing/2014/main" id="{168A723F-8F5C-2454-D762-6B0DC123A4F2}"/>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261468778"/>
      </p:ext>
    </p:extLst>
  </p:cSld>
  <p:clrMapOvr>
    <a:masterClrMapping/>
  </p:clrMapOvr>
  <p:extLst>
    <p:ext uri="{DCECCB84-F9BA-43D5-87BE-67443E8EF086}">
      <p15:sldGuideLst xmlns:p15="http://schemas.microsoft.com/office/powerpoint/2012/main">
        <p15:guide id="1" pos="5784">
          <p15:clr>
            <a:srgbClr val="FBAE40"/>
          </p15:clr>
        </p15:guide>
        <p15:guide id="2" pos="7369">
          <p15:clr>
            <a:srgbClr val="FBAE40"/>
          </p15:clr>
        </p15:guide>
        <p15:guide id="3" orient="horz" pos="398">
          <p15:clr>
            <a:srgbClr val="FBAE40"/>
          </p15:clr>
        </p15:guide>
        <p15:guide id="4" orient="horz" pos="201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ransition-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a:t>
            </a:r>
          </a:p>
        </p:txBody>
      </p:sp>
      <p:sp>
        <p:nvSpPr>
          <p:cNvPr id="4" name="Date Placeholder 3"/>
          <p:cNvSpPr>
            <a:spLocks noGrp="1"/>
          </p:cNvSpPr>
          <p:nvPr>
            <p:ph type="dt" sz="half" idx="10"/>
          </p:nvPr>
        </p:nvSpPr>
        <p:spPr/>
        <p:txBody>
          <a:bodyPr/>
          <a:lstStyle/>
          <a:p>
            <a:fld id="{AF97B93C-0B3D-2B4A-99BC-ECE1A4F3E78F}" type="datetime1">
              <a:rPr lang="en-US" smtClean="0"/>
              <a:t>11/5/2024</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dirty="0"/>
              <a:t>Click to add Icon</a:t>
            </a:r>
          </a:p>
        </p:txBody>
      </p:sp>
      <p:sp>
        <p:nvSpPr>
          <p:cNvPr id="6" name="Rectangle 5">
            <a:extLst>
              <a:ext uri="{FF2B5EF4-FFF2-40B4-BE49-F238E27FC236}">
                <a16:creationId xmlns:a16="http://schemas.microsoft.com/office/drawing/2014/main" id="{D2913EF5-11B1-9757-D10F-962A761E2274}"/>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7" name="Picture 7">
            <a:extLst>
              <a:ext uri="{FF2B5EF4-FFF2-40B4-BE49-F238E27FC236}">
                <a16:creationId xmlns:a16="http://schemas.microsoft.com/office/drawing/2014/main" id="{9861533F-ED35-2C99-5E47-B4197E444D99}"/>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208717500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Whit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1282534947"/>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Sma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11/5/2024</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5254625" y="355600"/>
            <a:ext cx="6654799" cy="5362575"/>
          </a:xfrm>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242888" y="1265238"/>
            <a:ext cx="5468937" cy="4721850"/>
          </a:xfrm>
          <a:solidFill>
            <a:schemeClr val="accent5"/>
          </a:solidFill>
        </p:spPr>
        <p:txBody>
          <a:bodyPr lIns="365760" tIns="548640" rIns="182880">
            <a:noAutofit/>
          </a:bodyPr>
          <a:lstStyle>
            <a:lvl1pPr>
              <a:spcAft>
                <a:spcPts val="1000"/>
              </a:spcAft>
              <a:defRPr sz="4400" b="1">
                <a:solidFill>
                  <a:schemeClr val="bg1"/>
                </a:solidFill>
              </a:defRPr>
            </a:lvl1pPr>
            <a:lvl2pPr marL="6350" indent="0">
              <a:buFontTx/>
              <a:buNone/>
              <a:defRPr>
                <a:solidFill>
                  <a:schemeClr val="bg1"/>
                </a:solidFill>
              </a:defRPr>
            </a:lvl2pPr>
            <a:lvl3pPr marL="6350" indent="0">
              <a:buFontTx/>
              <a:buNone/>
              <a:tabLst/>
              <a:defRPr b="1">
                <a:solidFill>
                  <a:schemeClr val="bg1"/>
                </a:solidFill>
              </a:defRPr>
            </a:lvl3pPr>
            <a:lvl4pPr marL="231775" indent="-225425">
              <a:buFontTx/>
              <a:buNone/>
              <a:tabLst/>
              <a:defRPr b="0">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9F5C29A-8D61-B0EC-16A5-0452093B1572}"/>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8" name="Picture 7">
            <a:extLst>
              <a:ext uri="{FF2B5EF4-FFF2-40B4-BE49-F238E27FC236}">
                <a16:creationId xmlns:a16="http://schemas.microsoft.com/office/drawing/2014/main" id="{D6AD8F70-7A1F-0CC2-2555-3FF4CCE66137}"/>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163719367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Fu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11/5/2024</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0" y="0"/>
            <a:ext cx="12191999" cy="6356723"/>
          </a:xfrm>
        </p:spPr>
        <p:txBody>
          <a:bodyPr/>
          <a:lstStyle/>
          <a:p>
            <a:r>
              <a:rPr lang="en-US"/>
              <a:t>Click icon to add picture</a:t>
            </a:r>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571500" y="2560321"/>
            <a:ext cx="5341619" cy="3371976"/>
          </a:xfrm>
          <a:solidFill>
            <a:schemeClr val="bg1"/>
          </a:solidFill>
        </p:spPr>
        <p:txBody>
          <a:bodyPr lIns="365760" tIns="274320" rIns="274320" anchor="t">
            <a:noAutofit/>
          </a:bodyPr>
          <a:lstStyle>
            <a:lvl1pPr>
              <a:spcAft>
                <a:spcPts val="1000"/>
              </a:spcAft>
              <a:defRPr sz="4400" b="1">
                <a:solidFill>
                  <a:schemeClr val="accent1"/>
                </a:solidFill>
              </a:defRPr>
            </a:lvl1pPr>
            <a:lvl2pPr marL="6350" indent="0">
              <a:spcBef>
                <a:spcPts val="600"/>
              </a:spcBef>
              <a:buFontTx/>
              <a:buNone/>
              <a:defRPr>
                <a:solidFill>
                  <a:schemeClr val="bg2"/>
                </a:solidFill>
              </a:defRPr>
            </a:lvl2pPr>
            <a:lvl3pPr marL="6350" indent="0">
              <a:spcBef>
                <a:spcPts val="600"/>
              </a:spcBef>
              <a:buFontTx/>
              <a:buNone/>
              <a:tabLst/>
              <a:defRPr b="1">
                <a:solidFill>
                  <a:schemeClr val="bg2"/>
                </a:solidFill>
              </a:defRPr>
            </a:lvl3pPr>
            <a:lvl4pPr marL="231775" indent="-225425">
              <a:spcBef>
                <a:spcPts val="600"/>
              </a:spcBef>
              <a:buFontTx/>
              <a:buNone/>
              <a:tabLst/>
              <a:defRPr b="0">
                <a:solidFill>
                  <a:schemeClr val="bg2"/>
                </a:solidFill>
              </a:defRPr>
            </a:lvl4pPr>
            <a:lvl5pPr>
              <a:spcBef>
                <a:spcPts val="600"/>
              </a:spcBef>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E08B71B5-63D0-BFB1-CA2E-C794004EF5D9}"/>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6" name="Picture 7">
            <a:extLst>
              <a:ext uri="{FF2B5EF4-FFF2-40B4-BE49-F238E27FC236}">
                <a16:creationId xmlns:a16="http://schemas.microsoft.com/office/drawing/2014/main" id="{27573AF3-B147-4D7E-62F6-C70CA075873D}"/>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890909043"/>
      </p:ext>
    </p:extLst>
  </p:cSld>
  <p:clrMapOvr>
    <a:masterClrMapping/>
  </p:clrMapOvr>
  <p:extLst>
    <p:ext uri="{DCECCB84-F9BA-43D5-87BE-67443E8EF086}">
      <p15:sldGuideLst xmlns:p15="http://schemas.microsoft.com/office/powerpoint/2012/main">
        <p15:guide id="1" pos="3310">
          <p15:clr>
            <a:srgbClr val="FBAE40"/>
          </p15:clr>
        </p15:guide>
        <p15:guide id="2" pos="7502">
          <p15:clr>
            <a:srgbClr val="FBAE40"/>
          </p15:clr>
        </p15:guide>
        <p15:guide id="3" orient="horz" pos="216">
          <p15:clr>
            <a:srgbClr val="FBAE40"/>
          </p15:clr>
        </p15:guide>
        <p15:guide id="4" orient="horz" pos="360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Light">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39771"/>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dirty="0"/>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11/5/2024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dirty="0"/>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40417"/>
              <a:extLst>
                <a:ext uri="{28A0092B-C50C-407E-A947-70E740481C1C}">
                  <a14:useLocalDpi xmlns:a14="http://schemas.microsoft.com/office/drawing/2010/main"/>
                </a:ext>
              </a:extLst>
            </a:blip>
            <a:srcRect/>
            <a:stretch>
              <a:fillRect t="245" b="-2754"/>
            </a:stretch>
          </a:blipFill>
        </p:spPr>
        <p:txBody>
          <a:bodyPr>
            <a:normAutofit/>
          </a:bodyPr>
          <a:lstStyle>
            <a:lvl1pPr>
              <a:defRPr sz="700">
                <a:solidFill>
                  <a:schemeClr val="bg2"/>
                </a:solidFill>
              </a:defRPr>
            </a:lvl1pPr>
          </a:lstStyle>
          <a:p>
            <a:r>
              <a:rPr lang="en-US" dirty="0"/>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2"/>
                </a:solidFill>
              </a:defRPr>
            </a:lvl1pPr>
            <a:lvl2pPr marL="6350" indent="0">
              <a:lnSpc>
                <a:spcPct val="100000"/>
              </a:lnSpc>
              <a:spcBef>
                <a:spcPts val="400"/>
              </a:spcBef>
              <a:buFontTx/>
              <a:buNone/>
              <a:defRPr sz="1600">
                <a:solidFill>
                  <a:schemeClr val="bg2"/>
                </a:solidFill>
              </a:defRPr>
            </a:lvl2pPr>
            <a:lvl3pPr marL="7938" indent="0">
              <a:lnSpc>
                <a:spcPct val="100000"/>
              </a:lnSpc>
              <a:buFontTx/>
              <a:buNone/>
              <a:tabLst/>
              <a:defRPr sz="1600">
                <a:solidFill>
                  <a:schemeClr val="bg2"/>
                </a:solidFill>
              </a:defRPr>
            </a:lvl3pPr>
            <a:lvl4pPr marL="7938" indent="0">
              <a:lnSpc>
                <a:spcPct val="100000"/>
              </a:lnSpc>
              <a:buFontTx/>
              <a:buNone/>
              <a:tabLst/>
              <a:defRPr sz="1600">
                <a:solidFill>
                  <a:schemeClr val="bg2"/>
                </a:solidFill>
              </a:defRPr>
            </a:lvl4pPr>
            <a:lvl5pPr>
              <a:lnSpc>
                <a:spcPct val="100000"/>
              </a:lnSpc>
              <a:buFontTx/>
              <a:buNone/>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accent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636992422"/>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Dark">
    <p:bg>
      <p:bgPr>
        <a:solidFill>
          <a:schemeClr val="accent5"/>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20000"/>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dirty="0"/>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11/5/2024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dirty="0"/>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19947"/>
              <a:extLst>
                <a:ext uri="{28A0092B-C50C-407E-A947-70E740481C1C}">
                  <a14:useLocalDpi xmlns:a14="http://schemas.microsoft.com/office/drawing/2010/main"/>
                </a:ext>
              </a:extLst>
            </a:blip>
            <a:srcRect/>
            <a:stretch>
              <a:fillRect t="245"/>
            </a:stretch>
          </a:blipFill>
        </p:spPr>
        <p:txBody>
          <a:bodyPr>
            <a:normAutofit/>
          </a:bodyPr>
          <a:lstStyle>
            <a:lvl1pPr>
              <a:defRPr sz="700">
                <a:solidFill>
                  <a:schemeClr val="bg2"/>
                </a:solidFill>
              </a:defRPr>
            </a:lvl1pPr>
          </a:lstStyle>
          <a:p>
            <a:r>
              <a:rPr lang="en-US" dirty="0"/>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1"/>
                </a:solidFill>
              </a:defRPr>
            </a:lvl1pPr>
            <a:lvl2pPr marL="6350" indent="0">
              <a:lnSpc>
                <a:spcPct val="100000"/>
              </a:lnSpc>
              <a:spcBef>
                <a:spcPts val="400"/>
              </a:spcBef>
              <a:buFontTx/>
              <a:buNone/>
              <a:defRPr sz="1600">
                <a:solidFill>
                  <a:schemeClr val="bg1"/>
                </a:solidFill>
              </a:defRPr>
            </a:lvl2pPr>
            <a:lvl3pPr marL="7938" indent="0">
              <a:lnSpc>
                <a:spcPct val="100000"/>
              </a:lnSpc>
              <a:buFontTx/>
              <a:buNone/>
              <a:tabLst/>
              <a:defRPr sz="1600">
                <a:solidFill>
                  <a:schemeClr val="bg1"/>
                </a:solidFill>
              </a:defRPr>
            </a:lvl3pPr>
            <a:lvl4pPr marL="7938" indent="0">
              <a:lnSpc>
                <a:spcPct val="100000"/>
              </a:lnSpc>
              <a:buFontTx/>
              <a:buNone/>
              <a:tabLst/>
              <a:defRPr sz="1600">
                <a:solidFill>
                  <a:schemeClr val="bg1"/>
                </a:solidFill>
              </a:defRPr>
            </a:lvl4pPr>
            <a:lvl5pPr>
              <a:lnSpc>
                <a:spcPct val="100000"/>
              </a:lnSpc>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bg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830914713"/>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AC45-674A-3C46-8023-86F1DED19B47}" type="datetime1">
              <a:rPr lang="en-US" smtClean="0"/>
              <a:t>11/5/2024</a:t>
            </a:fld>
            <a:endParaRPr lang="en-US"/>
          </a:p>
        </p:txBody>
      </p:sp>
      <p:sp>
        <p:nvSpPr>
          <p:cNvPr id="5" name="Footer Placeholder 4"/>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8279793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AC45-674A-3C46-8023-86F1DED19B47}" type="datetime1">
              <a:rPr lang="en-US" smtClean="0"/>
              <a:t>11/5/2024</a:t>
            </a:fld>
            <a:endParaRPr lang="en-US"/>
          </a:p>
        </p:txBody>
      </p:sp>
      <p:sp>
        <p:nvSpPr>
          <p:cNvPr id="5" name="Footer Placeholder 4"/>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7045893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ext&amp;Content-Light Bkgd">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2070840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ext&amp;Content-Dark Bkg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15013719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4" y="365126"/>
            <a:ext cx="5326742"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576262" y="1640114"/>
            <a:ext cx="5326743" cy="4536849"/>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2" name="Content Placeholder 11">
            <a:extLst>
              <a:ext uri="{FF2B5EF4-FFF2-40B4-BE49-F238E27FC236}">
                <a16:creationId xmlns:a16="http://schemas.microsoft.com/office/drawing/2014/main" id="{9E518E67-F3FF-21C4-A16D-93F8365B32B2}"/>
              </a:ext>
            </a:extLst>
          </p:cNvPr>
          <p:cNvSpPr>
            <a:spLocks noGrp="1"/>
          </p:cNvSpPr>
          <p:nvPr>
            <p:ph sz="quarter" idx="13" hasCustomPrompt="1"/>
          </p:nvPr>
        </p:nvSpPr>
        <p:spPr>
          <a:xfrm>
            <a:off x="6096000" y="0"/>
            <a:ext cx="6096000" cy="6346825"/>
          </a:xfrm>
          <a:noFill/>
        </p:spPr>
        <p:txBody>
          <a:bodyPr/>
          <a:lstStyle>
            <a:lvl1pPr>
              <a:defRPr>
                <a:solidFill>
                  <a:schemeClr val="bg1"/>
                </a:solidFill>
              </a:defRPr>
            </a:lvl1pPr>
          </a:lstStyle>
          <a:p>
            <a:pPr lvl="0"/>
            <a:r>
              <a:rPr lang="en-US" dirty="0"/>
              <a:t>Click for picture or chart</a:t>
            </a:r>
          </a:p>
        </p:txBody>
      </p:sp>
    </p:spTree>
    <p:extLst>
      <p:ext uri="{BB962C8B-B14F-4D97-AF65-F5344CB8AC3E}">
        <p14:creationId xmlns:p14="http://schemas.microsoft.com/office/powerpoint/2010/main" val="24282971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CFF717C-72AA-853D-3CA8-5218635A15F5}"/>
              </a:ext>
            </a:extLst>
          </p:cNvPr>
          <p:cNvSpPr>
            <a:spLocks noGrp="1"/>
          </p:cNvSpPr>
          <p:nvPr>
            <p:ph type="pic" sz="quarter" idx="13"/>
          </p:nvPr>
        </p:nvSpPr>
        <p:spPr>
          <a:xfrm>
            <a:off x="188817" y="841375"/>
            <a:ext cx="6799358" cy="5102225"/>
          </a:xfrm>
        </p:spPr>
        <p:txBody>
          <a:bodyPr/>
          <a:lstStyle/>
          <a:p>
            <a:r>
              <a:rPr lang="en-US"/>
              <a:t>Click icon to add picture</a:t>
            </a:r>
            <a:endParaRPr lang="en-US" dirty="0"/>
          </a:p>
        </p:txBody>
      </p:sp>
      <p:sp>
        <p:nvSpPr>
          <p:cNvPr id="3" name="Content Placeholder 2"/>
          <p:cNvSpPr>
            <a:spLocks noGrp="1"/>
          </p:cNvSpPr>
          <p:nvPr>
            <p:ph sz="half" idx="1"/>
          </p:nvPr>
        </p:nvSpPr>
        <p:spPr>
          <a:xfrm>
            <a:off x="6437313" y="304800"/>
            <a:ext cx="5469511" cy="5067300"/>
          </a:xfrm>
          <a:solidFill>
            <a:schemeClr val="tx2"/>
          </a:solidFill>
        </p:spPr>
        <p:txBody>
          <a:bodyPr lIns="457200" tIns="457200" rIns="274320">
            <a:noAutofit/>
          </a:bodyPr>
          <a:lstStyle>
            <a:lvl1pPr>
              <a:spcAft>
                <a:spcPts val="1800"/>
              </a:spcAft>
              <a:defRPr sz="3800" b="1">
                <a:solidFill>
                  <a:schemeClr val="accent1"/>
                </a:solidFill>
              </a:defRPr>
            </a:lvl1pPr>
            <a:lvl2pPr marL="6350" indent="0">
              <a:buFontTx/>
              <a:buNone/>
              <a:defRPr/>
            </a:lvl2pPr>
            <a:lvl3pPr marL="231775" indent="-225425">
              <a:tabLst/>
              <a:defRPr/>
            </a:lvl3pPr>
            <a:lvl4pPr marL="457200" indent="-225425">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58580905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White_Co-Brande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
        <p:nvSpPr>
          <p:cNvPr id="5" name="Picture Placeholder 10">
            <a:extLst>
              <a:ext uri="{FF2B5EF4-FFF2-40B4-BE49-F238E27FC236}">
                <a16:creationId xmlns:a16="http://schemas.microsoft.com/office/drawing/2014/main" id="{B4CCFB85-5900-D8B9-9722-54603975FCD9}"/>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6" name="Text Placeholder 20">
            <a:extLst>
              <a:ext uri="{FF2B5EF4-FFF2-40B4-BE49-F238E27FC236}">
                <a16:creationId xmlns:a16="http://schemas.microsoft.com/office/drawing/2014/main" id="{46139BA9-455E-01F3-1A5D-54DE163A2915}"/>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3117895808"/>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FD9124-1D5D-564D-B421-88B7DB3B92A2}" type="datetime1">
              <a:rPr lang="en-US" smtClean="0"/>
              <a:t>11/5/2024</a:t>
            </a:fld>
            <a:endParaRPr lang="en-US"/>
          </a:p>
        </p:txBody>
      </p:sp>
      <p:sp>
        <p:nvSpPr>
          <p:cNvPr id="4" name="Footer Placeholder 3"/>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5" name="Slide Number Placeholder 4"/>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2129033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11/5/2024</a:t>
            </a:fld>
            <a:endParaRPr lang="en-US"/>
          </a:p>
        </p:txBody>
      </p:sp>
      <p:sp>
        <p:nvSpPr>
          <p:cNvPr id="3" name="Footer Placeholder 2"/>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4" name="Slide Number Placeholder 3"/>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707788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arge Team">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47" name="Picture Placeholder 32">
            <a:extLst>
              <a:ext uri="{FF2B5EF4-FFF2-40B4-BE49-F238E27FC236}">
                <a16:creationId xmlns:a16="http://schemas.microsoft.com/office/drawing/2014/main" id="{4C479941-79C6-C942-5D50-40E95941BEBF}"/>
              </a:ext>
            </a:extLst>
          </p:cNvPr>
          <p:cNvSpPr>
            <a:spLocks noGrp="1"/>
          </p:cNvSpPr>
          <p:nvPr>
            <p:ph type="pic" sz="quarter" idx="52" hasCustomPrompt="1"/>
          </p:nvPr>
        </p:nvSpPr>
        <p:spPr>
          <a:xfrm>
            <a:off x="57443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67" name="Picture Placeholder 32">
            <a:extLst>
              <a:ext uri="{FF2B5EF4-FFF2-40B4-BE49-F238E27FC236}">
                <a16:creationId xmlns:a16="http://schemas.microsoft.com/office/drawing/2014/main" id="{0960EDF3-1F6B-CAB3-FD96-98ACCD4C71B4}"/>
              </a:ext>
            </a:extLst>
          </p:cNvPr>
          <p:cNvSpPr>
            <a:spLocks noGrp="1"/>
          </p:cNvSpPr>
          <p:nvPr>
            <p:ph type="pic" sz="quarter" idx="71" hasCustomPrompt="1"/>
          </p:nvPr>
        </p:nvSpPr>
        <p:spPr>
          <a:xfrm>
            <a:off x="57443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72" name="Picture Placeholder 32">
            <a:extLst>
              <a:ext uri="{FF2B5EF4-FFF2-40B4-BE49-F238E27FC236}">
                <a16:creationId xmlns:a16="http://schemas.microsoft.com/office/drawing/2014/main" id="{516C98C0-E5F3-39E0-C523-AC030C0C44B0}"/>
              </a:ext>
            </a:extLst>
          </p:cNvPr>
          <p:cNvSpPr>
            <a:spLocks noGrp="1"/>
          </p:cNvSpPr>
          <p:nvPr>
            <p:ph type="pic" sz="quarter" idx="76" hasCustomPrompt="1"/>
          </p:nvPr>
        </p:nvSpPr>
        <p:spPr>
          <a:xfrm>
            <a:off x="57443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77" name="Picture Placeholder 32">
            <a:extLst>
              <a:ext uri="{FF2B5EF4-FFF2-40B4-BE49-F238E27FC236}">
                <a16:creationId xmlns:a16="http://schemas.microsoft.com/office/drawing/2014/main" id="{D54275AA-A26A-3A1C-F217-EA98166415B7}"/>
              </a:ext>
            </a:extLst>
          </p:cNvPr>
          <p:cNvSpPr>
            <a:spLocks noGrp="1"/>
          </p:cNvSpPr>
          <p:nvPr>
            <p:ph type="pic" sz="quarter" idx="81" hasCustomPrompt="1"/>
          </p:nvPr>
        </p:nvSpPr>
        <p:spPr>
          <a:xfrm>
            <a:off x="814871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82" name="Picture Placeholder 32">
            <a:extLst>
              <a:ext uri="{FF2B5EF4-FFF2-40B4-BE49-F238E27FC236}">
                <a16:creationId xmlns:a16="http://schemas.microsoft.com/office/drawing/2014/main" id="{21A1AA52-0CF7-2110-0C77-384C3176B12E}"/>
              </a:ext>
            </a:extLst>
          </p:cNvPr>
          <p:cNvSpPr>
            <a:spLocks noGrp="1"/>
          </p:cNvSpPr>
          <p:nvPr>
            <p:ph type="pic" sz="quarter" idx="86" hasCustomPrompt="1"/>
          </p:nvPr>
        </p:nvSpPr>
        <p:spPr>
          <a:xfrm>
            <a:off x="814871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87" name="Picture Placeholder 32">
            <a:extLst>
              <a:ext uri="{FF2B5EF4-FFF2-40B4-BE49-F238E27FC236}">
                <a16:creationId xmlns:a16="http://schemas.microsoft.com/office/drawing/2014/main" id="{8CB598AF-F9AE-7379-8F80-2D13B41E7FC7}"/>
              </a:ext>
            </a:extLst>
          </p:cNvPr>
          <p:cNvSpPr>
            <a:spLocks noGrp="1"/>
          </p:cNvSpPr>
          <p:nvPr>
            <p:ph type="pic" sz="quarter" idx="91" hasCustomPrompt="1"/>
          </p:nvPr>
        </p:nvSpPr>
        <p:spPr>
          <a:xfrm>
            <a:off x="814871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92" name="Picture Placeholder 32">
            <a:extLst>
              <a:ext uri="{FF2B5EF4-FFF2-40B4-BE49-F238E27FC236}">
                <a16:creationId xmlns:a16="http://schemas.microsoft.com/office/drawing/2014/main" id="{56B2692B-ECE4-4183-43CD-EF02C30055C2}"/>
              </a:ext>
            </a:extLst>
          </p:cNvPr>
          <p:cNvSpPr>
            <a:spLocks noGrp="1"/>
          </p:cNvSpPr>
          <p:nvPr>
            <p:ph type="pic" sz="quarter" idx="96" hasCustomPrompt="1"/>
          </p:nvPr>
        </p:nvSpPr>
        <p:spPr>
          <a:xfrm>
            <a:off x="436157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97" name="Picture Placeholder 32">
            <a:extLst>
              <a:ext uri="{FF2B5EF4-FFF2-40B4-BE49-F238E27FC236}">
                <a16:creationId xmlns:a16="http://schemas.microsoft.com/office/drawing/2014/main" id="{FE1941B8-6B72-9597-7980-A5882110F0C6}"/>
              </a:ext>
            </a:extLst>
          </p:cNvPr>
          <p:cNvSpPr>
            <a:spLocks noGrp="1"/>
          </p:cNvSpPr>
          <p:nvPr>
            <p:ph type="pic" sz="quarter" idx="101" hasCustomPrompt="1"/>
          </p:nvPr>
        </p:nvSpPr>
        <p:spPr>
          <a:xfrm>
            <a:off x="436157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102" name="Picture Placeholder 32">
            <a:extLst>
              <a:ext uri="{FF2B5EF4-FFF2-40B4-BE49-F238E27FC236}">
                <a16:creationId xmlns:a16="http://schemas.microsoft.com/office/drawing/2014/main" id="{D7AFBC2E-348E-AA1C-06BF-7554D19BFE60}"/>
              </a:ext>
            </a:extLst>
          </p:cNvPr>
          <p:cNvSpPr>
            <a:spLocks noGrp="1"/>
          </p:cNvSpPr>
          <p:nvPr>
            <p:ph type="pic" sz="quarter" idx="106" hasCustomPrompt="1"/>
          </p:nvPr>
        </p:nvSpPr>
        <p:spPr>
          <a:xfrm>
            <a:off x="436157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3" name="Text Placeholder 92">
            <a:extLst>
              <a:ext uri="{FF2B5EF4-FFF2-40B4-BE49-F238E27FC236}">
                <a16:creationId xmlns:a16="http://schemas.microsoft.com/office/drawing/2014/main" id="{ABF38243-9DE9-E08D-1CCE-958B93334019}"/>
              </a:ext>
            </a:extLst>
          </p:cNvPr>
          <p:cNvSpPr>
            <a:spLocks noGrp="1"/>
          </p:cNvSpPr>
          <p:nvPr>
            <p:ph type="body" sz="quarter" idx="108"/>
          </p:nvPr>
        </p:nvSpPr>
        <p:spPr>
          <a:xfrm>
            <a:off x="1514046"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 name="Text Placeholder 93">
            <a:extLst>
              <a:ext uri="{FF2B5EF4-FFF2-40B4-BE49-F238E27FC236}">
                <a16:creationId xmlns:a16="http://schemas.microsoft.com/office/drawing/2014/main" id="{13B5604D-7F89-F7BA-4136-8C1E57D32561}"/>
              </a:ext>
            </a:extLst>
          </p:cNvPr>
          <p:cNvSpPr>
            <a:spLocks noGrp="1"/>
          </p:cNvSpPr>
          <p:nvPr>
            <p:ph type="body" sz="quarter" idx="109"/>
          </p:nvPr>
        </p:nvSpPr>
        <p:spPr>
          <a:xfrm>
            <a:off x="1514046" y="1997685"/>
            <a:ext cx="2294561" cy="262252"/>
          </a:xfrm>
        </p:spPr>
        <p:txBody>
          <a:bodyPr>
            <a:noAutofit/>
          </a:bodyPr>
          <a:lstStyle>
            <a:lvl1pPr>
              <a:defRPr sz="900"/>
            </a:lvl1pPr>
          </a:lstStyle>
          <a:p>
            <a:pPr lvl="0"/>
            <a:r>
              <a:rPr lang="en-US"/>
              <a:t>Click to edit Master text styles</a:t>
            </a:r>
          </a:p>
        </p:txBody>
      </p:sp>
      <p:sp>
        <p:nvSpPr>
          <p:cNvPr id="8" name="Text Placeholder 91">
            <a:extLst>
              <a:ext uri="{FF2B5EF4-FFF2-40B4-BE49-F238E27FC236}">
                <a16:creationId xmlns:a16="http://schemas.microsoft.com/office/drawing/2014/main" id="{0208A336-6528-CD5B-EB97-31526918FE83}"/>
              </a:ext>
            </a:extLst>
          </p:cNvPr>
          <p:cNvSpPr>
            <a:spLocks noGrp="1"/>
          </p:cNvSpPr>
          <p:nvPr>
            <p:ph type="body" sz="quarter" idx="110"/>
          </p:nvPr>
        </p:nvSpPr>
        <p:spPr>
          <a:xfrm>
            <a:off x="1834607" y="2358315"/>
            <a:ext cx="1974000" cy="503222"/>
          </a:xfrm>
        </p:spPr>
        <p:txBody>
          <a:bodyPr>
            <a:noAutofit/>
          </a:bodyPr>
          <a:lstStyle>
            <a:lvl1pPr>
              <a:defRPr sz="900"/>
            </a:lvl1pPr>
          </a:lstStyle>
          <a:p>
            <a:pPr lvl="0"/>
            <a:r>
              <a:rPr lang="en-US"/>
              <a:t>Click to edit Master text styles</a:t>
            </a:r>
          </a:p>
        </p:txBody>
      </p:sp>
      <p:sp>
        <p:nvSpPr>
          <p:cNvPr id="13" name="Text Placeholder 92">
            <a:extLst>
              <a:ext uri="{FF2B5EF4-FFF2-40B4-BE49-F238E27FC236}">
                <a16:creationId xmlns:a16="http://schemas.microsoft.com/office/drawing/2014/main" id="{16E03EF9-11AA-5BD3-BDB0-825BFEB2895C}"/>
              </a:ext>
            </a:extLst>
          </p:cNvPr>
          <p:cNvSpPr>
            <a:spLocks noGrp="1"/>
          </p:cNvSpPr>
          <p:nvPr>
            <p:ph type="body" sz="quarter" idx="112"/>
          </p:nvPr>
        </p:nvSpPr>
        <p:spPr>
          <a:xfrm>
            <a:off x="1514046"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4" name="Text Placeholder 93">
            <a:extLst>
              <a:ext uri="{FF2B5EF4-FFF2-40B4-BE49-F238E27FC236}">
                <a16:creationId xmlns:a16="http://schemas.microsoft.com/office/drawing/2014/main" id="{E0280BBB-5312-15A4-992A-81B89A69DB52}"/>
              </a:ext>
            </a:extLst>
          </p:cNvPr>
          <p:cNvSpPr>
            <a:spLocks noGrp="1"/>
          </p:cNvSpPr>
          <p:nvPr>
            <p:ph type="body" sz="quarter" idx="113"/>
          </p:nvPr>
        </p:nvSpPr>
        <p:spPr>
          <a:xfrm>
            <a:off x="1514046" y="3449968"/>
            <a:ext cx="2294561" cy="262252"/>
          </a:xfrm>
        </p:spPr>
        <p:txBody>
          <a:bodyPr>
            <a:noAutofit/>
          </a:bodyPr>
          <a:lstStyle>
            <a:lvl1pPr>
              <a:defRPr sz="900"/>
            </a:lvl1pPr>
          </a:lstStyle>
          <a:p>
            <a:pPr lvl="0"/>
            <a:r>
              <a:rPr lang="en-US"/>
              <a:t>Click to edit Master text styles</a:t>
            </a:r>
          </a:p>
        </p:txBody>
      </p:sp>
      <p:sp>
        <p:nvSpPr>
          <p:cNvPr id="15" name="Text Placeholder 91">
            <a:extLst>
              <a:ext uri="{FF2B5EF4-FFF2-40B4-BE49-F238E27FC236}">
                <a16:creationId xmlns:a16="http://schemas.microsoft.com/office/drawing/2014/main" id="{89014984-3E65-6C37-8A50-7A85546FC86B}"/>
              </a:ext>
            </a:extLst>
          </p:cNvPr>
          <p:cNvSpPr>
            <a:spLocks noGrp="1"/>
          </p:cNvSpPr>
          <p:nvPr>
            <p:ph type="body" sz="quarter" idx="114"/>
          </p:nvPr>
        </p:nvSpPr>
        <p:spPr>
          <a:xfrm>
            <a:off x="1834607" y="3810598"/>
            <a:ext cx="1974000" cy="503222"/>
          </a:xfrm>
        </p:spPr>
        <p:txBody>
          <a:bodyPr>
            <a:noAutofit/>
          </a:bodyPr>
          <a:lstStyle>
            <a:lvl1pPr>
              <a:defRPr sz="900"/>
            </a:lvl1pPr>
          </a:lstStyle>
          <a:p>
            <a:pPr lvl="0"/>
            <a:r>
              <a:rPr lang="en-US"/>
              <a:t>Click to edit Master text styles</a:t>
            </a:r>
          </a:p>
        </p:txBody>
      </p:sp>
      <p:sp>
        <p:nvSpPr>
          <p:cNvPr id="16" name="Text Placeholder 95">
            <a:extLst>
              <a:ext uri="{FF2B5EF4-FFF2-40B4-BE49-F238E27FC236}">
                <a16:creationId xmlns:a16="http://schemas.microsoft.com/office/drawing/2014/main" id="{3F630435-B3C2-F533-4318-8D41F8055152}"/>
              </a:ext>
            </a:extLst>
          </p:cNvPr>
          <p:cNvSpPr>
            <a:spLocks noGrp="1"/>
          </p:cNvSpPr>
          <p:nvPr>
            <p:ph type="body" sz="quarter" idx="115" hasCustomPrompt="1"/>
          </p:nvPr>
        </p:nvSpPr>
        <p:spPr>
          <a:xfrm>
            <a:off x="1517806" y="3810598"/>
            <a:ext cx="316801" cy="503222"/>
          </a:xfrm>
        </p:spPr>
        <p:txBody>
          <a:bodyPr lIns="45720" rIns="4572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17" name="Text Placeholder 92">
            <a:extLst>
              <a:ext uri="{FF2B5EF4-FFF2-40B4-BE49-F238E27FC236}">
                <a16:creationId xmlns:a16="http://schemas.microsoft.com/office/drawing/2014/main" id="{01BBC111-034B-981A-4426-4BBA36AAF67F}"/>
              </a:ext>
            </a:extLst>
          </p:cNvPr>
          <p:cNvSpPr>
            <a:spLocks noGrp="1"/>
          </p:cNvSpPr>
          <p:nvPr>
            <p:ph type="body" sz="quarter" idx="116"/>
          </p:nvPr>
        </p:nvSpPr>
        <p:spPr>
          <a:xfrm>
            <a:off x="1514046"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8" name="Text Placeholder 93">
            <a:extLst>
              <a:ext uri="{FF2B5EF4-FFF2-40B4-BE49-F238E27FC236}">
                <a16:creationId xmlns:a16="http://schemas.microsoft.com/office/drawing/2014/main" id="{465B5AA3-7068-31E4-9538-1688A4B0EEEF}"/>
              </a:ext>
            </a:extLst>
          </p:cNvPr>
          <p:cNvSpPr>
            <a:spLocks noGrp="1"/>
          </p:cNvSpPr>
          <p:nvPr>
            <p:ph type="body" sz="quarter" idx="117"/>
          </p:nvPr>
        </p:nvSpPr>
        <p:spPr>
          <a:xfrm>
            <a:off x="1514046" y="4884321"/>
            <a:ext cx="2294561" cy="262252"/>
          </a:xfrm>
        </p:spPr>
        <p:txBody>
          <a:bodyPr>
            <a:noAutofit/>
          </a:bodyPr>
          <a:lstStyle>
            <a:lvl1pPr>
              <a:defRPr sz="900"/>
            </a:lvl1pPr>
          </a:lstStyle>
          <a:p>
            <a:pPr lvl="0"/>
            <a:r>
              <a:rPr lang="en-US"/>
              <a:t>Click to edit Master text styles</a:t>
            </a:r>
          </a:p>
        </p:txBody>
      </p:sp>
      <p:sp>
        <p:nvSpPr>
          <p:cNvPr id="19" name="Text Placeholder 91">
            <a:extLst>
              <a:ext uri="{FF2B5EF4-FFF2-40B4-BE49-F238E27FC236}">
                <a16:creationId xmlns:a16="http://schemas.microsoft.com/office/drawing/2014/main" id="{60EF63F6-D0E9-F43D-C4A3-5E4F772B2373}"/>
              </a:ext>
            </a:extLst>
          </p:cNvPr>
          <p:cNvSpPr>
            <a:spLocks noGrp="1"/>
          </p:cNvSpPr>
          <p:nvPr>
            <p:ph type="body" sz="quarter" idx="118"/>
          </p:nvPr>
        </p:nvSpPr>
        <p:spPr>
          <a:xfrm>
            <a:off x="1834607" y="5244951"/>
            <a:ext cx="1974000"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71C2CF33-E817-F611-23C2-104672126A14}"/>
              </a:ext>
            </a:extLst>
          </p:cNvPr>
          <p:cNvSpPr>
            <a:spLocks noGrp="1"/>
          </p:cNvSpPr>
          <p:nvPr>
            <p:ph type="body" sz="quarter" idx="119" hasCustomPrompt="1"/>
          </p:nvPr>
        </p:nvSpPr>
        <p:spPr>
          <a:xfrm>
            <a:off x="1517806"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1" name="Text Placeholder 92">
            <a:extLst>
              <a:ext uri="{FF2B5EF4-FFF2-40B4-BE49-F238E27FC236}">
                <a16:creationId xmlns:a16="http://schemas.microsoft.com/office/drawing/2014/main" id="{0439968E-832E-9A16-B739-B381665035DD}"/>
              </a:ext>
            </a:extLst>
          </p:cNvPr>
          <p:cNvSpPr>
            <a:spLocks noGrp="1"/>
          </p:cNvSpPr>
          <p:nvPr>
            <p:ph type="body" sz="quarter" idx="120"/>
          </p:nvPr>
        </p:nvSpPr>
        <p:spPr>
          <a:xfrm>
            <a:off x="5288187"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2" name="Text Placeholder 93">
            <a:extLst>
              <a:ext uri="{FF2B5EF4-FFF2-40B4-BE49-F238E27FC236}">
                <a16:creationId xmlns:a16="http://schemas.microsoft.com/office/drawing/2014/main" id="{BBC58E9D-A676-4524-F6C3-F1185EAA9A9A}"/>
              </a:ext>
            </a:extLst>
          </p:cNvPr>
          <p:cNvSpPr>
            <a:spLocks noGrp="1"/>
          </p:cNvSpPr>
          <p:nvPr>
            <p:ph type="body" sz="quarter" idx="121"/>
          </p:nvPr>
        </p:nvSpPr>
        <p:spPr>
          <a:xfrm>
            <a:off x="5288187" y="1997685"/>
            <a:ext cx="2294561" cy="262252"/>
          </a:xfrm>
        </p:spPr>
        <p:txBody>
          <a:bodyPr>
            <a:noAutofit/>
          </a:bodyPr>
          <a:lstStyle>
            <a:lvl1pPr>
              <a:defRPr sz="900"/>
            </a:lvl1pPr>
          </a:lstStyle>
          <a:p>
            <a:pPr lvl="0"/>
            <a:r>
              <a:rPr lang="en-US"/>
              <a:t>Click to edit Master text styles</a:t>
            </a:r>
          </a:p>
        </p:txBody>
      </p:sp>
      <p:sp>
        <p:nvSpPr>
          <p:cNvPr id="23" name="Text Placeholder 91">
            <a:extLst>
              <a:ext uri="{FF2B5EF4-FFF2-40B4-BE49-F238E27FC236}">
                <a16:creationId xmlns:a16="http://schemas.microsoft.com/office/drawing/2014/main" id="{594D0279-8F10-1558-B016-658A1F777408}"/>
              </a:ext>
            </a:extLst>
          </p:cNvPr>
          <p:cNvSpPr>
            <a:spLocks noGrp="1"/>
          </p:cNvSpPr>
          <p:nvPr>
            <p:ph type="body" sz="quarter" idx="122"/>
          </p:nvPr>
        </p:nvSpPr>
        <p:spPr>
          <a:xfrm>
            <a:off x="5608748" y="2358315"/>
            <a:ext cx="1974000" cy="503222"/>
          </a:xfrm>
        </p:spPr>
        <p:txBody>
          <a:bodyPr>
            <a:noAutofit/>
          </a:bodyPr>
          <a:lstStyle>
            <a:lvl1pPr>
              <a:defRPr sz="900"/>
            </a:lvl1pPr>
          </a:lstStyle>
          <a:p>
            <a:pPr lvl="0"/>
            <a:r>
              <a:rPr lang="en-US"/>
              <a:t>Click to edit Master text styles</a:t>
            </a:r>
          </a:p>
        </p:txBody>
      </p:sp>
      <p:sp>
        <p:nvSpPr>
          <p:cNvPr id="24" name="Text Placeholder 95">
            <a:extLst>
              <a:ext uri="{FF2B5EF4-FFF2-40B4-BE49-F238E27FC236}">
                <a16:creationId xmlns:a16="http://schemas.microsoft.com/office/drawing/2014/main" id="{77614ABA-1D48-6F79-DF17-3819B10FE234}"/>
              </a:ext>
            </a:extLst>
          </p:cNvPr>
          <p:cNvSpPr>
            <a:spLocks noGrp="1"/>
          </p:cNvSpPr>
          <p:nvPr>
            <p:ph type="body" sz="quarter" idx="123" hasCustomPrompt="1"/>
          </p:nvPr>
        </p:nvSpPr>
        <p:spPr>
          <a:xfrm>
            <a:off x="5291947"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92">
            <a:extLst>
              <a:ext uri="{FF2B5EF4-FFF2-40B4-BE49-F238E27FC236}">
                <a16:creationId xmlns:a16="http://schemas.microsoft.com/office/drawing/2014/main" id="{9F34410E-DC6A-7ACC-2DE0-F39436FAA509}"/>
              </a:ext>
            </a:extLst>
          </p:cNvPr>
          <p:cNvSpPr>
            <a:spLocks noGrp="1"/>
          </p:cNvSpPr>
          <p:nvPr>
            <p:ph type="body" sz="quarter" idx="124"/>
          </p:nvPr>
        </p:nvSpPr>
        <p:spPr>
          <a:xfrm>
            <a:off x="5288187"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6" name="Text Placeholder 93">
            <a:extLst>
              <a:ext uri="{FF2B5EF4-FFF2-40B4-BE49-F238E27FC236}">
                <a16:creationId xmlns:a16="http://schemas.microsoft.com/office/drawing/2014/main" id="{92321B46-32C7-4047-82E1-92858EB0D6BC}"/>
              </a:ext>
            </a:extLst>
          </p:cNvPr>
          <p:cNvSpPr>
            <a:spLocks noGrp="1"/>
          </p:cNvSpPr>
          <p:nvPr>
            <p:ph type="body" sz="quarter" idx="125"/>
          </p:nvPr>
        </p:nvSpPr>
        <p:spPr>
          <a:xfrm>
            <a:off x="5288187" y="3449968"/>
            <a:ext cx="2294561" cy="262252"/>
          </a:xfrm>
        </p:spPr>
        <p:txBody>
          <a:bodyPr>
            <a:noAutofit/>
          </a:bodyPr>
          <a:lstStyle>
            <a:lvl1pPr>
              <a:defRPr sz="900"/>
            </a:lvl1pPr>
          </a:lstStyle>
          <a:p>
            <a:pPr lvl="0"/>
            <a:r>
              <a:rPr lang="en-US"/>
              <a:t>Click to edit Master text styles</a:t>
            </a:r>
          </a:p>
        </p:txBody>
      </p:sp>
      <p:sp>
        <p:nvSpPr>
          <p:cNvPr id="27" name="Text Placeholder 91">
            <a:extLst>
              <a:ext uri="{FF2B5EF4-FFF2-40B4-BE49-F238E27FC236}">
                <a16:creationId xmlns:a16="http://schemas.microsoft.com/office/drawing/2014/main" id="{790742F6-FA7B-4E32-62F4-EEAC2B40CDF2}"/>
              </a:ext>
            </a:extLst>
          </p:cNvPr>
          <p:cNvSpPr>
            <a:spLocks noGrp="1"/>
          </p:cNvSpPr>
          <p:nvPr>
            <p:ph type="body" sz="quarter" idx="126"/>
          </p:nvPr>
        </p:nvSpPr>
        <p:spPr>
          <a:xfrm>
            <a:off x="5608748" y="3810598"/>
            <a:ext cx="1974000" cy="503222"/>
          </a:xfrm>
        </p:spPr>
        <p:txBody>
          <a:bodyPr>
            <a:noAutofit/>
          </a:bodyPr>
          <a:lstStyle>
            <a:lvl1pPr>
              <a:defRPr sz="900"/>
            </a:lvl1pPr>
          </a:lstStyle>
          <a:p>
            <a:pPr lvl="0"/>
            <a:r>
              <a:rPr lang="en-US"/>
              <a:t>Click to edit Master text styles</a:t>
            </a:r>
          </a:p>
        </p:txBody>
      </p:sp>
      <p:sp>
        <p:nvSpPr>
          <p:cNvPr id="28" name="Text Placeholder 95">
            <a:extLst>
              <a:ext uri="{FF2B5EF4-FFF2-40B4-BE49-F238E27FC236}">
                <a16:creationId xmlns:a16="http://schemas.microsoft.com/office/drawing/2014/main" id="{06CEE067-1DE3-3DA8-3CB2-D5EE5E7B84F8}"/>
              </a:ext>
            </a:extLst>
          </p:cNvPr>
          <p:cNvSpPr>
            <a:spLocks noGrp="1"/>
          </p:cNvSpPr>
          <p:nvPr>
            <p:ph type="body" sz="quarter" idx="127" hasCustomPrompt="1"/>
          </p:nvPr>
        </p:nvSpPr>
        <p:spPr>
          <a:xfrm>
            <a:off x="5291947"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9" name="Text Placeholder 92">
            <a:extLst>
              <a:ext uri="{FF2B5EF4-FFF2-40B4-BE49-F238E27FC236}">
                <a16:creationId xmlns:a16="http://schemas.microsoft.com/office/drawing/2014/main" id="{E543A827-CCB7-647A-1988-D481C1573266}"/>
              </a:ext>
            </a:extLst>
          </p:cNvPr>
          <p:cNvSpPr>
            <a:spLocks noGrp="1"/>
          </p:cNvSpPr>
          <p:nvPr>
            <p:ph type="body" sz="quarter" idx="128"/>
          </p:nvPr>
        </p:nvSpPr>
        <p:spPr>
          <a:xfrm>
            <a:off x="5288187"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0" name="Text Placeholder 93">
            <a:extLst>
              <a:ext uri="{FF2B5EF4-FFF2-40B4-BE49-F238E27FC236}">
                <a16:creationId xmlns:a16="http://schemas.microsoft.com/office/drawing/2014/main" id="{65511A76-AC98-4CEA-29B3-58AA68F5D60E}"/>
              </a:ext>
            </a:extLst>
          </p:cNvPr>
          <p:cNvSpPr>
            <a:spLocks noGrp="1"/>
          </p:cNvSpPr>
          <p:nvPr>
            <p:ph type="body" sz="quarter" idx="129"/>
          </p:nvPr>
        </p:nvSpPr>
        <p:spPr>
          <a:xfrm>
            <a:off x="5288187" y="4884321"/>
            <a:ext cx="2294561" cy="262252"/>
          </a:xfrm>
        </p:spPr>
        <p:txBody>
          <a:bodyPr>
            <a:noAutofit/>
          </a:bodyPr>
          <a:lstStyle>
            <a:lvl1pPr>
              <a:defRPr sz="900"/>
            </a:lvl1pPr>
          </a:lstStyle>
          <a:p>
            <a:pPr lvl="0"/>
            <a:r>
              <a:rPr lang="en-US"/>
              <a:t>Click to edit Master text styles</a:t>
            </a:r>
          </a:p>
        </p:txBody>
      </p:sp>
      <p:sp>
        <p:nvSpPr>
          <p:cNvPr id="31" name="Text Placeholder 91">
            <a:extLst>
              <a:ext uri="{FF2B5EF4-FFF2-40B4-BE49-F238E27FC236}">
                <a16:creationId xmlns:a16="http://schemas.microsoft.com/office/drawing/2014/main" id="{A373816E-90D6-1DF2-68C4-4E78DC40F7E7}"/>
              </a:ext>
            </a:extLst>
          </p:cNvPr>
          <p:cNvSpPr>
            <a:spLocks noGrp="1"/>
          </p:cNvSpPr>
          <p:nvPr>
            <p:ph type="body" sz="quarter" idx="130"/>
          </p:nvPr>
        </p:nvSpPr>
        <p:spPr>
          <a:xfrm>
            <a:off x="5608748" y="5244951"/>
            <a:ext cx="1974000" cy="503222"/>
          </a:xfrm>
        </p:spPr>
        <p:txBody>
          <a:bodyPr>
            <a:noAutofit/>
          </a:bodyPr>
          <a:lstStyle>
            <a:lvl1pPr>
              <a:defRPr sz="900"/>
            </a:lvl1pPr>
          </a:lstStyle>
          <a:p>
            <a:pPr lvl="0"/>
            <a:r>
              <a:rPr lang="en-US"/>
              <a:t>Click to edit Master text styles</a:t>
            </a:r>
          </a:p>
        </p:txBody>
      </p:sp>
      <p:sp>
        <p:nvSpPr>
          <p:cNvPr id="32" name="Text Placeholder 95">
            <a:extLst>
              <a:ext uri="{FF2B5EF4-FFF2-40B4-BE49-F238E27FC236}">
                <a16:creationId xmlns:a16="http://schemas.microsoft.com/office/drawing/2014/main" id="{6A03A9FD-C28A-6125-580E-454DA99F4382}"/>
              </a:ext>
            </a:extLst>
          </p:cNvPr>
          <p:cNvSpPr>
            <a:spLocks noGrp="1"/>
          </p:cNvSpPr>
          <p:nvPr>
            <p:ph type="body" sz="quarter" idx="131" hasCustomPrompt="1"/>
          </p:nvPr>
        </p:nvSpPr>
        <p:spPr>
          <a:xfrm>
            <a:off x="5291947"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33" name="Text Placeholder 92">
            <a:extLst>
              <a:ext uri="{FF2B5EF4-FFF2-40B4-BE49-F238E27FC236}">
                <a16:creationId xmlns:a16="http://schemas.microsoft.com/office/drawing/2014/main" id="{99579020-EA53-EE6A-6426-0EF6A06F9B24}"/>
              </a:ext>
            </a:extLst>
          </p:cNvPr>
          <p:cNvSpPr>
            <a:spLocks noGrp="1"/>
          </p:cNvSpPr>
          <p:nvPr>
            <p:ph type="body" sz="quarter" idx="132"/>
          </p:nvPr>
        </p:nvSpPr>
        <p:spPr>
          <a:xfrm>
            <a:off x="9062328"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4" name="Text Placeholder 93">
            <a:extLst>
              <a:ext uri="{FF2B5EF4-FFF2-40B4-BE49-F238E27FC236}">
                <a16:creationId xmlns:a16="http://schemas.microsoft.com/office/drawing/2014/main" id="{6AE77AD6-9424-9268-D599-17B218D23A9D}"/>
              </a:ext>
            </a:extLst>
          </p:cNvPr>
          <p:cNvSpPr>
            <a:spLocks noGrp="1"/>
          </p:cNvSpPr>
          <p:nvPr>
            <p:ph type="body" sz="quarter" idx="133"/>
          </p:nvPr>
        </p:nvSpPr>
        <p:spPr>
          <a:xfrm>
            <a:off x="9062328" y="1997685"/>
            <a:ext cx="2294561" cy="262252"/>
          </a:xfrm>
        </p:spPr>
        <p:txBody>
          <a:bodyPr>
            <a:noAutofit/>
          </a:bodyPr>
          <a:lstStyle>
            <a:lvl1pPr>
              <a:defRPr sz="900"/>
            </a:lvl1pPr>
          </a:lstStyle>
          <a:p>
            <a:pPr lvl="0"/>
            <a:r>
              <a:rPr lang="en-US"/>
              <a:t>Click to edit Master text styles</a:t>
            </a:r>
          </a:p>
        </p:txBody>
      </p:sp>
      <p:sp>
        <p:nvSpPr>
          <p:cNvPr id="35" name="Text Placeholder 91">
            <a:extLst>
              <a:ext uri="{FF2B5EF4-FFF2-40B4-BE49-F238E27FC236}">
                <a16:creationId xmlns:a16="http://schemas.microsoft.com/office/drawing/2014/main" id="{B7979305-62B9-AD06-A228-A2A6B0394CD1}"/>
              </a:ext>
            </a:extLst>
          </p:cNvPr>
          <p:cNvSpPr>
            <a:spLocks noGrp="1"/>
          </p:cNvSpPr>
          <p:nvPr>
            <p:ph type="body" sz="quarter" idx="134"/>
          </p:nvPr>
        </p:nvSpPr>
        <p:spPr>
          <a:xfrm>
            <a:off x="9382889" y="2358315"/>
            <a:ext cx="1974000" cy="503222"/>
          </a:xfrm>
        </p:spPr>
        <p:txBody>
          <a:bodyPr>
            <a:noAutofit/>
          </a:bodyPr>
          <a:lstStyle>
            <a:lvl1pPr>
              <a:defRPr sz="900"/>
            </a:lvl1pPr>
          </a:lstStyle>
          <a:p>
            <a:pPr lvl="0"/>
            <a:r>
              <a:rPr lang="en-US"/>
              <a:t>Click to edit Master text styles</a:t>
            </a:r>
          </a:p>
        </p:txBody>
      </p:sp>
      <p:sp>
        <p:nvSpPr>
          <p:cNvPr id="36" name="Text Placeholder 95">
            <a:extLst>
              <a:ext uri="{FF2B5EF4-FFF2-40B4-BE49-F238E27FC236}">
                <a16:creationId xmlns:a16="http://schemas.microsoft.com/office/drawing/2014/main" id="{574A6AC7-C4E9-CCD5-FA0B-A01E6A4C8CAF}"/>
              </a:ext>
            </a:extLst>
          </p:cNvPr>
          <p:cNvSpPr>
            <a:spLocks noGrp="1"/>
          </p:cNvSpPr>
          <p:nvPr>
            <p:ph type="body" sz="quarter" idx="135" hasCustomPrompt="1"/>
          </p:nvPr>
        </p:nvSpPr>
        <p:spPr>
          <a:xfrm>
            <a:off x="9066088"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37" name="Text Placeholder 92">
            <a:extLst>
              <a:ext uri="{FF2B5EF4-FFF2-40B4-BE49-F238E27FC236}">
                <a16:creationId xmlns:a16="http://schemas.microsoft.com/office/drawing/2014/main" id="{3C513FC6-DA4F-AC16-7DE7-D9889FC46BB4}"/>
              </a:ext>
            </a:extLst>
          </p:cNvPr>
          <p:cNvSpPr>
            <a:spLocks noGrp="1"/>
          </p:cNvSpPr>
          <p:nvPr>
            <p:ph type="body" sz="quarter" idx="136"/>
          </p:nvPr>
        </p:nvSpPr>
        <p:spPr>
          <a:xfrm>
            <a:off x="9062328"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8" name="Text Placeholder 93">
            <a:extLst>
              <a:ext uri="{FF2B5EF4-FFF2-40B4-BE49-F238E27FC236}">
                <a16:creationId xmlns:a16="http://schemas.microsoft.com/office/drawing/2014/main" id="{028B87F9-2792-BB7A-F423-BDF218D1B28B}"/>
              </a:ext>
            </a:extLst>
          </p:cNvPr>
          <p:cNvSpPr>
            <a:spLocks noGrp="1"/>
          </p:cNvSpPr>
          <p:nvPr>
            <p:ph type="body" sz="quarter" idx="137"/>
          </p:nvPr>
        </p:nvSpPr>
        <p:spPr>
          <a:xfrm>
            <a:off x="9062328" y="3449968"/>
            <a:ext cx="2294561" cy="262252"/>
          </a:xfrm>
        </p:spPr>
        <p:txBody>
          <a:bodyPr>
            <a:noAutofit/>
          </a:bodyPr>
          <a:lstStyle>
            <a:lvl1pPr>
              <a:defRPr sz="900"/>
            </a:lvl1pPr>
          </a:lstStyle>
          <a:p>
            <a:pPr lvl="0"/>
            <a:r>
              <a:rPr lang="en-US"/>
              <a:t>Click to edit Master text styles</a:t>
            </a:r>
          </a:p>
        </p:txBody>
      </p:sp>
      <p:sp>
        <p:nvSpPr>
          <p:cNvPr id="39" name="Text Placeholder 91">
            <a:extLst>
              <a:ext uri="{FF2B5EF4-FFF2-40B4-BE49-F238E27FC236}">
                <a16:creationId xmlns:a16="http://schemas.microsoft.com/office/drawing/2014/main" id="{BF73EC64-D5F4-60F1-0547-AC999489AF78}"/>
              </a:ext>
            </a:extLst>
          </p:cNvPr>
          <p:cNvSpPr>
            <a:spLocks noGrp="1"/>
          </p:cNvSpPr>
          <p:nvPr>
            <p:ph type="body" sz="quarter" idx="138"/>
          </p:nvPr>
        </p:nvSpPr>
        <p:spPr>
          <a:xfrm>
            <a:off x="9382889" y="3810598"/>
            <a:ext cx="1974000" cy="503222"/>
          </a:xfrm>
        </p:spPr>
        <p:txBody>
          <a:bodyPr>
            <a:noAutofit/>
          </a:bodyPr>
          <a:lstStyle>
            <a:lvl1pPr>
              <a:defRPr sz="900"/>
            </a:lvl1pPr>
          </a:lstStyle>
          <a:p>
            <a:pPr lvl="0"/>
            <a:r>
              <a:rPr lang="en-US"/>
              <a:t>Click to edit Master text styles</a:t>
            </a:r>
          </a:p>
        </p:txBody>
      </p:sp>
      <p:sp>
        <p:nvSpPr>
          <p:cNvPr id="40" name="Text Placeholder 95">
            <a:extLst>
              <a:ext uri="{FF2B5EF4-FFF2-40B4-BE49-F238E27FC236}">
                <a16:creationId xmlns:a16="http://schemas.microsoft.com/office/drawing/2014/main" id="{91B6FAEB-3F4E-3434-069F-BDE7FE1BEAC3}"/>
              </a:ext>
            </a:extLst>
          </p:cNvPr>
          <p:cNvSpPr>
            <a:spLocks noGrp="1"/>
          </p:cNvSpPr>
          <p:nvPr>
            <p:ph type="body" sz="quarter" idx="139" hasCustomPrompt="1"/>
          </p:nvPr>
        </p:nvSpPr>
        <p:spPr>
          <a:xfrm>
            <a:off x="9066088"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41" name="Text Placeholder 92">
            <a:extLst>
              <a:ext uri="{FF2B5EF4-FFF2-40B4-BE49-F238E27FC236}">
                <a16:creationId xmlns:a16="http://schemas.microsoft.com/office/drawing/2014/main" id="{2A0001B6-AC19-101C-9C68-85C3CD2C9E66}"/>
              </a:ext>
            </a:extLst>
          </p:cNvPr>
          <p:cNvSpPr>
            <a:spLocks noGrp="1"/>
          </p:cNvSpPr>
          <p:nvPr>
            <p:ph type="body" sz="quarter" idx="140"/>
          </p:nvPr>
        </p:nvSpPr>
        <p:spPr>
          <a:xfrm>
            <a:off x="9062328"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2" name="Text Placeholder 93">
            <a:extLst>
              <a:ext uri="{FF2B5EF4-FFF2-40B4-BE49-F238E27FC236}">
                <a16:creationId xmlns:a16="http://schemas.microsoft.com/office/drawing/2014/main" id="{7FBD1C38-9BF0-C373-F531-CD1A48D6F1E3}"/>
              </a:ext>
            </a:extLst>
          </p:cNvPr>
          <p:cNvSpPr>
            <a:spLocks noGrp="1"/>
          </p:cNvSpPr>
          <p:nvPr>
            <p:ph type="body" sz="quarter" idx="141"/>
          </p:nvPr>
        </p:nvSpPr>
        <p:spPr>
          <a:xfrm>
            <a:off x="9062328" y="4884321"/>
            <a:ext cx="2294561" cy="262252"/>
          </a:xfrm>
        </p:spPr>
        <p:txBody>
          <a:bodyPr>
            <a:noAutofit/>
          </a:bodyPr>
          <a:lstStyle>
            <a:lvl1pPr>
              <a:defRPr sz="900"/>
            </a:lvl1pPr>
          </a:lstStyle>
          <a:p>
            <a:pPr lvl="0"/>
            <a:r>
              <a:rPr lang="en-US"/>
              <a:t>Click to edit Master text styles</a:t>
            </a:r>
          </a:p>
        </p:txBody>
      </p:sp>
      <p:sp>
        <p:nvSpPr>
          <p:cNvPr id="43" name="Text Placeholder 91">
            <a:extLst>
              <a:ext uri="{FF2B5EF4-FFF2-40B4-BE49-F238E27FC236}">
                <a16:creationId xmlns:a16="http://schemas.microsoft.com/office/drawing/2014/main" id="{A4238A4A-5E55-906A-CD8D-67AE02A829BE}"/>
              </a:ext>
            </a:extLst>
          </p:cNvPr>
          <p:cNvSpPr>
            <a:spLocks noGrp="1"/>
          </p:cNvSpPr>
          <p:nvPr>
            <p:ph type="body" sz="quarter" idx="142"/>
          </p:nvPr>
        </p:nvSpPr>
        <p:spPr>
          <a:xfrm>
            <a:off x="9382889" y="5244951"/>
            <a:ext cx="1974000" cy="503222"/>
          </a:xfrm>
        </p:spPr>
        <p:txBody>
          <a:bodyPr>
            <a:noAutofit/>
          </a:bodyPr>
          <a:lstStyle>
            <a:lvl1pPr>
              <a:defRPr sz="900"/>
            </a:lvl1pPr>
          </a:lstStyle>
          <a:p>
            <a:pPr lvl="0"/>
            <a:r>
              <a:rPr lang="en-US"/>
              <a:t>Click to edit Master text styles</a:t>
            </a:r>
          </a:p>
        </p:txBody>
      </p:sp>
      <p:sp>
        <p:nvSpPr>
          <p:cNvPr id="44" name="Text Placeholder 95">
            <a:extLst>
              <a:ext uri="{FF2B5EF4-FFF2-40B4-BE49-F238E27FC236}">
                <a16:creationId xmlns:a16="http://schemas.microsoft.com/office/drawing/2014/main" id="{39DC53CF-1F61-422B-9325-0272A3B1B5A5}"/>
              </a:ext>
            </a:extLst>
          </p:cNvPr>
          <p:cNvSpPr>
            <a:spLocks noGrp="1"/>
          </p:cNvSpPr>
          <p:nvPr>
            <p:ph type="body" sz="quarter" idx="143" hasCustomPrompt="1"/>
          </p:nvPr>
        </p:nvSpPr>
        <p:spPr>
          <a:xfrm>
            <a:off x="9066088"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45" name="Text Placeholder 91">
            <a:extLst>
              <a:ext uri="{FF2B5EF4-FFF2-40B4-BE49-F238E27FC236}">
                <a16:creationId xmlns:a16="http://schemas.microsoft.com/office/drawing/2014/main" id="{96570CB4-156B-806F-4E2D-89AC95A93CA9}"/>
              </a:ext>
            </a:extLst>
          </p:cNvPr>
          <p:cNvSpPr>
            <a:spLocks noGrp="1"/>
          </p:cNvSpPr>
          <p:nvPr>
            <p:ph type="body" sz="quarter" idx="144" hasCustomPrompt="1"/>
          </p:nvPr>
        </p:nvSpPr>
        <p:spPr>
          <a:xfrm>
            <a:off x="1502913" y="2358315"/>
            <a:ext cx="331694" cy="503222"/>
          </a:xfrm>
        </p:spPr>
        <p:txBody>
          <a:bodyPr>
            <a:noAutofit/>
          </a:bodyPr>
          <a:lstStyle>
            <a:lvl1pPr algn="ctr">
              <a:defRPr sz="900" b="1">
                <a:solidFill>
                  <a:schemeClr val="accent1"/>
                </a:solidFill>
              </a:defRPr>
            </a:lvl1pPr>
          </a:lstStyle>
          <a:p>
            <a:r>
              <a:rPr lang="en-US" dirty="0"/>
              <a:t>O:</a:t>
            </a:r>
            <a:br>
              <a:rPr lang="en-US" dirty="0"/>
            </a:br>
            <a:r>
              <a:rPr lang="en-US" dirty="0"/>
              <a:t>M:</a:t>
            </a:r>
            <a:br>
              <a:rPr lang="en-US" dirty="0"/>
            </a:br>
            <a:r>
              <a:rPr lang="en-US" dirty="0"/>
              <a:t>F:</a:t>
            </a:r>
          </a:p>
        </p:txBody>
      </p:sp>
    </p:spTree>
    <p:extLst>
      <p:ext uri="{BB962C8B-B14F-4D97-AF65-F5344CB8AC3E}">
        <p14:creationId xmlns:p14="http://schemas.microsoft.com/office/powerpoint/2010/main" val="42515812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o_Blank">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dirty="0">
                <a:solidFill>
                  <a:schemeClr val="accent1"/>
                </a:solidFill>
              </a:rPr>
              <a:t>Bold Dark Blue copy if necessary for introduction sentence</a:t>
            </a:r>
          </a:p>
          <a:p>
            <a:r>
              <a:rPr lang="en-US" dirty="0"/>
              <a:t>First level copy at 15pt. As et </a:t>
            </a:r>
            <a:r>
              <a:rPr lang="en-US" dirty="0" err="1"/>
              <a:t>ellab</a:t>
            </a:r>
            <a:r>
              <a:rPr lang="en-US" dirty="0"/>
              <a:t> </a:t>
            </a:r>
            <a:r>
              <a:rPr lang="en-US" dirty="0" err="1"/>
              <a:t>ius</a:t>
            </a:r>
            <a:r>
              <a:rPr lang="en-US" dirty="0"/>
              <a:t> </a:t>
            </a:r>
            <a:r>
              <a:rPr lang="en-US" dirty="0" err="1"/>
              <a:t>autaspe</a:t>
            </a:r>
            <a:r>
              <a:rPr lang="en-US" dirty="0"/>
              <a:t> </a:t>
            </a:r>
            <a:r>
              <a:rPr lang="en-US" dirty="0" err="1"/>
              <a:t>rferibus</a:t>
            </a:r>
            <a:r>
              <a:rPr lang="en-US" dirty="0"/>
              <a:t> </a:t>
            </a:r>
            <a:r>
              <a:rPr lang="en-US" dirty="0" err="1"/>
              <a:t>sam</a:t>
            </a:r>
            <a:r>
              <a:rPr lang="en-US" dirty="0"/>
              <a:t> que </a:t>
            </a:r>
            <a:r>
              <a:rPr lang="en-US" dirty="0" err="1"/>
              <a:t>soloribus</a:t>
            </a:r>
            <a:r>
              <a:rPr lang="en-US" dirty="0"/>
              <a:t> re, </a:t>
            </a:r>
            <a:r>
              <a:rPr lang="en-US" dirty="0" err="1"/>
              <a:t>offictoratis</a:t>
            </a:r>
            <a:r>
              <a:rPr lang="en-US" dirty="0"/>
              <a:t> </a:t>
            </a:r>
            <a:r>
              <a:rPr lang="en-US" dirty="0" err="1"/>
              <a:t>molorumqui</a:t>
            </a:r>
            <a:r>
              <a:rPr lang="en-US" dirty="0"/>
              <a:t> </a:t>
            </a:r>
            <a:r>
              <a:rPr lang="en-US" dirty="0" err="1"/>
              <a:t>dolorectis</a:t>
            </a:r>
            <a:r>
              <a:rPr lang="en-US" dirty="0"/>
              <a:t> </a:t>
            </a:r>
            <a:r>
              <a:rPr lang="en-US" dirty="0" err="1"/>
              <a:t>magnimus</a:t>
            </a:r>
            <a:r>
              <a:rPr lang="en-US" dirty="0"/>
              <a:t> et </a:t>
            </a:r>
            <a:r>
              <a:rPr lang="en-US" dirty="0" err="1"/>
              <a:t>andaerro</a:t>
            </a:r>
            <a:r>
              <a:rPr lang="en-US" dirty="0"/>
              <a:t> </a:t>
            </a:r>
            <a:r>
              <a:rPr lang="en-US" dirty="0" err="1"/>
              <a:t>voloreium</a:t>
            </a:r>
            <a:r>
              <a:rPr lang="en-US" dirty="0"/>
              <a:t> </a:t>
            </a:r>
            <a:r>
              <a:rPr lang="en-US" dirty="0" err="1"/>
              <a:t>libus</a:t>
            </a:r>
            <a:r>
              <a:rPr lang="en-US" dirty="0"/>
              <a:t> autem </a:t>
            </a:r>
            <a:r>
              <a:rPr lang="en-US" dirty="0" err="1"/>
              <a:t>excerfe</a:t>
            </a:r>
            <a:r>
              <a:rPr lang="en-US" dirty="0"/>
              <a:t> </a:t>
            </a:r>
            <a:r>
              <a:rPr lang="en-US" dirty="0" err="1"/>
              <a:t>runtius</a:t>
            </a:r>
            <a:r>
              <a:rPr lang="en-US" dirty="0"/>
              <a:t> </a:t>
            </a:r>
            <a:r>
              <a:rPr lang="en-US" dirty="0" err="1"/>
              <a:t>poritas</a:t>
            </a:r>
            <a:r>
              <a:rPr lang="en-US" dirty="0"/>
              <a:t> </a:t>
            </a:r>
            <a:r>
              <a:rPr lang="en-US" dirty="0" err="1"/>
              <a:t>earumque</a:t>
            </a:r>
            <a:r>
              <a:rPr lang="en-US" dirty="0"/>
              <a:t> pro blat </a:t>
            </a:r>
            <a:r>
              <a:rPr lang="en-US" dirty="0" err="1"/>
              <a:t>rehenda</a:t>
            </a:r>
            <a:r>
              <a:rPr lang="en-US" dirty="0"/>
              <a:t> </a:t>
            </a:r>
            <a:r>
              <a:rPr lang="en-US" dirty="0" err="1"/>
              <a:t>nihillaut</a:t>
            </a:r>
            <a:r>
              <a:rPr lang="en-US" dirty="0"/>
              <a:t> </a:t>
            </a:r>
            <a:r>
              <a:rPr lang="en-US" dirty="0" err="1"/>
              <a:t>enis</a:t>
            </a:r>
            <a:r>
              <a:rPr lang="en-US" dirty="0"/>
              <a:t> </a:t>
            </a:r>
            <a:r>
              <a:rPr lang="en-US" dirty="0" err="1"/>
              <a:t>resti</a:t>
            </a:r>
            <a:r>
              <a:rPr lang="en-US" dirty="0"/>
              <a:t> </a:t>
            </a:r>
            <a:r>
              <a:rPr lang="en-US" dirty="0" err="1"/>
              <a:t>blabore</a:t>
            </a:r>
            <a:r>
              <a:rPr lang="en-US" dirty="0"/>
              <a:t> </a:t>
            </a:r>
            <a:r>
              <a:rPr lang="en-US" dirty="0" err="1"/>
              <a:t>explaccum</a:t>
            </a:r>
            <a:endParaRPr lang="en-US" dirty="0"/>
          </a:p>
          <a:p>
            <a:pPr lvl="1"/>
            <a:r>
              <a:rPr lang="en-US" dirty="0"/>
              <a:t>Second level copy is first level bullets</a:t>
            </a:r>
          </a:p>
          <a:p>
            <a:pPr lvl="1"/>
            <a:r>
              <a:rPr lang="en-US" dirty="0" err="1"/>
              <a:t>Utem</a:t>
            </a:r>
            <a:r>
              <a:rPr lang="en-US" dirty="0"/>
              <a:t> </a:t>
            </a:r>
            <a:r>
              <a:rPr lang="en-US" dirty="0" err="1"/>
              <a:t>ut</a:t>
            </a:r>
            <a:r>
              <a:rPr lang="en-US" dirty="0"/>
              <a:t> </a:t>
            </a:r>
            <a:r>
              <a:rPr lang="en-US" dirty="0" err="1"/>
              <a:t>inus</a:t>
            </a:r>
            <a:r>
              <a:rPr lang="en-US" dirty="0"/>
              <a:t> </a:t>
            </a:r>
            <a:r>
              <a:rPr lang="en-US" dirty="0" err="1"/>
              <a:t>vene</a:t>
            </a:r>
            <a:r>
              <a:rPr lang="en-US" dirty="0"/>
              <a:t> vent </a:t>
            </a:r>
          </a:p>
          <a:p>
            <a:pPr lvl="1"/>
            <a:r>
              <a:rPr lang="en-US" dirty="0" err="1"/>
              <a:t>Harumquam</a:t>
            </a:r>
            <a:r>
              <a:rPr lang="en-US" dirty="0"/>
              <a:t> </a:t>
            </a:r>
            <a:r>
              <a:rPr lang="en-US" dirty="0" err="1"/>
              <a:t>rerferc</a:t>
            </a:r>
            <a:r>
              <a:rPr lang="en-US" dirty="0"/>
              <a:t> </a:t>
            </a:r>
            <a:r>
              <a:rPr lang="en-US" dirty="0" err="1"/>
              <a:t>hicipsa</a:t>
            </a:r>
            <a:r>
              <a:rPr lang="en-US" dirty="0"/>
              <a:t> </a:t>
            </a:r>
            <a:r>
              <a:rPr lang="en-US" dirty="0" err="1"/>
              <a:t>nulpa</a:t>
            </a:r>
            <a:r>
              <a:rPr lang="en-US" dirty="0"/>
              <a:t> </a:t>
            </a:r>
            <a:r>
              <a:rPr lang="en-US" dirty="0" err="1"/>
              <a:t>inum</a:t>
            </a:r>
            <a:r>
              <a:rPr lang="en-US" dirty="0"/>
              <a:t> sit, commo </a:t>
            </a:r>
            <a:r>
              <a:rPr lang="en-US" dirty="0" err="1"/>
              <a:t>consed</a:t>
            </a:r>
            <a:r>
              <a:rPr lang="en-US" dirty="0"/>
              <a:t> qui que pa </a:t>
            </a:r>
            <a:r>
              <a:rPr lang="en-US" dirty="0" err="1"/>
              <a:t>aut</a:t>
            </a:r>
            <a:r>
              <a:rPr lang="en-US" dirty="0"/>
              <a:t> </a:t>
            </a:r>
            <a:r>
              <a:rPr lang="en-US" dirty="0" err="1"/>
              <a:t>ratur</a:t>
            </a:r>
            <a:r>
              <a:rPr lang="en-US" dirty="0"/>
              <a:t> </a:t>
            </a:r>
            <a:r>
              <a:rPr lang="en-US" dirty="0" err="1"/>
              <a:t>autatem</a:t>
            </a:r>
            <a:r>
              <a:rPr lang="en-US" dirty="0"/>
              <a:t> </a:t>
            </a:r>
            <a:r>
              <a:rPr lang="en-US" dirty="0" err="1"/>
              <a:t>ipitatecae</a:t>
            </a:r>
            <a:r>
              <a:rPr lang="en-US" dirty="0"/>
              <a:t> </a:t>
            </a:r>
            <a:r>
              <a:rPr lang="en-US" dirty="0" err="1"/>
              <a:t>nonserem</a:t>
            </a:r>
            <a:r>
              <a:rPr lang="en-US" dirty="0"/>
              <a:t> facias </a:t>
            </a:r>
            <a:r>
              <a:rPr lang="en-US" dirty="0" err="1"/>
              <a:t>dolum</a:t>
            </a:r>
            <a:r>
              <a:rPr lang="en-US" dirty="0"/>
              <a:t> </a:t>
            </a:r>
            <a:r>
              <a:rPr lang="en-US" dirty="0" err="1"/>
              <a:t>facculpa</a:t>
            </a:r>
            <a:r>
              <a:rPr lang="en-US" dirty="0"/>
              <a:t> </a:t>
            </a:r>
            <a:r>
              <a:rPr lang="en-US" dirty="0" err="1"/>
              <a:t>ditiant</a:t>
            </a:r>
            <a:r>
              <a:rPr lang="en-US" dirty="0"/>
              <a:t> </a:t>
            </a:r>
            <a:r>
              <a:rPr lang="en-US" dirty="0" err="1"/>
              <a:t>iatent</a:t>
            </a:r>
            <a:r>
              <a:rPr lang="en-US" dirty="0"/>
              <a:t> qui </a:t>
            </a:r>
            <a:r>
              <a:rPr lang="en-US" dirty="0" err="1"/>
              <a:t>ut</a:t>
            </a:r>
            <a:r>
              <a:rPr lang="en-US" dirty="0"/>
              <a:t> </a:t>
            </a:r>
            <a:r>
              <a:rPr lang="en-US" dirty="0" err="1"/>
              <a:t>velicia</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502347"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dirty="0"/>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dirty="0"/>
              <a:t>First Last Name, ABC</a:t>
            </a:r>
          </a:p>
        </p:txBody>
      </p:sp>
    </p:spTree>
    <p:extLst>
      <p:ext uri="{BB962C8B-B14F-4D97-AF65-F5344CB8AC3E}">
        <p14:creationId xmlns:p14="http://schemas.microsoft.com/office/powerpoint/2010/main" val="19150111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Bio_Blue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0BA73D-4886-5ACC-231F-4860B74CC7E1}"/>
              </a:ext>
            </a:extLst>
          </p:cNvPr>
          <p:cNvSpPr/>
          <p:nvPr userDrawn="1"/>
        </p:nvSpPr>
        <p:spPr>
          <a:xfrm>
            <a:off x="396607" y="3161841"/>
            <a:ext cx="2324559" cy="2003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dirty="0">
                <a:solidFill>
                  <a:schemeClr val="accent1"/>
                </a:solidFill>
              </a:rPr>
              <a:t>Bold Dark Blue copy if necessary for introduction sentence</a:t>
            </a:r>
          </a:p>
          <a:p>
            <a:r>
              <a:rPr lang="en-US" dirty="0"/>
              <a:t>First level copy at 15pt. As et </a:t>
            </a:r>
            <a:r>
              <a:rPr lang="en-US" dirty="0" err="1"/>
              <a:t>ellab</a:t>
            </a:r>
            <a:r>
              <a:rPr lang="en-US" dirty="0"/>
              <a:t> </a:t>
            </a:r>
            <a:r>
              <a:rPr lang="en-US" dirty="0" err="1"/>
              <a:t>ius</a:t>
            </a:r>
            <a:r>
              <a:rPr lang="en-US" dirty="0"/>
              <a:t> </a:t>
            </a:r>
            <a:r>
              <a:rPr lang="en-US" dirty="0" err="1"/>
              <a:t>autaspe</a:t>
            </a:r>
            <a:r>
              <a:rPr lang="en-US" dirty="0"/>
              <a:t> </a:t>
            </a:r>
            <a:r>
              <a:rPr lang="en-US" dirty="0" err="1"/>
              <a:t>rferibus</a:t>
            </a:r>
            <a:r>
              <a:rPr lang="en-US" dirty="0"/>
              <a:t> </a:t>
            </a:r>
            <a:r>
              <a:rPr lang="en-US" dirty="0" err="1"/>
              <a:t>sam</a:t>
            </a:r>
            <a:r>
              <a:rPr lang="en-US" dirty="0"/>
              <a:t> que </a:t>
            </a:r>
            <a:r>
              <a:rPr lang="en-US" dirty="0" err="1"/>
              <a:t>soloribus</a:t>
            </a:r>
            <a:r>
              <a:rPr lang="en-US" dirty="0"/>
              <a:t> re, </a:t>
            </a:r>
            <a:r>
              <a:rPr lang="en-US" dirty="0" err="1"/>
              <a:t>offictoratis</a:t>
            </a:r>
            <a:r>
              <a:rPr lang="en-US" dirty="0"/>
              <a:t> </a:t>
            </a:r>
            <a:r>
              <a:rPr lang="en-US" dirty="0" err="1"/>
              <a:t>molorumqui</a:t>
            </a:r>
            <a:r>
              <a:rPr lang="en-US" dirty="0"/>
              <a:t> </a:t>
            </a:r>
            <a:r>
              <a:rPr lang="en-US" dirty="0" err="1"/>
              <a:t>dolorectis</a:t>
            </a:r>
            <a:r>
              <a:rPr lang="en-US" dirty="0"/>
              <a:t> </a:t>
            </a:r>
            <a:r>
              <a:rPr lang="en-US" dirty="0" err="1"/>
              <a:t>magnimus</a:t>
            </a:r>
            <a:r>
              <a:rPr lang="en-US" dirty="0"/>
              <a:t> et </a:t>
            </a:r>
            <a:r>
              <a:rPr lang="en-US" dirty="0" err="1"/>
              <a:t>andaerro</a:t>
            </a:r>
            <a:r>
              <a:rPr lang="en-US" dirty="0"/>
              <a:t> </a:t>
            </a:r>
            <a:r>
              <a:rPr lang="en-US" dirty="0" err="1"/>
              <a:t>voloreium</a:t>
            </a:r>
            <a:r>
              <a:rPr lang="en-US" dirty="0"/>
              <a:t> </a:t>
            </a:r>
            <a:r>
              <a:rPr lang="en-US" dirty="0" err="1"/>
              <a:t>libus</a:t>
            </a:r>
            <a:r>
              <a:rPr lang="en-US" dirty="0"/>
              <a:t> autem </a:t>
            </a:r>
            <a:r>
              <a:rPr lang="en-US" dirty="0" err="1"/>
              <a:t>excerfe</a:t>
            </a:r>
            <a:r>
              <a:rPr lang="en-US" dirty="0"/>
              <a:t> </a:t>
            </a:r>
            <a:r>
              <a:rPr lang="en-US" dirty="0" err="1"/>
              <a:t>runtius</a:t>
            </a:r>
            <a:r>
              <a:rPr lang="en-US" dirty="0"/>
              <a:t> </a:t>
            </a:r>
            <a:r>
              <a:rPr lang="en-US" dirty="0" err="1"/>
              <a:t>poritas</a:t>
            </a:r>
            <a:r>
              <a:rPr lang="en-US" dirty="0"/>
              <a:t> </a:t>
            </a:r>
            <a:r>
              <a:rPr lang="en-US" dirty="0" err="1"/>
              <a:t>earumque</a:t>
            </a:r>
            <a:r>
              <a:rPr lang="en-US" dirty="0"/>
              <a:t> pro blat </a:t>
            </a:r>
            <a:r>
              <a:rPr lang="en-US" dirty="0" err="1"/>
              <a:t>rehenda</a:t>
            </a:r>
            <a:r>
              <a:rPr lang="en-US" dirty="0"/>
              <a:t> </a:t>
            </a:r>
            <a:r>
              <a:rPr lang="en-US" dirty="0" err="1"/>
              <a:t>nihillaut</a:t>
            </a:r>
            <a:r>
              <a:rPr lang="en-US" dirty="0"/>
              <a:t> </a:t>
            </a:r>
            <a:r>
              <a:rPr lang="en-US" dirty="0" err="1"/>
              <a:t>enis</a:t>
            </a:r>
            <a:r>
              <a:rPr lang="en-US" dirty="0"/>
              <a:t> </a:t>
            </a:r>
            <a:r>
              <a:rPr lang="en-US" dirty="0" err="1"/>
              <a:t>resti</a:t>
            </a:r>
            <a:r>
              <a:rPr lang="en-US" dirty="0"/>
              <a:t> </a:t>
            </a:r>
            <a:r>
              <a:rPr lang="en-US" dirty="0" err="1"/>
              <a:t>blabore</a:t>
            </a:r>
            <a:r>
              <a:rPr lang="en-US" dirty="0"/>
              <a:t> </a:t>
            </a:r>
            <a:r>
              <a:rPr lang="en-US" dirty="0" err="1"/>
              <a:t>explaccum</a:t>
            </a:r>
            <a:endParaRPr lang="en-US" dirty="0"/>
          </a:p>
          <a:p>
            <a:pPr lvl="1"/>
            <a:r>
              <a:rPr lang="en-US" dirty="0"/>
              <a:t>Second level copy is first level bullets</a:t>
            </a:r>
          </a:p>
          <a:p>
            <a:pPr lvl="1"/>
            <a:r>
              <a:rPr lang="en-US" dirty="0" err="1"/>
              <a:t>Utem</a:t>
            </a:r>
            <a:r>
              <a:rPr lang="en-US" dirty="0"/>
              <a:t> </a:t>
            </a:r>
            <a:r>
              <a:rPr lang="en-US" dirty="0" err="1"/>
              <a:t>ut</a:t>
            </a:r>
            <a:r>
              <a:rPr lang="en-US" dirty="0"/>
              <a:t> </a:t>
            </a:r>
            <a:r>
              <a:rPr lang="en-US" dirty="0" err="1"/>
              <a:t>inus</a:t>
            </a:r>
            <a:r>
              <a:rPr lang="en-US" dirty="0"/>
              <a:t> </a:t>
            </a:r>
            <a:r>
              <a:rPr lang="en-US" dirty="0" err="1"/>
              <a:t>vene</a:t>
            </a:r>
            <a:r>
              <a:rPr lang="en-US" dirty="0"/>
              <a:t> vent </a:t>
            </a:r>
          </a:p>
          <a:p>
            <a:pPr lvl="1"/>
            <a:r>
              <a:rPr lang="en-US" dirty="0" err="1"/>
              <a:t>Harumquam</a:t>
            </a:r>
            <a:r>
              <a:rPr lang="en-US" dirty="0"/>
              <a:t> </a:t>
            </a:r>
            <a:r>
              <a:rPr lang="en-US" dirty="0" err="1"/>
              <a:t>rerferc</a:t>
            </a:r>
            <a:r>
              <a:rPr lang="en-US" dirty="0"/>
              <a:t> </a:t>
            </a:r>
            <a:r>
              <a:rPr lang="en-US" dirty="0" err="1"/>
              <a:t>hicipsa</a:t>
            </a:r>
            <a:r>
              <a:rPr lang="en-US" dirty="0"/>
              <a:t> </a:t>
            </a:r>
            <a:r>
              <a:rPr lang="en-US" dirty="0" err="1"/>
              <a:t>nulpa</a:t>
            </a:r>
            <a:r>
              <a:rPr lang="en-US" dirty="0"/>
              <a:t> </a:t>
            </a:r>
            <a:r>
              <a:rPr lang="en-US" dirty="0" err="1"/>
              <a:t>inum</a:t>
            </a:r>
            <a:r>
              <a:rPr lang="en-US" dirty="0"/>
              <a:t> sit, commo </a:t>
            </a:r>
            <a:r>
              <a:rPr lang="en-US" dirty="0" err="1"/>
              <a:t>consed</a:t>
            </a:r>
            <a:r>
              <a:rPr lang="en-US" dirty="0"/>
              <a:t> qui que pa </a:t>
            </a:r>
            <a:r>
              <a:rPr lang="en-US" dirty="0" err="1"/>
              <a:t>aut</a:t>
            </a:r>
            <a:r>
              <a:rPr lang="en-US" dirty="0"/>
              <a:t> </a:t>
            </a:r>
            <a:r>
              <a:rPr lang="en-US" dirty="0" err="1"/>
              <a:t>ratur</a:t>
            </a:r>
            <a:r>
              <a:rPr lang="en-US" dirty="0"/>
              <a:t> </a:t>
            </a:r>
            <a:r>
              <a:rPr lang="en-US" dirty="0" err="1"/>
              <a:t>autatem</a:t>
            </a:r>
            <a:r>
              <a:rPr lang="en-US" dirty="0"/>
              <a:t> </a:t>
            </a:r>
            <a:r>
              <a:rPr lang="en-US" dirty="0" err="1"/>
              <a:t>ipitatecae</a:t>
            </a:r>
            <a:r>
              <a:rPr lang="en-US" dirty="0"/>
              <a:t> </a:t>
            </a:r>
            <a:r>
              <a:rPr lang="en-US" dirty="0" err="1"/>
              <a:t>nonserem</a:t>
            </a:r>
            <a:r>
              <a:rPr lang="en-US" dirty="0"/>
              <a:t> facias </a:t>
            </a:r>
            <a:r>
              <a:rPr lang="en-US" dirty="0" err="1"/>
              <a:t>dolum</a:t>
            </a:r>
            <a:r>
              <a:rPr lang="en-US" dirty="0"/>
              <a:t> </a:t>
            </a:r>
            <a:r>
              <a:rPr lang="en-US" dirty="0" err="1"/>
              <a:t>facculpa</a:t>
            </a:r>
            <a:r>
              <a:rPr lang="en-US" dirty="0"/>
              <a:t> </a:t>
            </a:r>
            <a:r>
              <a:rPr lang="en-US" dirty="0" err="1"/>
              <a:t>ditiant</a:t>
            </a:r>
            <a:r>
              <a:rPr lang="en-US" dirty="0"/>
              <a:t> </a:t>
            </a:r>
            <a:r>
              <a:rPr lang="en-US" dirty="0" err="1"/>
              <a:t>iatent</a:t>
            </a:r>
            <a:r>
              <a:rPr lang="en-US" dirty="0"/>
              <a:t> qui </a:t>
            </a:r>
            <a:r>
              <a:rPr lang="en-US" dirty="0" err="1"/>
              <a:t>ut</a:t>
            </a:r>
            <a:r>
              <a:rPr lang="en-US" dirty="0"/>
              <a:t> </a:t>
            </a:r>
            <a:r>
              <a:rPr lang="en-US" dirty="0" err="1"/>
              <a:t>velicia</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612121"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solidFill>
                  <a:schemeClr val="bg1"/>
                </a:solidFill>
              </a:defRPr>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tx2"/>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dirty="0"/>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dirty="0"/>
              <a:t>First Last Name, ABC</a:t>
            </a:r>
          </a:p>
        </p:txBody>
      </p:sp>
    </p:spTree>
    <p:extLst>
      <p:ext uri="{BB962C8B-B14F-4D97-AF65-F5344CB8AC3E}">
        <p14:creationId xmlns:p14="http://schemas.microsoft.com/office/powerpoint/2010/main" val="2943550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11/5/2024</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2"/>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dirty="0">
                <a:solidFill>
                  <a:schemeClr val="bg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1"/>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1"/>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1"/>
                </a:solidFill>
              </a:rPr>
              <a:t>© </a:t>
            </a:r>
            <a:r>
              <a:rPr lang="en-US" sz="800" dirty="0" err="1">
                <a:solidFill>
                  <a:schemeClr val="bg1"/>
                </a:solidFill>
              </a:rPr>
              <a:t>TruStage</a:t>
            </a:r>
            <a:endParaRPr lang="en-US" sz="800" dirty="0">
              <a:solidFill>
                <a:schemeClr val="bg1"/>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1"/>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2782755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11/5/2024</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1"/>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dirty="0">
                <a:solidFill>
                  <a:schemeClr val="accent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2"/>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636072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11/5/2024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endParaRPr lang="en-US" dirty="0"/>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3" name="TextBox 2">
            <a:extLst>
              <a:ext uri="{FF2B5EF4-FFF2-40B4-BE49-F238E27FC236}">
                <a16:creationId xmlns:a16="http://schemas.microsoft.com/office/drawing/2014/main" id="{5425FED9-FB33-AF74-E2CF-D334A066B89A}"/>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2"/>
                </a:solidFill>
              </a:rPr>
              <a:t>Place disclaimer here.</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3211565258"/>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1_Title Slide_2">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3302002" y="3119033"/>
            <a:ext cx="7709815" cy="553998"/>
          </a:xfrm>
        </p:spPr>
        <p:txBody>
          <a:bodyPr lIns="0" tIns="0" rIns="0" bIns="0" anchor="b"/>
          <a:lstStyle>
            <a:lvl1pPr algn="l">
              <a:defRPr sz="3600" b="1" baseline="0">
                <a:solidFill>
                  <a:schemeClr val="accent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3313374" y="3791433"/>
            <a:ext cx="7709815" cy="1022350"/>
          </a:xfrm>
        </p:spPr>
        <p:txBody>
          <a:bodyPr lIns="0" tIns="0" rIns="0" bIns="0"/>
          <a:lstStyle>
            <a:lvl1pPr marL="0" indent="0" algn="l">
              <a:buNone/>
              <a:defRPr sz="2000" b="0" baseline="0">
                <a:solidFill>
                  <a:schemeClr val="tx2"/>
                </a:solidFill>
              </a:defRPr>
            </a:lvl1pPr>
          </a:lstStyle>
          <a:p>
            <a:pPr lvl="0"/>
            <a:r>
              <a:rPr lang="en-US" dirty="0"/>
              <a:t>Cover Slide Subtitle</a:t>
            </a:r>
          </a:p>
        </p:txBody>
      </p:sp>
      <p:cxnSp>
        <p:nvCxnSpPr>
          <p:cNvPr id="28" name="Straight Connector 27"/>
          <p:cNvCxnSpPr/>
          <p:nvPr userDrawn="1"/>
        </p:nvCxnSpPr>
        <p:spPr>
          <a:xfrm>
            <a:off x="2520044" y="-14423"/>
            <a:ext cx="1364259"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3884303" y="-14423"/>
            <a:ext cx="828715"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 Box 40"/>
          <p:cNvSpPr txBox="1">
            <a:spLocks noChangeArrowheads="1"/>
          </p:cNvSpPr>
          <p:nvPr userDrawn="1"/>
        </p:nvSpPr>
        <p:spPr bwMode="auto">
          <a:xfrm>
            <a:off x="5012307" y="6512334"/>
            <a:ext cx="6941395" cy="200055"/>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700" dirty="0">
                <a:solidFill>
                  <a:schemeClr val="tx1"/>
                </a:solidFill>
                <a:latin typeface="Arial Narrow" pitchFamily="34" charset="0"/>
                <a:cs typeface="+mn-cs"/>
              </a:rPr>
              <a:t>CUNA Mutual Group Proprietary |  Reproduction, Adaptation or Distribution Prohibited |  © 2018 CUNA Mutual Group,</a:t>
            </a:r>
            <a:r>
              <a:rPr lang="en-US" sz="700" baseline="0" dirty="0">
                <a:solidFill>
                  <a:schemeClr val="tx1"/>
                </a:solidFill>
                <a:latin typeface="Arial Narrow" pitchFamily="34" charset="0"/>
                <a:cs typeface="+mn-cs"/>
              </a:rPr>
              <a:t> All Rights Reserved.</a:t>
            </a:r>
            <a:endParaRPr lang="en-US" sz="700" dirty="0">
              <a:solidFill>
                <a:schemeClr val="tx1"/>
              </a:solidFill>
              <a:latin typeface="Arial Narrow" pitchFamily="34" charset="0"/>
              <a:cs typeface="+mn-cs"/>
            </a:endParaRPr>
          </a:p>
        </p:txBody>
      </p:sp>
      <p:sp>
        <p:nvSpPr>
          <p:cNvPr id="14" name="Rectangle 13"/>
          <p:cNvSpPr/>
          <p:nvPr userDrawn="1"/>
        </p:nvSpPr>
        <p:spPr>
          <a:xfrm>
            <a:off x="0" y="6799612"/>
            <a:ext cx="12192000"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0" y="-12019"/>
            <a:ext cx="7083872" cy="3695700"/>
            <a:chOff x="0" y="-12019"/>
            <a:chExt cx="5312904" cy="3695700"/>
          </a:xfrm>
        </p:grpSpPr>
        <p:sp>
          <p:nvSpPr>
            <p:cNvPr id="15"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2158007" y="-5581"/>
              <a:ext cx="3154896" cy="14352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rot="10800000">
              <a:off x="2158007" y="-5579"/>
              <a:ext cx="3154896" cy="1435235"/>
            </a:xfrm>
            <a:prstGeom prst="triangl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cxnSpLocks/>
              <a:endCxn id="17" idx="0"/>
            </p:cNvCxnSpPr>
            <p:nvPr userDrawn="1"/>
          </p:nvCxnSpPr>
          <p:spPr>
            <a:xfrm>
              <a:off x="2157441" y="-12019"/>
              <a:ext cx="1578014" cy="1441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flipH="1">
              <a:off x="2787651"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flipH="1">
              <a:off x="4173039"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123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Line 4">
            <a:extLst>
              <a:ext uri="{FF2B5EF4-FFF2-40B4-BE49-F238E27FC236}">
                <a16:creationId xmlns:a16="http://schemas.microsoft.com/office/drawing/2014/main" id="{8BC3F386-5DF0-3FD5-3242-4FF517512B46}"/>
              </a:ext>
            </a:extLst>
          </p:cNvPr>
          <p:cNvSpPr>
            <a:spLocks noChangeShapeType="1"/>
          </p:cNvSpPr>
          <p:nvPr/>
        </p:nvSpPr>
        <p:spPr bwMode="auto">
          <a:xfrm>
            <a:off x="1016000" y="1600200"/>
            <a:ext cx="100584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3" name="Picture 5" descr="culogo">
            <a:extLst>
              <a:ext uri="{FF2B5EF4-FFF2-40B4-BE49-F238E27FC236}">
                <a16:creationId xmlns:a16="http://schemas.microsoft.com/office/drawing/2014/main" id="{38E67116-4A07-DDAC-51C5-58845A5D1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151" y="-12806363"/>
            <a:ext cx="10295467" cy="737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Rectangle 2"/>
          <p:cNvSpPr>
            <a:spLocks noGrp="1" noChangeArrowheads="1"/>
          </p:cNvSpPr>
          <p:nvPr>
            <p:ph type="ctrTitle"/>
          </p:nvPr>
        </p:nvSpPr>
        <p:spPr bwMode="auto">
          <a:xfrm>
            <a:off x="812800" y="609600"/>
            <a:ext cx="10363200" cy="838200"/>
          </a:xfrm>
          <a:prstGeom prst="rect">
            <a:avLst/>
          </a:prstGeom>
          <a:noFill/>
        </p:spPr>
        <p:txBody>
          <a:bodyPr bIns="45720" anchor="ctr"/>
          <a:lstStyle>
            <a:lvl1pPr>
              <a:defRPr/>
            </a:lvl1pPr>
          </a:lstStyle>
          <a:p>
            <a:pPr lvl="0"/>
            <a:endParaRPr lang="en-US" noProof="0"/>
          </a:p>
        </p:txBody>
      </p:sp>
      <p:sp>
        <p:nvSpPr>
          <p:cNvPr id="79875" name="Rectangle 3"/>
          <p:cNvSpPr>
            <a:spLocks noGrp="1" noChangeArrowheads="1"/>
          </p:cNvSpPr>
          <p:nvPr>
            <p:ph type="subTitle" idx="1"/>
          </p:nvPr>
        </p:nvSpPr>
        <p:spPr bwMode="auto">
          <a:xfrm>
            <a:off x="914400" y="1828800"/>
            <a:ext cx="10363200" cy="4343400"/>
          </a:xfrm>
          <a:prstGeom prst="rect">
            <a:avLst/>
          </a:prstGeom>
          <a:noFill/>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881670213"/>
      </p:ext>
    </p:extLst>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White-HalfPi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3" name="Picture Placeholder 2">
            <a:extLst>
              <a:ext uri="{FF2B5EF4-FFF2-40B4-BE49-F238E27FC236}">
                <a16:creationId xmlns:a16="http://schemas.microsoft.com/office/drawing/2014/main" id="{F9469E9E-E1C5-702F-DF82-1A2F9B5B8FED}"/>
              </a:ext>
            </a:extLst>
          </p:cNvPr>
          <p:cNvSpPr>
            <a:spLocks noGrp="1"/>
          </p:cNvSpPr>
          <p:nvPr>
            <p:ph type="pic" sz="quarter" idx="21"/>
          </p:nvPr>
        </p:nvSpPr>
        <p:spPr>
          <a:xfrm>
            <a:off x="6096000" y="0"/>
            <a:ext cx="6096000" cy="6858000"/>
          </a:xfrm>
        </p:spPr>
        <p:txBody>
          <a:bodyPr/>
          <a:lstStyle/>
          <a:p>
            <a:r>
              <a:rPr lang="en-US"/>
              <a:t>Click icon to add picture</a:t>
            </a:r>
          </a:p>
        </p:txBody>
      </p:sp>
      <p:sp>
        <p:nvSpPr>
          <p:cNvPr id="2" name="Title 1">
            <a:extLst>
              <a:ext uri="{FF2B5EF4-FFF2-40B4-BE49-F238E27FC236}">
                <a16:creationId xmlns:a16="http://schemas.microsoft.com/office/drawing/2014/main" id="{14708602-0403-CEEE-7347-CC6A0CE45D37}"/>
              </a:ext>
            </a:extLst>
          </p:cNvPr>
          <p:cNvSpPr>
            <a:spLocks noGrp="1"/>
          </p:cNvSpPr>
          <p:nvPr>
            <p:ph type="ctrTitle"/>
          </p:nvPr>
        </p:nvSpPr>
        <p:spPr>
          <a:xfrm>
            <a:off x="563292" y="2605401"/>
            <a:ext cx="5214937"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7B7AA96E-28C8-B611-D2C9-F59DC1A4A7E8}"/>
              </a:ext>
            </a:extLst>
          </p:cNvPr>
          <p:cNvSpPr>
            <a:spLocks noGrp="1"/>
          </p:cNvSpPr>
          <p:nvPr>
            <p:ph type="subTitle" idx="1"/>
          </p:nvPr>
        </p:nvSpPr>
        <p:spPr>
          <a:xfrm>
            <a:off x="576263" y="5389328"/>
            <a:ext cx="5229205"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8">
            <a:extLst>
              <a:ext uri="{FF2B5EF4-FFF2-40B4-BE49-F238E27FC236}">
                <a16:creationId xmlns:a16="http://schemas.microsoft.com/office/drawing/2014/main" id="{74737CE8-1CE3-E1F5-E5DE-195220C14359}"/>
              </a:ext>
            </a:extLst>
          </p:cNvPr>
          <p:cNvSpPr>
            <a:spLocks noGrp="1"/>
          </p:cNvSpPr>
          <p:nvPr>
            <p:ph type="body" sz="quarter" idx="11" hasCustomPrompt="1"/>
          </p:nvPr>
        </p:nvSpPr>
        <p:spPr>
          <a:xfrm>
            <a:off x="587829" y="1940798"/>
            <a:ext cx="5200943"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1968601681"/>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34264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CEB055-0DEE-814F-9715-B49340ADB67F}"/>
              </a:ext>
            </a:extLst>
          </p:cNvPr>
          <p:cNvPicPr>
            <a:picLocks noChangeAspect="1"/>
          </p:cNvPicPr>
          <p:nvPr userDrawn="1"/>
        </p:nvPicPr>
        <p:blipFill>
          <a:blip r:embed="rId2"/>
          <a:stretch>
            <a:fillRect/>
          </a:stretch>
        </p:blipFill>
        <p:spPr>
          <a:xfrm>
            <a:off x="7449561" y="2913280"/>
            <a:ext cx="7322591" cy="6858000"/>
          </a:xfrm>
          <a:prstGeom prst="rect">
            <a:avLst/>
          </a:prstGeom>
        </p:spPr>
      </p:pic>
      <p:sp>
        <p:nvSpPr>
          <p:cNvPr id="4" name="Title 1">
            <a:extLst>
              <a:ext uri="{FF2B5EF4-FFF2-40B4-BE49-F238E27FC236}">
                <a16:creationId xmlns:a16="http://schemas.microsoft.com/office/drawing/2014/main" id="{7985CE5A-5F5E-6241-8C24-6449FFC1BE16}"/>
              </a:ext>
            </a:extLst>
          </p:cNvPr>
          <p:cNvSpPr>
            <a:spLocks noGrp="1"/>
          </p:cNvSpPr>
          <p:nvPr>
            <p:ph type="ctrTitle"/>
          </p:nvPr>
        </p:nvSpPr>
        <p:spPr>
          <a:xfrm>
            <a:off x="1311965" y="1222513"/>
            <a:ext cx="9356035" cy="2287451"/>
          </a:xfrm>
        </p:spPr>
        <p:txBody>
          <a:bodyPr anchor="b">
            <a:noAutofit/>
          </a:bodyPr>
          <a:lstStyle>
            <a:lvl1pPr algn="l">
              <a:defRPr sz="3600">
                <a:solidFill>
                  <a:srgbClr val="F7EDE4"/>
                </a:solidFill>
                <a:latin typeface="Georgia" panose="02040502050405020303" pitchFamily="18"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205FC580-0638-0545-95FA-01B62CFB2386}"/>
              </a:ext>
            </a:extLst>
          </p:cNvPr>
          <p:cNvSpPr>
            <a:spLocks noGrp="1"/>
          </p:cNvSpPr>
          <p:nvPr>
            <p:ph type="subTitle" idx="1"/>
          </p:nvPr>
        </p:nvSpPr>
        <p:spPr>
          <a:xfrm>
            <a:off x="1311966" y="3933569"/>
            <a:ext cx="9356033" cy="574932"/>
          </a:xfrm>
        </p:spPr>
        <p:txBody>
          <a:bodyPr>
            <a:noAutofit/>
          </a:bodyPr>
          <a:lstStyle>
            <a:lvl1pPr marL="0" indent="0" algn="l">
              <a:buNone/>
              <a:defRPr sz="2000" b="0" i="0">
                <a:solidFill>
                  <a:srgbClr val="F7EDE4"/>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20">
            <a:extLst>
              <a:ext uri="{FF2B5EF4-FFF2-40B4-BE49-F238E27FC236}">
                <a16:creationId xmlns:a16="http://schemas.microsoft.com/office/drawing/2014/main" id="{624386E0-AF5D-C349-9538-8D2E27DA19EF}"/>
              </a:ext>
            </a:extLst>
          </p:cNvPr>
          <p:cNvSpPr>
            <a:spLocks noGrp="1"/>
          </p:cNvSpPr>
          <p:nvPr>
            <p:ph type="body" sz="quarter" idx="12" hasCustomPrompt="1"/>
          </p:nvPr>
        </p:nvSpPr>
        <p:spPr>
          <a:xfrm>
            <a:off x="1311965" y="5411972"/>
            <a:ext cx="7026705" cy="323665"/>
          </a:xfrm>
        </p:spPr>
        <p:txBody>
          <a:bodyPr anchor="ctr">
            <a:noAutofit/>
          </a:bodyPr>
          <a:lstStyle>
            <a:lvl1pPr>
              <a:buFontTx/>
              <a:buNone/>
              <a:defRPr sz="1400">
                <a:solidFill>
                  <a:srgbClr val="F7EDE4"/>
                </a:solidFill>
                <a:latin typeface="Arial" panose="020B0604020202020204" pitchFamily="34" charset="0"/>
                <a:cs typeface="Arial" panose="020B0604020202020204" pitchFamily="34" charset="0"/>
              </a:defRPr>
            </a:lvl1pPr>
          </a:lstStyle>
          <a:p>
            <a:pPr lvl="0"/>
            <a:r>
              <a:rPr lang="en-US" dirty="0"/>
              <a:t>Click to enter presenter name and title</a:t>
            </a:r>
          </a:p>
        </p:txBody>
      </p:sp>
      <p:sp>
        <p:nvSpPr>
          <p:cNvPr id="7" name="Text Placeholder 22">
            <a:extLst>
              <a:ext uri="{FF2B5EF4-FFF2-40B4-BE49-F238E27FC236}">
                <a16:creationId xmlns:a16="http://schemas.microsoft.com/office/drawing/2014/main" id="{5CC3770E-E55C-E847-9B92-E8D4A4C41E29}"/>
              </a:ext>
            </a:extLst>
          </p:cNvPr>
          <p:cNvSpPr>
            <a:spLocks noGrp="1"/>
          </p:cNvSpPr>
          <p:nvPr>
            <p:ph type="body" sz="quarter" idx="13" hasCustomPrompt="1"/>
          </p:nvPr>
        </p:nvSpPr>
        <p:spPr>
          <a:xfrm>
            <a:off x="1311965" y="5740203"/>
            <a:ext cx="7390803" cy="401149"/>
          </a:xfrm>
        </p:spPr>
        <p:txBody>
          <a:bodyPr anchor="ctr">
            <a:noAutofit/>
          </a:bodyPr>
          <a:lstStyle>
            <a:lvl1pPr>
              <a:buFontTx/>
              <a:buNone/>
              <a:defRPr sz="1200" b="0" i="0">
                <a:solidFill>
                  <a:srgbClr val="F7EDE4"/>
                </a:solidFill>
                <a:latin typeface="Arial" panose="020B0604020202020204" pitchFamily="34" charset="0"/>
                <a:cs typeface="Arial" panose="020B0604020202020204" pitchFamily="34" charset="0"/>
              </a:defRPr>
            </a:lvl1pPr>
            <a:lvl2pPr>
              <a:buFontTx/>
              <a:buNone/>
              <a:defRPr sz="1200" b="0" i="0">
                <a:solidFill>
                  <a:srgbClr val="F7EDE4"/>
                </a:solidFill>
                <a:latin typeface="Arial" panose="020B0604020202020204" pitchFamily="34" charset="0"/>
                <a:cs typeface="Arial" panose="020B0604020202020204" pitchFamily="34" charset="0"/>
              </a:defRPr>
            </a:lvl2pPr>
            <a:lvl3pPr>
              <a:buFontTx/>
              <a:buNone/>
              <a:defRPr sz="1200" b="0" i="0">
                <a:solidFill>
                  <a:srgbClr val="F7EDE4"/>
                </a:solidFill>
                <a:latin typeface="Arial" panose="020B0604020202020204" pitchFamily="34" charset="0"/>
                <a:cs typeface="Arial" panose="020B0604020202020204" pitchFamily="34" charset="0"/>
              </a:defRPr>
            </a:lvl3pPr>
            <a:lvl4pPr>
              <a:buFontTx/>
              <a:buNone/>
              <a:defRPr sz="1200" b="0" i="0">
                <a:solidFill>
                  <a:srgbClr val="F7EDE4"/>
                </a:solidFill>
                <a:latin typeface="Arial" panose="020B0604020202020204" pitchFamily="34" charset="0"/>
                <a:cs typeface="Arial" panose="020B0604020202020204" pitchFamily="34" charset="0"/>
              </a:defRPr>
            </a:lvl4pPr>
            <a:lvl5pPr>
              <a:buFontTx/>
              <a:buNone/>
              <a:defRPr sz="1200" b="0" i="0">
                <a:solidFill>
                  <a:srgbClr val="F7EDE4"/>
                </a:solidFill>
                <a:latin typeface="Arial" panose="020B0604020202020204" pitchFamily="34" charset="0"/>
                <a:cs typeface="Arial" panose="020B0604020202020204" pitchFamily="34" charset="0"/>
              </a:defRPr>
            </a:lvl5pPr>
          </a:lstStyle>
          <a:p>
            <a:pPr lvl="0"/>
            <a:r>
              <a:rPr lang="en-US" dirty="0"/>
              <a:t>Click to enter date</a:t>
            </a:r>
          </a:p>
        </p:txBody>
      </p:sp>
      <p:pic>
        <p:nvPicPr>
          <p:cNvPr id="8" name="Picture 7">
            <a:extLst>
              <a:ext uri="{FF2B5EF4-FFF2-40B4-BE49-F238E27FC236}">
                <a16:creationId xmlns:a16="http://schemas.microsoft.com/office/drawing/2014/main" id="{686A0F74-E046-7349-9363-11480C5BD836}"/>
              </a:ext>
            </a:extLst>
          </p:cNvPr>
          <p:cNvPicPr>
            <a:picLocks noChangeAspect="1"/>
          </p:cNvPicPr>
          <p:nvPr userDrawn="1"/>
        </p:nvPicPr>
        <p:blipFill>
          <a:blip r:embed="rId3"/>
          <a:stretch>
            <a:fillRect/>
          </a:stretch>
        </p:blipFill>
        <p:spPr>
          <a:xfrm>
            <a:off x="356616" y="301752"/>
            <a:ext cx="2530683" cy="822960"/>
          </a:xfrm>
          <a:prstGeom prst="rect">
            <a:avLst/>
          </a:prstGeom>
        </p:spPr>
      </p:pic>
      <p:sp>
        <p:nvSpPr>
          <p:cNvPr id="9" name="TextBox 8">
            <a:extLst>
              <a:ext uri="{FF2B5EF4-FFF2-40B4-BE49-F238E27FC236}">
                <a16:creationId xmlns:a16="http://schemas.microsoft.com/office/drawing/2014/main" id="{1A058CF2-0CD9-C20C-092A-DBC38BDD354C}"/>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solidFill>
                  <a:schemeClr val="bg1"/>
                </a:solidFill>
                <a:latin typeface="Arial" panose="020B0604020202020204" pitchFamily="34" charset="0"/>
                <a:cs typeface="Arial" panose="020B0604020202020204" pitchFamily="34" charset="0"/>
              </a:rPr>
              <a:t>© America’s Credit Unions 2024</a:t>
            </a:r>
          </a:p>
        </p:txBody>
      </p:sp>
    </p:spTree>
    <p:extLst>
      <p:ext uri="{BB962C8B-B14F-4D97-AF65-F5344CB8AC3E}">
        <p14:creationId xmlns:p14="http://schemas.microsoft.com/office/powerpoint/2010/main" val="21995813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34264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26931-7B11-BE42-8D12-73A86B1CB990}"/>
              </a:ext>
            </a:extLst>
          </p:cNvPr>
          <p:cNvPicPr>
            <a:picLocks noChangeAspect="1"/>
          </p:cNvPicPr>
          <p:nvPr userDrawn="1"/>
        </p:nvPicPr>
        <p:blipFill>
          <a:blip r:embed="rId2"/>
          <a:stretch>
            <a:fillRect/>
          </a:stretch>
        </p:blipFill>
        <p:spPr>
          <a:xfrm>
            <a:off x="7449561" y="2913280"/>
            <a:ext cx="7322591" cy="6858000"/>
          </a:xfrm>
          <a:prstGeom prst="rect">
            <a:avLst/>
          </a:prstGeom>
        </p:spPr>
      </p:pic>
      <p:sp>
        <p:nvSpPr>
          <p:cNvPr id="5" name="TextBox 4">
            <a:extLst>
              <a:ext uri="{FF2B5EF4-FFF2-40B4-BE49-F238E27FC236}">
                <a16:creationId xmlns:a16="http://schemas.microsoft.com/office/drawing/2014/main" id="{6A8CDB0B-F826-C4C9-6AE0-3B1ECD461992}"/>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solidFill>
                  <a:schemeClr val="bg1"/>
                </a:solidFill>
                <a:latin typeface="Arial" panose="020B0604020202020204" pitchFamily="34" charset="0"/>
                <a:cs typeface="Arial" panose="020B0604020202020204" pitchFamily="34" charset="0"/>
              </a:rPr>
              <a:t>© America’s Credit Unions 2024</a:t>
            </a:r>
          </a:p>
        </p:txBody>
      </p:sp>
      <p:sp>
        <p:nvSpPr>
          <p:cNvPr id="2" name="Title 1">
            <a:extLst>
              <a:ext uri="{FF2B5EF4-FFF2-40B4-BE49-F238E27FC236}">
                <a16:creationId xmlns:a16="http://schemas.microsoft.com/office/drawing/2014/main" id="{34A30DC8-0080-79A6-C739-C8BC72F1605D}"/>
              </a:ext>
            </a:extLst>
          </p:cNvPr>
          <p:cNvSpPr>
            <a:spLocks noGrp="1"/>
          </p:cNvSpPr>
          <p:nvPr>
            <p:ph type="ctrTitle"/>
          </p:nvPr>
        </p:nvSpPr>
        <p:spPr>
          <a:xfrm>
            <a:off x="586409" y="1769554"/>
            <a:ext cx="9356035" cy="2287451"/>
          </a:xfrm>
        </p:spPr>
        <p:txBody>
          <a:bodyPr anchor="b">
            <a:noAutofit/>
          </a:bodyPr>
          <a:lstStyle>
            <a:lvl1pPr algn="l">
              <a:defRPr sz="3600">
                <a:solidFill>
                  <a:srgbClr val="F7EDE4"/>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87052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ain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990600" y="342769"/>
            <a:ext cx="9982200" cy="730146"/>
          </a:xfrm>
        </p:spPr>
        <p:txBody>
          <a:bodyPr anchor="ctr"/>
          <a:lstStyle>
            <a:lvl1pPr algn="l">
              <a:defRPr sz="3600">
                <a:solidFill>
                  <a:schemeClr val="tx2"/>
                </a:solidFill>
                <a:latin typeface="Georgia" panose="02040502050405020303" pitchFamily="18" charset="0"/>
              </a:defRPr>
            </a:lvl1pPr>
          </a:lstStyle>
          <a:p>
            <a:r>
              <a:rPr lang="en-US" dirty="0"/>
              <a:t>Title of Slide here</a:t>
            </a:r>
          </a:p>
        </p:txBody>
      </p:sp>
      <p:sp>
        <p:nvSpPr>
          <p:cNvPr id="16" name="Text Placeholder 8">
            <a:extLst>
              <a:ext uri="{FF2B5EF4-FFF2-40B4-BE49-F238E27FC236}">
                <a16:creationId xmlns:a16="http://schemas.microsoft.com/office/drawing/2014/main" id="{B0B3E804-F29D-2B46-B09A-88F326D983A5}"/>
              </a:ext>
            </a:extLst>
          </p:cNvPr>
          <p:cNvSpPr>
            <a:spLocks noGrp="1"/>
          </p:cNvSpPr>
          <p:nvPr>
            <p:ph type="body" sz="quarter" idx="10"/>
          </p:nvPr>
        </p:nvSpPr>
        <p:spPr>
          <a:xfrm>
            <a:off x="990600" y="1331843"/>
            <a:ext cx="9982200" cy="4511745"/>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3B47B1D-BE16-144C-980E-65838430C25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47837506"/>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subhea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990600" y="342769"/>
            <a:ext cx="9982200" cy="730146"/>
          </a:xfrm>
        </p:spPr>
        <p:txBody>
          <a:bodyPr anchor="ctr"/>
          <a:lstStyle>
            <a:lvl1pPr algn="l">
              <a:defRPr sz="3600">
                <a:solidFill>
                  <a:schemeClr val="tx2"/>
                </a:solidFill>
                <a:latin typeface="Georgia" panose="02040502050405020303" pitchFamily="18" charset="0"/>
              </a:defRPr>
            </a:lvl1pPr>
          </a:lstStyle>
          <a:p>
            <a:r>
              <a:rPr lang="en-US" dirty="0"/>
              <a:t>Title of Slide here</a:t>
            </a:r>
          </a:p>
        </p:txBody>
      </p:sp>
      <p:sp>
        <p:nvSpPr>
          <p:cNvPr id="16" name="Text Placeholder 8">
            <a:extLst>
              <a:ext uri="{FF2B5EF4-FFF2-40B4-BE49-F238E27FC236}">
                <a16:creationId xmlns:a16="http://schemas.microsoft.com/office/drawing/2014/main" id="{B0B3E804-F29D-2B46-B09A-88F326D983A5}"/>
              </a:ext>
            </a:extLst>
          </p:cNvPr>
          <p:cNvSpPr>
            <a:spLocks noGrp="1"/>
          </p:cNvSpPr>
          <p:nvPr>
            <p:ph type="body" sz="quarter" idx="10"/>
          </p:nvPr>
        </p:nvSpPr>
        <p:spPr>
          <a:xfrm>
            <a:off x="990600" y="1908727"/>
            <a:ext cx="9982200" cy="4482134"/>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a:extLst>
              <a:ext uri="{FF2B5EF4-FFF2-40B4-BE49-F238E27FC236}">
                <a16:creationId xmlns:a16="http://schemas.microsoft.com/office/drawing/2014/main" id="{B75154B5-8AE3-2745-849A-1279C7C10B94}"/>
              </a:ext>
            </a:extLst>
          </p:cNvPr>
          <p:cNvSpPr>
            <a:spLocks noGrp="1"/>
          </p:cNvSpPr>
          <p:nvPr>
            <p:ph type="body" sz="quarter" idx="12"/>
          </p:nvPr>
        </p:nvSpPr>
        <p:spPr>
          <a:xfrm>
            <a:off x="990600" y="1311827"/>
            <a:ext cx="9982199" cy="596900"/>
          </a:xfrm>
        </p:spPr>
        <p:txBody>
          <a:bodyPr anchor="ctr">
            <a:normAutofit/>
          </a:bodyPr>
          <a:lstStyle>
            <a:lvl1pPr>
              <a:buFontTx/>
              <a:buNone/>
              <a:defRPr sz="2400" b="1" i="0">
                <a:solidFill>
                  <a:schemeClr val="tx2"/>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pic>
        <p:nvPicPr>
          <p:cNvPr id="8" name="Picture 7">
            <a:extLst>
              <a:ext uri="{FF2B5EF4-FFF2-40B4-BE49-F238E27FC236}">
                <a16:creationId xmlns:a16="http://schemas.microsoft.com/office/drawing/2014/main" id="{73B47B1D-BE16-144C-980E-65838430C25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008791737"/>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Content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1007261" y="342769"/>
            <a:ext cx="10177480" cy="730146"/>
          </a:xfrm>
        </p:spPr>
        <p:txBody>
          <a:bodyPr anchor="ctr"/>
          <a:lstStyle>
            <a:lvl1pPr algn="l">
              <a:defRPr sz="3600">
                <a:solidFill>
                  <a:srgbClr val="342649"/>
                </a:solidFill>
                <a:latin typeface="Georgia" panose="02040502050405020303" pitchFamily="18" charset="0"/>
              </a:defRPr>
            </a:lvl1pPr>
          </a:lstStyle>
          <a:p>
            <a:r>
              <a:rPr lang="en-US" dirty="0"/>
              <a:t>Title of Slide here</a:t>
            </a:r>
          </a:p>
        </p:txBody>
      </p:sp>
      <p:sp>
        <p:nvSpPr>
          <p:cNvPr id="18" name="Text Placeholder 8">
            <a:extLst>
              <a:ext uri="{FF2B5EF4-FFF2-40B4-BE49-F238E27FC236}">
                <a16:creationId xmlns:a16="http://schemas.microsoft.com/office/drawing/2014/main" id="{6959CB70-DAD8-D542-A372-A7BEAF2A4C63}"/>
              </a:ext>
            </a:extLst>
          </p:cNvPr>
          <p:cNvSpPr>
            <a:spLocks noGrp="1"/>
          </p:cNvSpPr>
          <p:nvPr>
            <p:ph type="body" sz="quarter" idx="13"/>
          </p:nvPr>
        </p:nvSpPr>
        <p:spPr>
          <a:xfrm>
            <a:off x="6182139" y="1925847"/>
            <a:ext cx="5002602" cy="3905042"/>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6">
            <a:extLst>
              <a:ext uri="{FF2B5EF4-FFF2-40B4-BE49-F238E27FC236}">
                <a16:creationId xmlns:a16="http://schemas.microsoft.com/office/drawing/2014/main" id="{E1CB5B28-110D-1846-A6BF-9F4ABD4E55C5}"/>
              </a:ext>
            </a:extLst>
          </p:cNvPr>
          <p:cNvSpPr>
            <a:spLocks noGrp="1"/>
          </p:cNvSpPr>
          <p:nvPr>
            <p:ph type="body" sz="quarter" idx="14"/>
          </p:nvPr>
        </p:nvSpPr>
        <p:spPr>
          <a:xfrm>
            <a:off x="6182139" y="1328946"/>
            <a:ext cx="5002602"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sp>
        <p:nvSpPr>
          <p:cNvPr id="3" name="Text Placeholder 8">
            <a:extLst>
              <a:ext uri="{FF2B5EF4-FFF2-40B4-BE49-F238E27FC236}">
                <a16:creationId xmlns:a16="http://schemas.microsoft.com/office/drawing/2014/main" id="{096C03DC-8BDA-2646-7529-305205C54EB4}"/>
              </a:ext>
            </a:extLst>
          </p:cNvPr>
          <p:cNvSpPr>
            <a:spLocks noGrp="1"/>
          </p:cNvSpPr>
          <p:nvPr>
            <p:ph type="body" sz="quarter" idx="15"/>
          </p:nvPr>
        </p:nvSpPr>
        <p:spPr>
          <a:xfrm>
            <a:off x="1007260" y="1925847"/>
            <a:ext cx="5002602" cy="3905042"/>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a:extLst>
              <a:ext uri="{FF2B5EF4-FFF2-40B4-BE49-F238E27FC236}">
                <a16:creationId xmlns:a16="http://schemas.microsoft.com/office/drawing/2014/main" id="{D9734E48-18EE-8D53-CD04-28DB6881A8BD}"/>
              </a:ext>
            </a:extLst>
          </p:cNvPr>
          <p:cNvSpPr>
            <a:spLocks noGrp="1"/>
          </p:cNvSpPr>
          <p:nvPr>
            <p:ph type="body" sz="quarter" idx="16"/>
          </p:nvPr>
        </p:nvSpPr>
        <p:spPr>
          <a:xfrm>
            <a:off x="1007260" y="1328946"/>
            <a:ext cx="5002602"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pic>
        <p:nvPicPr>
          <p:cNvPr id="5" name="Picture 4">
            <a:extLst>
              <a:ext uri="{FF2B5EF4-FFF2-40B4-BE49-F238E27FC236}">
                <a16:creationId xmlns:a16="http://schemas.microsoft.com/office/drawing/2014/main" id="{C3D0E258-D473-F647-AC35-EDD2E8437D18}"/>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457002968"/>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left imag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5D7FA793-3311-EE4E-98EB-935DBFF31992}"/>
              </a:ext>
            </a:extLst>
          </p:cNvPr>
          <p:cNvSpPr>
            <a:spLocks noGrp="1"/>
          </p:cNvSpPr>
          <p:nvPr>
            <p:ph type="pic" sz="quarter" idx="12" hasCustomPrompt="1"/>
          </p:nvPr>
        </p:nvSpPr>
        <p:spPr>
          <a:xfrm>
            <a:off x="0" y="1331207"/>
            <a:ext cx="5422392" cy="5538486"/>
          </a:xfrm>
          <a:solidFill>
            <a:schemeClr val="bg1">
              <a:lumMod val="85000"/>
            </a:schemeClr>
          </a:solidFill>
        </p:spPr>
        <p:txBody>
          <a:bodyPr/>
          <a:lstStyle>
            <a:lvl1pPr>
              <a:defRPr sz="1800" b="0" i="0">
                <a:solidFill>
                  <a:srgbClr val="342649"/>
                </a:solidFill>
                <a:latin typeface="Arial" panose="020B0604020202020204" pitchFamily="34" charset="0"/>
                <a:cs typeface="Arial" panose="020B0604020202020204" pitchFamily="34" charset="0"/>
              </a:defRPr>
            </a:lvl1pPr>
          </a:lstStyle>
          <a:p>
            <a:r>
              <a:rPr lang="en-US" dirty="0"/>
              <a:t>Insert Picture</a:t>
            </a:r>
          </a:p>
        </p:txBody>
      </p:sp>
      <p:sp>
        <p:nvSpPr>
          <p:cNvPr id="6" name="Text Placeholder 8">
            <a:extLst>
              <a:ext uri="{FF2B5EF4-FFF2-40B4-BE49-F238E27FC236}">
                <a16:creationId xmlns:a16="http://schemas.microsoft.com/office/drawing/2014/main" id="{0C1FF43E-1075-B64D-890C-AA847344CDBD}"/>
              </a:ext>
            </a:extLst>
          </p:cNvPr>
          <p:cNvSpPr>
            <a:spLocks noGrp="1"/>
          </p:cNvSpPr>
          <p:nvPr>
            <p:ph type="body" sz="quarter" idx="13"/>
          </p:nvPr>
        </p:nvSpPr>
        <p:spPr>
          <a:xfrm>
            <a:off x="5973679" y="1928107"/>
            <a:ext cx="5373623" cy="3795713"/>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44E6E75-D936-074D-8CF9-8FEF5AB9392C}"/>
              </a:ext>
            </a:extLst>
          </p:cNvPr>
          <p:cNvSpPr>
            <a:spLocks noGrp="1"/>
          </p:cNvSpPr>
          <p:nvPr>
            <p:ph type="body" sz="quarter" idx="14"/>
          </p:nvPr>
        </p:nvSpPr>
        <p:spPr>
          <a:xfrm>
            <a:off x="5973679" y="1331207"/>
            <a:ext cx="5373623"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sp>
        <p:nvSpPr>
          <p:cNvPr id="9" name="Title 1">
            <a:extLst>
              <a:ext uri="{FF2B5EF4-FFF2-40B4-BE49-F238E27FC236}">
                <a16:creationId xmlns:a16="http://schemas.microsoft.com/office/drawing/2014/main" id="{84F56A14-E362-EE43-BF53-54456BBDDC9A}"/>
              </a:ext>
            </a:extLst>
          </p:cNvPr>
          <p:cNvSpPr>
            <a:spLocks noGrp="1"/>
          </p:cNvSpPr>
          <p:nvPr>
            <p:ph type="ctrTitle" hasCustomPrompt="1"/>
          </p:nvPr>
        </p:nvSpPr>
        <p:spPr>
          <a:xfrm>
            <a:off x="990600" y="342769"/>
            <a:ext cx="10356702" cy="730146"/>
          </a:xfrm>
        </p:spPr>
        <p:txBody>
          <a:bodyPr anchor="ctr"/>
          <a:lstStyle>
            <a:lvl1pPr algn="l">
              <a:defRPr sz="3600">
                <a:solidFill>
                  <a:srgbClr val="342649"/>
                </a:solidFill>
                <a:latin typeface="Georgia" panose="02040502050405020303" pitchFamily="18" charset="0"/>
              </a:defRPr>
            </a:lvl1pPr>
          </a:lstStyle>
          <a:p>
            <a:r>
              <a:rPr lang="en-US" dirty="0"/>
              <a:t>Title of Slide here</a:t>
            </a:r>
          </a:p>
        </p:txBody>
      </p:sp>
      <p:pic>
        <p:nvPicPr>
          <p:cNvPr id="10" name="Picture 9">
            <a:extLst>
              <a:ext uri="{FF2B5EF4-FFF2-40B4-BE49-F238E27FC236}">
                <a16:creationId xmlns:a16="http://schemas.microsoft.com/office/drawing/2014/main" id="{DB939BEA-4674-6E4A-8AC8-583E51E288E3}"/>
              </a:ext>
            </a:extLst>
          </p:cNvPr>
          <p:cNvPicPr>
            <a:picLocks noChangeAspect="1"/>
          </p:cNvPicPr>
          <p:nvPr userDrawn="1"/>
        </p:nvPicPr>
        <p:blipFill>
          <a:blip r:embed="rId2"/>
          <a:stretch>
            <a:fillRect/>
          </a:stretch>
        </p:blipFill>
        <p:spPr>
          <a:xfrm>
            <a:off x="129540" y="342769"/>
            <a:ext cx="731520" cy="731520"/>
          </a:xfrm>
          <a:prstGeom prst="rect">
            <a:avLst/>
          </a:prstGeom>
        </p:spPr>
      </p:pic>
    </p:spTree>
    <p:extLst>
      <p:ext uri="{BB962C8B-B14F-4D97-AF65-F5344CB8AC3E}">
        <p14:creationId xmlns:p14="http://schemas.microsoft.com/office/powerpoint/2010/main" val="3785747912"/>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solidFill>
        <a:effectLst/>
      </p:bgPr>
    </p:bg>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0082B51F-6222-DC48-BA67-E1D013C554B3}"/>
              </a:ext>
            </a:extLst>
          </p:cNvPr>
          <p:cNvSpPr>
            <a:spLocks noGrp="1"/>
          </p:cNvSpPr>
          <p:nvPr>
            <p:ph type="chart" sz="quarter" idx="10" hasCustomPrompt="1"/>
          </p:nvPr>
        </p:nvSpPr>
        <p:spPr>
          <a:xfrm>
            <a:off x="990600" y="1421297"/>
            <a:ext cx="9982200" cy="4808054"/>
          </a:xfrm>
        </p:spPr>
        <p:txBody>
          <a:bodyPr/>
          <a:lstStyle>
            <a:lvl1pPr>
              <a:defRPr sz="1800" b="0" i="0">
                <a:solidFill>
                  <a:srgbClr val="342649"/>
                </a:solidFill>
                <a:latin typeface="Arial" panose="020B0604020202020204" pitchFamily="34" charset="0"/>
                <a:cs typeface="Arial" panose="020B0604020202020204" pitchFamily="34" charset="0"/>
              </a:defRPr>
            </a:lvl1pPr>
          </a:lstStyle>
          <a:p>
            <a:r>
              <a:rPr lang="en-US" dirty="0"/>
              <a:t>Insert Chart</a:t>
            </a:r>
          </a:p>
        </p:txBody>
      </p:sp>
      <p:sp>
        <p:nvSpPr>
          <p:cNvPr id="8" name="Title 1">
            <a:extLst>
              <a:ext uri="{FF2B5EF4-FFF2-40B4-BE49-F238E27FC236}">
                <a16:creationId xmlns:a16="http://schemas.microsoft.com/office/drawing/2014/main" id="{D94D503A-4278-EA44-A2B8-A0BC16E47497}"/>
              </a:ext>
            </a:extLst>
          </p:cNvPr>
          <p:cNvSpPr>
            <a:spLocks noGrp="1"/>
          </p:cNvSpPr>
          <p:nvPr>
            <p:ph type="ctrTitle" hasCustomPrompt="1"/>
          </p:nvPr>
        </p:nvSpPr>
        <p:spPr>
          <a:xfrm>
            <a:off x="990600" y="342769"/>
            <a:ext cx="9982200" cy="730146"/>
          </a:xfrm>
        </p:spPr>
        <p:txBody>
          <a:bodyPr anchor="ctr"/>
          <a:lstStyle>
            <a:lvl1pPr algn="l">
              <a:defRPr sz="3600">
                <a:solidFill>
                  <a:srgbClr val="342649"/>
                </a:solidFill>
                <a:latin typeface="Georgia" panose="02040502050405020303" pitchFamily="18" charset="0"/>
              </a:defRPr>
            </a:lvl1pPr>
          </a:lstStyle>
          <a:p>
            <a:r>
              <a:rPr lang="en-US" dirty="0"/>
              <a:t>Title of Chart here</a:t>
            </a:r>
          </a:p>
        </p:txBody>
      </p:sp>
      <p:pic>
        <p:nvPicPr>
          <p:cNvPr id="2" name="Picture 1">
            <a:extLst>
              <a:ext uri="{FF2B5EF4-FFF2-40B4-BE49-F238E27FC236}">
                <a16:creationId xmlns:a16="http://schemas.microsoft.com/office/drawing/2014/main" id="{869D065A-BC76-E6D9-6D0D-43A8B3A4017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52901252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066B1D-AF6E-4D73-5C76-46D552E48680}"/>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5660540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34264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CEB055-0DEE-814F-9715-B49340ADB67F}"/>
              </a:ext>
            </a:extLst>
          </p:cNvPr>
          <p:cNvPicPr>
            <a:picLocks noChangeAspect="1"/>
          </p:cNvPicPr>
          <p:nvPr userDrawn="1"/>
        </p:nvPicPr>
        <p:blipFill>
          <a:blip r:embed="rId2"/>
          <a:stretch>
            <a:fillRect/>
          </a:stretch>
        </p:blipFill>
        <p:spPr>
          <a:xfrm>
            <a:off x="7449561" y="2913280"/>
            <a:ext cx="7322591" cy="6858000"/>
          </a:xfrm>
          <a:prstGeom prst="rect">
            <a:avLst/>
          </a:prstGeom>
        </p:spPr>
      </p:pic>
      <p:sp>
        <p:nvSpPr>
          <p:cNvPr id="4" name="Title 1">
            <a:extLst>
              <a:ext uri="{FF2B5EF4-FFF2-40B4-BE49-F238E27FC236}">
                <a16:creationId xmlns:a16="http://schemas.microsoft.com/office/drawing/2014/main" id="{7985CE5A-5F5E-6241-8C24-6449FFC1BE16}"/>
              </a:ext>
            </a:extLst>
          </p:cNvPr>
          <p:cNvSpPr>
            <a:spLocks noGrp="1"/>
          </p:cNvSpPr>
          <p:nvPr>
            <p:ph type="ctrTitle"/>
          </p:nvPr>
        </p:nvSpPr>
        <p:spPr>
          <a:xfrm>
            <a:off x="1311965" y="1222513"/>
            <a:ext cx="9356035" cy="2287451"/>
          </a:xfrm>
        </p:spPr>
        <p:txBody>
          <a:bodyPr anchor="b">
            <a:noAutofit/>
          </a:bodyPr>
          <a:lstStyle>
            <a:lvl1pPr algn="l">
              <a:defRPr sz="3600">
                <a:solidFill>
                  <a:srgbClr val="F7EDE4"/>
                </a:solidFill>
                <a:latin typeface="Georgia" panose="02040502050405020303" pitchFamily="18"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205FC580-0638-0545-95FA-01B62CFB2386}"/>
              </a:ext>
            </a:extLst>
          </p:cNvPr>
          <p:cNvSpPr>
            <a:spLocks noGrp="1"/>
          </p:cNvSpPr>
          <p:nvPr>
            <p:ph type="subTitle" idx="1"/>
          </p:nvPr>
        </p:nvSpPr>
        <p:spPr>
          <a:xfrm>
            <a:off x="1311966" y="3933569"/>
            <a:ext cx="9356033" cy="574932"/>
          </a:xfrm>
        </p:spPr>
        <p:txBody>
          <a:bodyPr>
            <a:noAutofit/>
          </a:bodyPr>
          <a:lstStyle>
            <a:lvl1pPr marL="0" indent="0" algn="l">
              <a:buNone/>
              <a:defRPr sz="2000" b="0" i="0">
                <a:solidFill>
                  <a:srgbClr val="F7EDE4"/>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20">
            <a:extLst>
              <a:ext uri="{FF2B5EF4-FFF2-40B4-BE49-F238E27FC236}">
                <a16:creationId xmlns:a16="http://schemas.microsoft.com/office/drawing/2014/main" id="{624386E0-AF5D-C349-9538-8D2E27DA19EF}"/>
              </a:ext>
            </a:extLst>
          </p:cNvPr>
          <p:cNvSpPr>
            <a:spLocks noGrp="1"/>
          </p:cNvSpPr>
          <p:nvPr>
            <p:ph type="body" sz="quarter" idx="12" hasCustomPrompt="1"/>
          </p:nvPr>
        </p:nvSpPr>
        <p:spPr>
          <a:xfrm>
            <a:off x="1311965" y="5411972"/>
            <a:ext cx="7026705" cy="323665"/>
          </a:xfrm>
        </p:spPr>
        <p:txBody>
          <a:bodyPr anchor="ctr">
            <a:noAutofit/>
          </a:bodyPr>
          <a:lstStyle>
            <a:lvl1pPr>
              <a:buFontTx/>
              <a:buNone/>
              <a:defRPr sz="1400">
                <a:solidFill>
                  <a:srgbClr val="F7EDE4"/>
                </a:solidFill>
                <a:latin typeface="Arial" panose="020B0604020202020204" pitchFamily="34" charset="0"/>
                <a:cs typeface="Arial" panose="020B0604020202020204" pitchFamily="34" charset="0"/>
              </a:defRPr>
            </a:lvl1pPr>
          </a:lstStyle>
          <a:p>
            <a:pPr lvl="0"/>
            <a:r>
              <a:rPr lang="en-US" dirty="0"/>
              <a:t>Click to enter presenter name and title</a:t>
            </a:r>
          </a:p>
        </p:txBody>
      </p:sp>
      <p:sp>
        <p:nvSpPr>
          <p:cNvPr id="7" name="Text Placeholder 22">
            <a:extLst>
              <a:ext uri="{FF2B5EF4-FFF2-40B4-BE49-F238E27FC236}">
                <a16:creationId xmlns:a16="http://schemas.microsoft.com/office/drawing/2014/main" id="{5CC3770E-E55C-E847-9B92-E8D4A4C41E29}"/>
              </a:ext>
            </a:extLst>
          </p:cNvPr>
          <p:cNvSpPr>
            <a:spLocks noGrp="1"/>
          </p:cNvSpPr>
          <p:nvPr>
            <p:ph type="body" sz="quarter" idx="13" hasCustomPrompt="1"/>
          </p:nvPr>
        </p:nvSpPr>
        <p:spPr>
          <a:xfrm>
            <a:off x="1311965" y="5740203"/>
            <a:ext cx="7390803" cy="401149"/>
          </a:xfrm>
        </p:spPr>
        <p:txBody>
          <a:bodyPr anchor="ctr">
            <a:noAutofit/>
          </a:bodyPr>
          <a:lstStyle>
            <a:lvl1pPr>
              <a:buFontTx/>
              <a:buNone/>
              <a:defRPr sz="1200" b="0" i="0">
                <a:solidFill>
                  <a:srgbClr val="F7EDE4"/>
                </a:solidFill>
                <a:latin typeface="Arial" panose="020B0604020202020204" pitchFamily="34" charset="0"/>
                <a:cs typeface="Arial" panose="020B0604020202020204" pitchFamily="34" charset="0"/>
              </a:defRPr>
            </a:lvl1pPr>
            <a:lvl2pPr>
              <a:buFontTx/>
              <a:buNone/>
              <a:defRPr sz="1200" b="0" i="0">
                <a:solidFill>
                  <a:srgbClr val="F7EDE4"/>
                </a:solidFill>
                <a:latin typeface="Arial" panose="020B0604020202020204" pitchFamily="34" charset="0"/>
                <a:cs typeface="Arial" panose="020B0604020202020204" pitchFamily="34" charset="0"/>
              </a:defRPr>
            </a:lvl2pPr>
            <a:lvl3pPr>
              <a:buFontTx/>
              <a:buNone/>
              <a:defRPr sz="1200" b="0" i="0">
                <a:solidFill>
                  <a:srgbClr val="F7EDE4"/>
                </a:solidFill>
                <a:latin typeface="Arial" panose="020B0604020202020204" pitchFamily="34" charset="0"/>
                <a:cs typeface="Arial" panose="020B0604020202020204" pitchFamily="34" charset="0"/>
              </a:defRPr>
            </a:lvl3pPr>
            <a:lvl4pPr>
              <a:buFontTx/>
              <a:buNone/>
              <a:defRPr sz="1200" b="0" i="0">
                <a:solidFill>
                  <a:srgbClr val="F7EDE4"/>
                </a:solidFill>
                <a:latin typeface="Arial" panose="020B0604020202020204" pitchFamily="34" charset="0"/>
                <a:cs typeface="Arial" panose="020B0604020202020204" pitchFamily="34" charset="0"/>
              </a:defRPr>
            </a:lvl4pPr>
            <a:lvl5pPr>
              <a:buFontTx/>
              <a:buNone/>
              <a:defRPr sz="1200" b="0" i="0">
                <a:solidFill>
                  <a:srgbClr val="F7EDE4"/>
                </a:solidFill>
                <a:latin typeface="Arial" panose="020B0604020202020204" pitchFamily="34" charset="0"/>
                <a:cs typeface="Arial" panose="020B0604020202020204" pitchFamily="34" charset="0"/>
              </a:defRPr>
            </a:lvl5pPr>
          </a:lstStyle>
          <a:p>
            <a:pPr lvl="0"/>
            <a:r>
              <a:rPr lang="en-US" dirty="0"/>
              <a:t>Click to enter date</a:t>
            </a:r>
          </a:p>
        </p:txBody>
      </p:sp>
      <p:pic>
        <p:nvPicPr>
          <p:cNvPr id="8" name="Picture 7">
            <a:extLst>
              <a:ext uri="{FF2B5EF4-FFF2-40B4-BE49-F238E27FC236}">
                <a16:creationId xmlns:a16="http://schemas.microsoft.com/office/drawing/2014/main" id="{686A0F74-E046-7349-9363-11480C5BD836}"/>
              </a:ext>
            </a:extLst>
          </p:cNvPr>
          <p:cNvPicPr>
            <a:picLocks noChangeAspect="1"/>
          </p:cNvPicPr>
          <p:nvPr userDrawn="1"/>
        </p:nvPicPr>
        <p:blipFill>
          <a:blip r:embed="rId3"/>
          <a:stretch>
            <a:fillRect/>
          </a:stretch>
        </p:blipFill>
        <p:spPr>
          <a:xfrm>
            <a:off x="356616" y="301752"/>
            <a:ext cx="2530683" cy="822960"/>
          </a:xfrm>
          <a:prstGeom prst="rect">
            <a:avLst/>
          </a:prstGeom>
        </p:spPr>
      </p:pic>
      <p:sp>
        <p:nvSpPr>
          <p:cNvPr id="9" name="TextBox 8">
            <a:extLst>
              <a:ext uri="{FF2B5EF4-FFF2-40B4-BE49-F238E27FC236}">
                <a16:creationId xmlns:a16="http://schemas.microsoft.com/office/drawing/2014/main" id="{1A058CF2-0CD9-C20C-092A-DBC38BDD354C}"/>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solidFill>
                  <a:schemeClr val="bg1"/>
                </a:solidFill>
                <a:latin typeface="Arial" panose="020B0604020202020204" pitchFamily="34" charset="0"/>
                <a:cs typeface="Arial" panose="020B0604020202020204" pitchFamily="34" charset="0"/>
              </a:rPr>
              <a:t>© America’s Credit Unions 2024</a:t>
            </a:r>
          </a:p>
        </p:txBody>
      </p:sp>
    </p:spTree>
    <p:extLst>
      <p:ext uri="{BB962C8B-B14F-4D97-AF65-F5344CB8AC3E}">
        <p14:creationId xmlns:p14="http://schemas.microsoft.com/office/powerpoint/2010/main" val="40178693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34264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26931-7B11-BE42-8D12-73A86B1CB990}"/>
              </a:ext>
            </a:extLst>
          </p:cNvPr>
          <p:cNvPicPr>
            <a:picLocks noChangeAspect="1"/>
          </p:cNvPicPr>
          <p:nvPr userDrawn="1"/>
        </p:nvPicPr>
        <p:blipFill>
          <a:blip r:embed="rId2"/>
          <a:stretch>
            <a:fillRect/>
          </a:stretch>
        </p:blipFill>
        <p:spPr>
          <a:xfrm>
            <a:off x="7449561" y="2913280"/>
            <a:ext cx="7322591" cy="6858000"/>
          </a:xfrm>
          <a:prstGeom prst="rect">
            <a:avLst/>
          </a:prstGeom>
        </p:spPr>
      </p:pic>
      <p:sp>
        <p:nvSpPr>
          <p:cNvPr id="5" name="TextBox 4">
            <a:extLst>
              <a:ext uri="{FF2B5EF4-FFF2-40B4-BE49-F238E27FC236}">
                <a16:creationId xmlns:a16="http://schemas.microsoft.com/office/drawing/2014/main" id="{6A8CDB0B-F826-C4C9-6AE0-3B1ECD461992}"/>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solidFill>
                  <a:schemeClr val="bg1"/>
                </a:solidFill>
                <a:latin typeface="Arial" panose="020B0604020202020204" pitchFamily="34" charset="0"/>
                <a:cs typeface="Arial" panose="020B0604020202020204" pitchFamily="34" charset="0"/>
              </a:rPr>
              <a:t>© America’s Credit Unions 2024</a:t>
            </a:r>
          </a:p>
        </p:txBody>
      </p:sp>
      <p:sp>
        <p:nvSpPr>
          <p:cNvPr id="2" name="Title 1">
            <a:extLst>
              <a:ext uri="{FF2B5EF4-FFF2-40B4-BE49-F238E27FC236}">
                <a16:creationId xmlns:a16="http://schemas.microsoft.com/office/drawing/2014/main" id="{34A30DC8-0080-79A6-C739-C8BC72F1605D}"/>
              </a:ext>
            </a:extLst>
          </p:cNvPr>
          <p:cNvSpPr>
            <a:spLocks noGrp="1"/>
          </p:cNvSpPr>
          <p:nvPr>
            <p:ph type="ctrTitle"/>
          </p:nvPr>
        </p:nvSpPr>
        <p:spPr>
          <a:xfrm>
            <a:off x="586409" y="1769554"/>
            <a:ext cx="9356035" cy="2287451"/>
          </a:xfrm>
        </p:spPr>
        <p:txBody>
          <a:bodyPr anchor="b">
            <a:noAutofit/>
          </a:bodyPr>
          <a:lstStyle>
            <a:lvl1pPr algn="l">
              <a:defRPr sz="3600">
                <a:solidFill>
                  <a:srgbClr val="F7EDE4"/>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20857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White-FullPix">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7BE7B345-D49E-2D13-F164-BCA26E0CFCE6}"/>
              </a:ext>
            </a:extLst>
          </p:cNvPr>
          <p:cNvSpPr>
            <a:spLocks noGrp="1"/>
          </p:cNvSpPr>
          <p:nvPr>
            <p:ph type="pic" sz="quarter" idx="24"/>
          </p:nvPr>
        </p:nvSpPr>
        <p:spPr>
          <a:xfrm>
            <a:off x="0" y="0"/>
            <a:ext cx="12192000" cy="6858000"/>
          </a:xfrm>
        </p:spPr>
        <p:txBody>
          <a:bodyPr/>
          <a:lstStyle/>
          <a:p>
            <a:r>
              <a:rPr lang="en-US"/>
              <a:t>Click icon to add picture</a:t>
            </a:r>
            <a:endParaRPr lang="en-US" dirty="0"/>
          </a:p>
        </p:txBody>
      </p:sp>
      <p:pic>
        <p:nvPicPr>
          <p:cNvPr id="17" name="Picture 15">
            <a:extLst>
              <a:ext uri="{FF2B5EF4-FFF2-40B4-BE49-F238E27FC236}">
                <a16:creationId xmlns:a16="http://schemas.microsoft.com/office/drawing/2014/main" id="{7F6ECF31-6F53-8A6A-FED6-4E82FEE843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62000" y="1905000"/>
            <a:ext cx="2078837" cy="756713"/>
          </a:xfrm>
          <a:prstGeom prst="rect">
            <a:avLst/>
          </a:prstGeom>
        </p:spPr>
      </p:pic>
      <p:sp>
        <p:nvSpPr>
          <p:cNvPr id="10" name="TextBox 9">
            <a:extLst>
              <a:ext uri="{FF2B5EF4-FFF2-40B4-BE49-F238E27FC236}">
                <a16:creationId xmlns:a16="http://schemas.microsoft.com/office/drawing/2014/main" id="{9E8C0291-D28A-4F4A-67E6-622A29F8866A}"/>
              </a:ext>
            </a:extLst>
          </p:cNvPr>
          <p:cNvSpPr txBox="1"/>
          <p:nvPr userDrawn="1"/>
        </p:nvSpPr>
        <p:spPr>
          <a:xfrm>
            <a:off x="838830" y="6498464"/>
            <a:ext cx="7757122"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11/5/2024</a:t>
            </a:fld>
            <a:endParaRPr lang="en-US"/>
          </a:p>
        </p:txBody>
      </p:sp>
      <p:sp>
        <p:nvSpPr>
          <p:cNvPr id="9" name="Text Placeholder 12">
            <a:extLst>
              <a:ext uri="{FF2B5EF4-FFF2-40B4-BE49-F238E27FC236}">
                <a16:creationId xmlns:a16="http://schemas.microsoft.com/office/drawing/2014/main" id="{4B05D57B-5900-E744-6334-385297C0668A}"/>
              </a:ext>
            </a:extLst>
          </p:cNvPr>
          <p:cNvSpPr>
            <a:spLocks noGrp="1"/>
          </p:cNvSpPr>
          <p:nvPr>
            <p:ph type="body" sz="quarter" idx="20" hasCustomPrompt="1"/>
          </p:nvPr>
        </p:nvSpPr>
        <p:spPr>
          <a:xfrm>
            <a:off x="542925" y="1619250"/>
            <a:ext cx="5373687" cy="4457699"/>
          </a:xfrm>
          <a:solidFill>
            <a:schemeClr val="bg1"/>
          </a:solidFill>
        </p:spPr>
        <p:txBody>
          <a:bodyPr wrap="square" lIns="320040" tIns="1280160" rIns="274320">
            <a:noAutofit/>
          </a:bodyPr>
          <a:lstStyle>
            <a:lvl1pPr marL="54864">
              <a:spcAft>
                <a:spcPts val="2000"/>
              </a:spcAft>
              <a:defRPr sz="5000" b="1">
                <a:solidFill>
                  <a:schemeClr val="accent1"/>
                </a:solidFill>
              </a:defRPr>
            </a:lvl1pPr>
            <a:lvl2pPr marL="6350" indent="0">
              <a:spcAft>
                <a:spcPts val="2000"/>
              </a:spcAft>
              <a:buFontTx/>
              <a:buNone/>
              <a:defRPr sz="1800" b="1">
                <a:solidFill>
                  <a:schemeClr val="bg2"/>
                </a:solidFill>
              </a:defRPr>
            </a:lvl2pPr>
            <a:lvl3pPr marL="54864" indent="0">
              <a:buFontTx/>
              <a:buNone/>
              <a:tabLst/>
              <a:defRPr sz="1800" b="1">
                <a:solidFill>
                  <a:schemeClr val="bg2"/>
                </a:solidFill>
              </a:defRPr>
            </a:lvl3pPr>
          </a:lstStyle>
          <a:p>
            <a:pPr lvl="0"/>
            <a:r>
              <a:rPr lang="en-US" dirty="0"/>
              <a:t>Click to edit Master title style</a:t>
            </a:r>
          </a:p>
        </p:txBody>
      </p:sp>
      <p:sp>
        <p:nvSpPr>
          <p:cNvPr id="23" name="Picture Placeholder 22">
            <a:extLst>
              <a:ext uri="{FF2B5EF4-FFF2-40B4-BE49-F238E27FC236}">
                <a16:creationId xmlns:a16="http://schemas.microsoft.com/office/drawing/2014/main" id="{9D016865-E0A3-175C-1AD6-CDAB696F3367}"/>
              </a:ext>
            </a:extLst>
          </p:cNvPr>
          <p:cNvSpPr>
            <a:spLocks noGrp="1"/>
          </p:cNvSpPr>
          <p:nvPr>
            <p:ph type="pic" sz="quarter" idx="23" hasCustomPrompt="1"/>
          </p:nvPr>
        </p:nvSpPr>
        <p:spPr>
          <a:xfrm>
            <a:off x="761999" y="1905000"/>
            <a:ext cx="2078837" cy="798166"/>
          </a:xfrm>
          <a:blipFill>
            <a:blip r:embed="rId4"/>
            <a:stretch>
              <a:fillRect t="245"/>
            </a:stretch>
          </a:blipFill>
        </p:spPr>
        <p:txBody>
          <a:bodyPr>
            <a:normAutofit/>
          </a:bodyPr>
          <a:lstStyle>
            <a:lvl1pPr>
              <a:defRPr sz="700">
                <a:solidFill>
                  <a:schemeClr val="bg2">
                    <a:lumMod val="20000"/>
                    <a:lumOff val="80000"/>
                  </a:schemeClr>
                </a:solidFill>
              </a:defRPr>
            </a:lvl1pPr>
          </a:lstStyle>
          <a:p>
            <a:r>
              <a:rPr lang="en-US" dirty="0" err="1"/>
              <a:t>TruStage</a:t>
            </a:r>
            <a:r>
              <a:rPr lang="en-US" dirty="0"/>
              <a:t> Logo</a:t>
            </a:r>
          </a:p>
        </p:txBody>
      </p:sp>
      <p:sp>
        <p:nvSpPr>
          <p:cNvPr id="2" name="Subtitle 2">
            <a:extLst>
              <a:ext uri="{FF2B5EF4-FFF2-40B4-BE49-F238E27FC236}">
                <a16:creationId xmlns:a16="http://schemas.microsoft.com/office/drawing/2014/main" id="{0E12EB09-FA18-936C-5A9B-30DF2EDD9AB2}"/>
              </a:ext>
            </a:extLst>
          </p:cNvPr>
          <p:cNvSpPr>
            <a:spLocks noGrp="1"/>
          </p:cNvSpPr>
          <p:nvPr>
            <p:ph type="subTitle" idx="1"/>
          </p:nvPr>
        </p:nvSpPr>
        <p:spPr>
          <a:xfrm>
            <a:off x="858285" y="5292052"/>
            <a:ext cx="5229205" cy="424978"/>
          </a:xfrm>
        </p:spPr>
        <p:txBody>
          <a:bodyPr/>
          <a:lstStyle>
            <a:lvl1pPr marL="0" indent="0" algn="l">
              <a:buNone/>
              <a:defRPr sz="1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99111560"/>
      </p:ext>
    </p:extLst>
  </p:cSld>
  <p:clrMapOvr>
    <a:masterClrMapping/>
  </p:clrMapOvr>
  <p:extLst>
    <p:ext uri="{DCECCB84-F9BA-43D5-87BE-67443E8EF086}">
      <p15:sldGuideLst xmlns:p15="http://schemas.microsoft.com/office/powerpoint/2012/main">
        <p15:guide id="1" pos="609"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ain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990600" y="342769"/>
            <a:ext cx="9982200" cy="730146"/>
          </a:xfrm>
        </p:spPr>
        <p:txBody>
          <a:bodyPr anchor="ctr"/>
          <a:lstStyle>
            <a:lvl1pPr algn="l">
              <a:defRPr sz="3600">
                <a:solidFill>
                  <a:schemeClr val="tx2"/>
                </a:solidFill>
                <a:latin typeface="Georgia" panose="02040502050405020303" pitchFamily="18" charset="0"/>
              </a:defRPr>
            </a:lvl1pPr>
          </a:lstStyle>
          <a:p>
            <a:r>
              <a:rPr lang="en-US" dirty="0"/>
              <a:t>Title of Slide here</a:t>
            </a:r>
          </a:p>
        </p:txBody>
      </p:sp>
      <p:sp>
        <p:nvSpPr>
          <p:cNvPr id="16" name="Text Placeholder 8">
            <a:extLst>
              <a:ext uri="{FF2B5EF4-FFF2-40B4-BE49-F238E27FC236}">
                <a16:creationId xmlns:a16="http://schemas.microsoft.com/office/drawing/2014/main" id="{B0B3E804-F29D-2B46-B09A-88F326D983A5}"/>
              </a:ext>
            </a:extLst>
          </p:cNvPr>
          <p:cNvSpPr>
            <a:spLocks noGrp="1"/>
          </p:cNvSpPr>
          <p:nvPr>
            <p:ph type="body" sz="quarter" idx="10"/>
          </p:nvPr>
        </p:nvSpPr>
        <p:spPr>
          <a:xfrm>
            <a:off x="990600" y="1331843"/>
            <a:ext cx="9982200" cy="4511745"/>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3B47B1D-BE16-144C-980E-65838430C25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266592396"/>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subhea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990600" y="342769"/>
            <a:ext cx="9982200" cy="730146"/>
          </a:xfrm>
        </p:spPr>
        <p:txBody>
          <a:bodyPr anchor="ctr"/>
          <a:lstStyle>
            <a:lvl1pPr algn="l">
              <a:defRPr sz="3600">
                <a:solidFill>
                  <a:schemeClr val="tx2"/>
                </a:solidFill>
                <a:latin typeface="Georgia" panose="02040502050405020303" pitchFamily="18" charset="0"/>
              </a:defRPr>
            </a:lvl1pPr>
          </a:lstStyle>
          <a:p>
            <a:r>
              <a:rPr lang="en-US" dirty="0"/>
              <a:t>Title of Slide here</a:t>
            </a:r>
          </a:p>
        </p:txBody>
      </p:sp>
      <p:sp>
        <p:nvSpPr>
          <p:cNvPr id="16" name="Text Placeholder 8">
            <a:extLst>
              <a:ext uri="{FF2B5EF4-FFF2-40B4-BE49-F238E27FC236}">
                <a16:creationId xmlns:a16="http://schemas.microsoft.com/office/drawing/2014/main" id="{B0B3E804-F29D-2B46-B09A-88F326D983A5}"/>
              </a:ext>
            </a:extLst>
          </p:cNvPr>
          <p:cNvSpPr>
            <a:spLocks noGrp="1"/>
          </p:cNvSpPr>
          <p:nvPr>
            <p:ph type="body" sz="quarter" idx="10"/>
          </p:nvPr>
        </p:nvSpPr>
        <p:spPr>
          <a:xfrm>
            <a:off x="990600" y="1908727"/>
            <a:ext cx="9982200" cy="4482134"/>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a:extLst>
              <a:ext uri="{FF2B5EF4-FFF2-40B4-BE49-F238E27FC236}">
                <a16:creationId xmlns:a16="http://schemas.microsoft.com/office/drawing/2014/main" id="{B75154B5-8AE3-2745-849A-1279C7C10B94}"/>
              </a:ext>
            </a:extLst>
          </p:cNvPr>
          <p:cNvSpPr>
            <a:spLocks noGrp="1"/>
          </p:cNvSpPr>
          <p:nvPr>
            <p:ph type="body" sz="quarter" idx="12"/>
          </p:nvPr>
        </p:nvSpPr>
        <p:spPr>
          <a:xfrm>
            <a:off x="990600" y="1311827"/>
            <a:ext cx="9982199" cy="596900"/>
          </a:xfrm>
        </p:spPr>
        <p:txBody>
          <a:bodyPr anchor="ctr">
            <a:normAutofit/>
          </a:bodyPr>
          <a:lstStyle>
            <a:lvl1pPr>
              <a:buFontTx/>
              <a:buNone/>
              <a:defRPr sz="2400" b="1" i="0">
                <a:solidFill>
                  <a:schemeClr val="tx2"/>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pic>
        <p:nvPicPr>
          <p:cNvPr id="8" name="Picture 7">
            <a:extLst>
              <a:ext uri="{FF2B5EF4-FFF2-40B4-BE49-F238E27FC236}">
                <a16:creationId xmlns:a16="http://schemas.microsoft.com/office/drawing/2014/main" id="{73B47B1D-BE16-144C-980E-65838430C25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2384686802"/>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Content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1007261" y="342769"/>
            <a:ext cx="10177480" cy="730146"/>
          </a:xfrm>
        </p:spPr>
        <p:txBody>
          <a:bodyPr anchor="ctr"/>
          <a:lstStyle>
            <a:lvl1pPr algn="l">
              <a:defRPr sz="3600">
                <a:solidFill>
                  <a:srgbClr val="342649"/>
                </a:solidFill>
                <a:latin typeface="Georgia" panose="02040502050405020303" pitchFamily="18" charset="0"/>
              </a:defRPr>
            </a:lvl1pPr>
          </a:lstStyle>
          <a:p>
            <a:r>
              <a:rPr lang="en-US" dirty="0"/>
              <a:t>Title of Slide here</a:t>
            </a:r>
          </a:p>
        </p:txBody>
      </p:sp>
      <p:sp>
        <p:nvSpPr>
          <p:cNvPr id="18" name="Text Placeholder 8">
            <a:extLst>
              <a:ext uri="{FF2B5EF4-FFF2-40B4-BE49-F238E27FC236}">
                <a16:creationId xmlns:a16="http://schemas.microsoft.com/office/drawing/2014/main" id="{6959CB70-DAD8-D542-A372-A7BEAF2A4C63}"/>
              </a:ext>
            </a:extLst>
          </p:cNvPr>
          <p:cNvSpPr>
            <a:spLocks noGrp="1"/>
          </p:cNvSpPr>
          <p:nvPr>
            <p:ph type="body" sz="quarter" idx="13"/>
          </p:nvPr>
        </p:nvSpPr>
        <p:spPr>
          <a:xfrm>
            <a:off x="6182139" y="1925847"/>
            <a:ext cx="5002602" cy="3905042"/>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6">
            <a:extLst>
              <a:ext uri="{FF2B5EF4-FFF2-40B4-BE49-F238E27FC236}">
                <a16:creationId xmlns:a16="http://schemas.microsoft.com/office/drawing/2014/main" id="{E1CB5B28-110D-1846-A6BF-9F4ABD4E55C5}"/>
              </a:ext>
            </a:extLst>
          </p:cNvPr>
          <p:cNvSpPr>
            <a:spLocks noGrp="1"/>
          </p:cNvSpPr>
          <p:nvPr>
            <p:ph type="body" sz="quarter" idx="14"/>
          </p:nvPr>
        </p:nvSpPr>
        <p:spPr>
          <a:xfrm>
            <a:off x="6182139" y="1328946"/>
            <a:ext cx="5002602"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sp>
        <p:nvSpPr>
          <p:cNvPr id="3" name="Text Placeholder 8">
            <a:extLst>
              <a:ext uri="{FF2B5EF4-FFF2-40B4-BE49-F238E27FC236}">
                <a16:creationId xmlns:a16="http://schemas.microsoft.com/office/drawing/2014/main" id="{096C03DC-8BDA-2646-7529-305205C54EB4}"/>
              </a:ext>
            </a:extLst>
          </p:cNvPr>
          <p:cNvSpPr>
            <a:spLocks noGrp="1"/>
          </p:cNvSpPr>
          <p:nvPr>
            <p:ph type="body" sz="quarter" idx="15"/>
          </p:nvPr>
        </p:nvSpPr>
        <p:spPr>
          <a:xfrm>
            <a:off x="1007260" y="1925847"/>
            <a:ext cx="5002602" cy="3905042"/>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a:extLst>
              <a:ext uri="{FF2B5EF4-FFF2-40B4-BE49-F238E27FC236}">
                <a16:creationId xmlns:a16="http://schemas.microsoft.com/office/drawing/2014/main" id="{D9734E48-18EE-8D53-CD04-28DB6881A8BD}"/>
              </a:ext>
            </a:extLst>
          </p:cNvPr>
          <p:cNvSpPr>
            <a:spLocks noGrp="1"/>
          </p:cNvSpPr>
          <p:nvPr>
            <p:ph type="body" sz="quarter" idx="16"/>
          </p:nvPr>
        </p:nvSpPr>
        <p:spPr>
          <a:xfrm>
            <a:off x="1007260" y="1328946"/>
            <a:ext cx="5002602"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pic>
        <p:nvPicPr>
          <p:cNvPr id="5" name="Picture 4">
            <a:extLst>
              <a:ext uri="{FF2B5EF4-FFF2-40B4-BE49-F238E27FC236}">
                <a16:creationId xmlns:a16="http://schemas.microsoft.com/office/drawing/2014/main" id="{C3D0E258-D473-F647-AC35-EDD2E8437D18}"/>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228092431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with left imag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5D7FA793-3311-EE4E-98EB-935DBFF31992}"/>
              </a:ext>
            </a:extLst>
          </p:cNvPr>
          <p:cNvSpPr>
            <a:spLocks noGrp="1"/>
          </p:cNvSpPr>
          <p:nvPr>
            <p:ph type="pic" sz="quarter" idx="12" hasCustomPrompt="1"/>
          </p:nvPr>
        </p:nvSpPr>
        <p:spPr>
          <a:xfrm>
            <a:off x="0" y="1331207"/>
            <a:ext cx="5422392" cy="5538486"/>
          </a:xfrm>
          <a:solidFill>
            <a:schemeClr val="bg1">
              <a:lumMod val="85000"/>
            </a:schemeClr>
          </a:solidFill>
        </p:spPr>
        <p:txBody>
          <a:bodyPr/>
          <a:lstStyle>
            <a:lvl1pPr>
              <a:defRPr sz="1800" b="0" i="0">
                <a:solidFill>
                  <a:srgbClr val="342649"/>
                </a:solidFill>
                <a:latin typeface="Arial" panose="020B0604020202020204" pitchFamily="34" charset="0"/>
                <a:cs typeface="Arial" panose="020B0604020202020204" pitchFamily="34" charset="0"/>
              </a:defRPr>
            </a:lvl1pPr>
          </a:lstStyle>
          <a:p>
            <a:r>
              <a:rPr lang="en-US" dirty="0"/>
              <a:t>Insert Picture</a:t>
            </a:r>
          </a:p>
        </p:txBody>
      </p:sp>
      <p:sp>
        <p:nvSpPr>
          <p:cNvPr id="6" name="Text Placeholder 8">
            <a:extLst>
              <a:ext uri="{FF2B5EF4-FFF2-40B4-BE49-F238E27FC236}">
                <a16:creationId xmlns:a16="http://schemas.microsoft.com/office/drawing/2014/main" id="{0C1FF43E-1075-B64D-890C-AA847344CDBD}"/>
              </a:ext>
            </a:extLst>
          </p:cNvPr>
          <p:cNvSpPr>
            <a:spLocks noGrp="1"/>
          </p:cNvSpPr>
          <p:nvPr>
            <p:ph type="body" sz="quarter" idx="13"/>
          </p:nvPr>
        </p:nvSpPr>
        <p:spPr>
          <a:xfrm>
            <a:off x="5973679" y="1928107"/>
            <a:ext cx="5373623" cy="3795713"/>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44E6E75-D936-074D-8CF9-8FEF5AB9392C}"/>
              </a:ext>
            </a:extLst>
          </p:cNvPr>
          <p:cNvSpPr>
            <a:spLocks noGrp="1"/>
          </p:cNvSpPr>
          <p:nvPr>
            <p:ph type="body" sz="quarter" idx="14"/>
          </p:nvPr>
        </p:nvSpPr>
        <p:spPr>
          <a:xfrm>
            <a:off x="5973679" y="1331207"/>
            <a:ext cx="5373623"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sp>
        <p:nvSpPr>
          <p:cNvPr id="9" name="Title 1">
            <a:extLst>
              <a:ext uri="{FF2B5EF4-FFF2-40B4-BE49-F238E27FC236}">
                <a16:creationId xmlns:a16="http://schemas.microsoft.com/office/drawing/2014/main" id="{84F56A14-E362-EE43-BF53-54456BBDDC9A}"/>
              </a:ext>
            </a:extLst>
          </p:cNvPr>
          <p:cNvSpPr>
            <a:spLocks noGrp="1"/>
          </p:cNvSpPr>
          <p:nvPr>
            <p:ph type="ctrTitle" hasCustomPrompt="1"/>
          </p:nvPr>
        </p:nvSpPr>
        <p:spPr>
          <a:xfrm>
            <a:off x="990600" y="342769"/>
            <a:ext cx="10356702" cy="730146"/>
          </a:xfrm>
        </p:spPr>
        <p:txBody>
          <a:bodyPr anchor="ctr"/>
          <a:lstStyle>
            <a:lvl1pPr algn="l">
              <a:defRPr sz="3600">
                <a:solidFill>
                  <a:srgbClr val="342649"/>
                </a:solidFill>
                <a:latin typeface="Georgia" panose="02040502050405020303" pitchFamily="18" charset="0"/>
              </a:defRPr>
            </a:lvl1pPr>
          </a:lstStyle>
          <a:p>
            <a:r>
              <a:rPr lang="en-US" dirty="0"/>
              <a:t>Title of Slide here</a:t>
            </a:r>
          </a:p>
        </p:txBody>
      </p:sp>
      <p:pic>
        <p:nvPicPr>
          <p:cNvPr id="10" name="Picture 9">
            <a:extLst>
              <a:ext uri="{FF2B5EF4-FFF2-40B4-BE49-F238E27FC236}">
                <a16:creationId xmlns:a16="http://schemas.microsoft.com/office/drawing/2014/main" id="{DB939BEA-4674-6E4A-8AC8-583E51E288E3}"/>
              </a:ext>
            </a:extLst>
          </p:cNvPr>
          <p:cNvPicPr>
            <a:picLocks noChangeAspect="1"/>
          </p:cNvPicPr>
          <p:nvPr userDrawn="1"/>
        </p:nvPicPr>
        <p:blipFill>
          <a:blip r:embed="rId2"/>
          <a:stretch>
            <a:fillRect/>
          </a:stretch>
        </p:blipFill>
        <p:spPr>
          <a:xfrm>
            <a:off x="129540" y="342769"/>
            <a:ext cx="731520" cy="731520"/>
          </a:xfrm>
          <a:prstGeom prst="rect">
            <a:avLst/>
          </a:prstGeom>
        </p:spPr>
      </p:pic>
    </p:spTree>
    <p:extLst>
      <p:ext uri="{BB962C8B-B14F-4D97-AF65-F5344CB8AC3E}">
        <p14:creationId xmlns:p14="http://schemas.microsoft.com/office/powerpoint/2010/main" val="1549861237"/>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solidFill>
        <a:effectLst/>
      </p:bgPr>
    </p:bg>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0082B51F-6222-DC48-BA67-E1D013C554B3}"/>
              </a:ext>
            </a:extLst>
          </p:cNvPr>
          <p:cNvSpPr>
            <a:spLocks noGrp="1"/>
          </p:cNvSpPr>
          <p:nvPr>
            <p:ph type="chart" sz="quarter" idx="10" hasCustomPrompt="1"/>
          </p:nvPr>
        </p:nvSpPr>
        <p:spPr>
          <a:xfrm>
            <a:off x="990600" y="1421297"/>
            <a:ext cx="9982200" cy="4808054"/>
          </a:xfrm>
        </p:spPr>
        <p:txBody>
          <a:bodyPr/>
          <a:lstStyle>
            <a:lvl1pPr>
              <a:defRPr sz="1800" b="0" i="0">
                <a:solidFill>
                  <a:srgbClr val="342649"/>
                </a:solidFill>
                <a:latin typeface="Arial" panose="020B0604020202020204" pitchFamily="34" charset="0"/>
                <a:cs typeface="Arial" panose="020B0604020202020204" pitchFamily="34" charset="0"/>
              </a:defRPr>
            </a:lvl1pPr>
          </a:lstStyle>
          <a:p>
            <a:r>
              <a:rPr lang="en-US" dirty="0"/>
              <a:t>Insert Chart</a:t>
            </a:r>
          </a:p>
        </p:txBody>
      </p:sp>
      <p:sp>
        <p:nvSpPr>
          <p:cNvPr id="8" name="Title 1">
            <a:extLst>
              <a:ext uri="{FF2B5EF4-FFF2-40B4-BE49-F238E27FC236}">
                <a16:creationId xmlns:a16="http://schemas.microsoft.com/office/drawing/2014/main" id="{D94D503A-4278-EA44-A2B8-A0BC16E47497}"/>
              </a:ext>
            </a:extLst>
          </p:cNvPr>
          <p:cNvSpPr>
            <a:spLocks noGrp="1"/>
          </p:cNvSpPr>
          <p:nvPr>
            <p:ph type="ctrTitle" hasCustomPrompt="1"/>
          </p:nvPr>
        </p:nvSpPr>
        <p:spPr>
          <a:xfrm>
            <a:off x="990600" y="342769"/>
            <a:ext cx="9982200" cy="730146"/>
          </a:xfrm>
        </p:spPr>
        <p:txBody>
          <a:bodyPr anchor="ctr"/>
          <a:lstStyle>
            <a:lvl1pPr algn="l">
              <a:defRPr sz="3600">
                <a:solidFill>
                  <a:srgbClr val="342649"/>
                </a:solidFill>
                <a:latin typeface="Georgia" panose="02040502050405020303" pitchFamily="18" charset="0"/>
              </a:defRPr>
            </a:lvl1pPr>
          </a:lstStyle>
          <a:p>
            <a:r>
              <a:rPr lang="en-US" dirty="0"/>
              <a:t>Title of Chart here</a:t>
            </a:r>
          </a:p>
        </p:txBody>
      </p:sp>
      <p:pic>
        <p:nvPicPr>
          <p:cNvPr id="2" name="Picture 1">
            <a:extLst>
              <a:ext uri="{FF2B5EF4-FFF2-40B4-BE49-F238E27FC236}">
                <a16:creationId xmlns:a16="http://schemas.microsoft.com/office/drawing/2014/main" id="{869D065A-BC76-E6D9-6D0D-43A8B3A4017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2100026408"/>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066B1D-AF6E-4D73-5C76-46D552E48680}"/>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6681599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C46E-29EA-EBC5-A59F-65DB04BA65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8340C9-F39F-0E7A-9A0C-A07210E592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10CCD-6644-E9C9-90BC-71BB44628C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83665E-5FFF-4121-BB1F-2E292E2364C7}" type="datetimeFigureOut">
              <a:rPr kumimoji="0" lang="en-US" sz="1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11/5/2024</a:t>
            </a:fld>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48EF9C34-905E-7651-5556-49DE1945BA6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AF45E9F8-5533-22E2-9CAC-C8B9BB345F8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DCA42F-EA5C-4795-BE79-7F1877FCD639}" type="slidenum">
              <a:rPr kumimoji="0" lang="en-US" sz="1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725542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cSld name="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66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9.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34" Type="http://schemas.openxmlformats.org/officeDocument/2006/relationships/theme" Target="../theme/theme3.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theme" Target="../theme/theme5.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C28CA3-53E1-1ED6-FED0-58FA865DB5B8}"/>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sp>
        <p:nvSpPr>
          <p:cNvPr id="2" name="Title Placeholder 1"/>
          <p:cNvSpPr>
            <a:spLocks noGrp="1"/>
          </p:cNvSpPr>
          <p:nvPr>
            <p:ph type="title"/>
          </p:nvPr>
        </p:nvSpPr>
        <p:spPr>
          <a:xfrm>
            <a:off x="576263" y="365126"/>
            <a:ext cx="11044237" cy="1012914"/>
          </a:xfrm>
          <a:prstGeom prst="rect">
            <a:avLst/>
          </a:prstGeom>
        </p:spPr>
        <p:txBody>
          <a:bodyPr vert="horz" lIns="73152"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76263" y="1825625"/>
            <a:ext cx="8496903"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6263" y="712691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715AA-019B-084B-8AD6-0CF12FFBD72D}" type="datetime1">
              <a:rPr lang="en-US" smtClean="0"/>
              <a:t>11/5/2024</a:t>
            </a:fld>
            <a:endParaRPr lang="en-US" dirty="0"/>
          </a:p>
        </p:txBody>
      </p:sp>
      <p:sp>
        <p:nvSpPr>
          <p:cNvPr id="5" name="Footer Placeholder 4"/>
          <p:cNvSpPr>
            <a:spLocks noGrp="1"/>
          </p:cNvSpPr>
          <p:nvPr>
            <p:ph type="ftr" sz="quarter" idx="3"/>
          </p:nvPr>
        </p:nvSpPr>
        <p:spPr>
          <a:xfrm>
            <a:off x="7116305" y="6452315"/>
            <a:ext cx="4114800" cy="269160"/>
          </a:xfrm>
          <a:prstGeom prst="rect">
            <a:avLst/>
          </a:prstGeom>
        </p:spPr>
        <p:txBody>
          <a:bodyPr vert="horz" lIns="91440" tIns="45720" rIns="91440" bIns="45720" rtlCol="0" anchor="ctr"/>
          <a:lstStyle>
            <a:lvl1pPr algn="r">
              <a:defRPr sz="800">
                <a:solidFill>
                  <a:schemeClr val="accent1"/>
                </a:solidFill>
              </a:defRPr>
            </a:lvl1pPr>
          </a:lstStyle>
          <a:p>
            <a:r>
              <a:rPr lang="en-US" kern="0" dirty="0"/>
              <a:t>For internal usage only. </a:t>
            </a:r>
            <a:r>
              <a:rPr lang="en-US" dirty="0"/>
              <a:t>Proprietary and confidential. Do not distribute.</a:t>
            </a:r>
          </a:p>
        </p:txBody>
      </p:sp>
      <p:sp>
        <p:nvSpPr>
          <p:cNvPr id="6" name="Slide Number Placeholder 5"/>
          <p:cNvSpPr>
            <a:spLocks noGrp="1"/>
          </p:cNvSpPr>
          <p:nvPr>
            <p:ph type="sldNum" sz="quarter" idx="4"/>
          </p:nvPr>
        </p:nvSpPr>
        <p:spPr>
          <a:xfrm>
            <a:off x="11270087" y="6452315"/>
            <a:ext cx="350413" cy="269160"/>
          </a:xfrm>
          <a:prstGeom prst="rect">
            <a:avLst/>
          </a:prstGeom>
        </p:spPr>
        <p:txBody>
          <a:bodyPr vert="horz" lIns="91440" tIns="45720" rIns="91440" bIns="45720" rtlCol="0" anchor="ctr"/>
          <a:lstStyle>
            <a:lvl1pPr algn="l">
              <a:defRPr sz="800">
                <a:solidFill>
                  <a:schemeClr val="accent1"/>
                </a:solidFill>
              </a:defRPr>
            </a:lvl1pPr>
          </a:lstStyle>
          <a:p>
            <a:fld id="{209671D5-E847-A742-BF87-E2238E7CB990}" type="slidenum">
              <a:rPr lang="en-US" smtClean="0"/>
              <a:pPr/>
              <a:t>‹#›</a:t>
            </a:fld>
            <a:endParaRPr lang="en-US" dirty="0"/>
          </a:p>
        </p:txBody>
      </p:sp>
      <p:cxnSp>
        <p:nvCxnSpPr>
          <p:cNvPr id="9" name="Straight Connector 8">
            <a:extLst>
              <a:ext uri="{FF2B5EF4-FFF2-40B4-BE49-F238E27FC236}">
                <a16:creationId xmlns:a16="http://schemas.microsoft.com/office/drawing/2014/main" id="{417AA0E1-A650-2AC5-C39B-5DADC4F0A45D}"/>
              </a:ext>
            </a:extLst>
          </p:cNvPr>
          <p:cNvCxnSpPr>
            <a:cxnSpLocks/>
          </p:cNvCxnSpPr>
          <p:nvPr userDrawn="1"/>
        </p:nvCxnSpPr>
        <p:spPr>
          <a:xfrm>
            <a:off x="11231105" y="6497833"/>
            <a:ext cx="0" cy="199433"/>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7">
            <a:extLst>
              <a:ext uri="{FF2B5EF4-FFF2-40B4-BE49-F238E27FC236}">
                <a16:creationId xmlns:a16="http://schemas.microsoft.com/office/drawing/2014/main" id="{A44C6E51-B487-DF05-520B-8BE42BC3637B}"/>
              </a:ext>
            </a:extLst>
          </p:cNvPr>
          <p:cNvPicPr>
            <a:picLocks noChangeAspect="1"/>
          </p:cNvPicPr>
          <p:nvPr userDrawn="1"/>
        </p:nvPicPr>
        <p:blipFill>
          <a:blip r:embed="rId35"/>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3649755028"/>
      </p:ext>
    </p:extLst>
  </p:cSld>
  <p:clrMap bg1="lt1" tx1="dk1" bg2="lt2" tx2="dk2" accent1="accent1" accent2="accent2" accent3="accent3" accent4="accent4" accent5="accent5" accent6="accent6" hlink="hlink" folHlink="folHlink"/>
  <p:sldLayoutIdLst>
    <p:sldLayoutId id="2147483718" r:id="rId1"/>
    <p:sldLayoutId id="2147483702" r:id="rId2"/>
    <p:sldLayoutId id="2147483710" r:id="rId3"/>
    <p:sldLayoutId id="2147483673" r:id="rId4"/>
    <p:sldLayoutId id="2147483711" r:id="rId5"/>
    <p:sldLayoutId id="2147483703" r:id="rId6"/>
    <p:sldLayoutId id="2147483712" r:id="rId7"/>
    <p:sldLayoutId id="2147483698" r:id="rId8"/>
    <p:sldLayoutId id="2147483697" r:id="rId9"/>
    <p:sldLayoutId id="2147483704" r:id="rId10"/>
    <p:sldLayoutId id="2147483699" r:id="rId11"/>
    <p:sldLayoutId id="2147483675" r:id="rId12"/>
    <p:sldLayoutId id="2147483690" r:id="rId13"/>
    <p:sldLayoutId id="2147483691" r:id="rId14"/>
    <p:sldLayoutId id="2147483692" r:id="rId15"/>
    <p:sldLayoutId id="2147483705" r:id="rId16"/>
    <p:sldLayoutId id="2147483693" r:id="rId17"/>
    <p:sldLayoutId id="2147483674" r:id="rId18"/>
    <p:sldLayoutId id="2147483700" r:id="rId19"/>
    <p:sldLayoutId id="2147483684" r:id="rId20"/>
    <p:sldLayoutId id="2147483687" r:id="rId21"/>
    <p:sldLayoutId id="2147483688" r:id="rId22"/>
    <p:sldLayoutId id="2147483689" r:id="rId23"/>
    <p:sldLayoutId id="2147483678" r:id="rId24"/>
    <p:sldLayoutId id="2147483679" r:id="rId25"/>
    <p:sldLayoutId id="2147483709" r:id="rId26"/>
    <p:sldLayoutId id="2147483713" r:id="rId27"/>
    <p:sldLayoutId id="2147483714" r:id="rId28"/>
    <p:sldLayoutId id="2147483707" r:id="rId29"/>
    <p:sldLayoutId id="2147483708" r:id="rId30"/>
    <p:sldLayoutId id="2147483706" r:id="rId31"/>
    <p:sldLayoutId id="2147483715" r:id="rId32"/>
    <p:sldLayoutId id="2147483807" r:id="rId33"/>
  </p:sldLayoutIdLst>
  <p:hf hdr="0" dt="0"/>
  <p:txStyles>
    <p:titleStyle>
      <a:lvl1pPr algn="l" defTabSz="914400" rtl="0" eaLnBrk="1" latinLnBrk="0" hangingPunct="1">
        <a:lnSpc>
          <a:spcPct val="90000"/>
        </a:lnSpc>
        <a:spcBef>
          <a:spcPct val="0"/>
        </a:spcBef>
        <a:buNone/>
        <a:defRPr sz="38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3998" userDrawn="1">
          <p15:clr>
            <a:srgbClr val="F26B43"/>
          </p15:clr>
        </p15:guide>
        <p15:guide id="4" pos="363" userDrawn="1">
          <p15:clr>
            <a:srgbClr val="F26B43"/>
          </p15:clr>
        </p15:guide>
        <p15:guide id="5" pos="73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90690"/>
            <a:ext cx="10515600" cy="35977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food&#10;&#10;Description automatically generated">
            <a:extLst>
              <a:ext uri="{FF2B5EF4-FFF2-40B4-BE49-F238E27FC236}">
                <a16:creationId xmlns:a16="http://schemas.microsoft.com/office/drawing/2014/main" id="{1065B596-FDB1-574E-ADDC-6B67B4835E96}"/>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6200" y="6212116"/>
            <a:ext cx="1295400" cy="561525"/>
          </a:xfrm>
          <a:prstGeom prst="rect">
            <a:avLst/>
          </a:prstGeom>
        </p:spPr>
      </p:pic>
      <p:sp>
        <p:nvSpPr>
          <p:cNvPr id="5" name="TextBox 4">
            <a:extLst>
              <a:ext uri="{FF2B5EF4-FFF2-40B4-BE49-F238E27FC236}">
                <a16:creationId xmlns:a16="http://schemas.microsoft.com/office/drawing/2014/main" id="{CFFCCDEE-617C-6E41-AC51-EF5C5EA633B2}"/>
              </a:ext>
            </a:extLst>
          </p:cNvPr>
          <p:cNvSpPr txBox="1"/>
          <p:nvPr userDrawn="1"/>
        </p:nvSpPr>
        <p:spPr>
          <a:xfrm>
            <a:off x="7162800" y="6573582"/>
            <a:ext cx="4800600" cy="173124"/>
          </a:xfrm>
          <a:prstGeom prst="rect">
            <a:avLst/>
          </a:prstGeom>
          <a:noFill/>
        </p:spPr>
        <p:txBody>
          <a:bodyPr wrap="square" rtlCol="0">
            <a:spAutoFit/>
          </a:bodyPr>
          <a:lstStyle/>
          <a:p>
            <a:pPr algn="r"/>
            <a:r>
              <a:rPr lang="en-US" sz="525" dirty="0">
                <a:solidFill>
                  <a:schemeClr val="accent2"/>
                </a:solidFill>
              </a:rPr>
              <a:t>© Credit Union National Association 2020. All rights reserved. </a:t>
            </a:r>
          </a:p>
        </p:txBody>
      </p:sp>
    </p:spTree>
    <p:extLst>
      <p:ext uri="{BB962C8B-B14F-4D97-AF65-F5344CB8AC3E}">
        <p14:creationId xmlns:p14="http://schemas.microsoft.com/office/powerpoint/2010/main" val="143508196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xStyles>
    <p:titleStyle>
      <a:lvl1pPr algn="l" defTabSz="685800" rtl="0" eaLnBrk="1" latinLnBrk="0" hangingPunct="1">
        <a:lnSpc>
          <a:spcPct val="90000"/>
        </a:lnSpc>
        <a:spcBef>
          <a:spcPct val="0"/>
        </a:spcBef>
        <a:buNone/>
        <a:defRPr sz="3300" kern="1200">
          <a:solidFill>
            <a:schemeClr val="accent1"/>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C28CA3-53E1-1ED6-FED0-58FA865DB5B8}"/>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sp>
        <p:nvSpPr>
          <p:cNvPr id="2" name="Title Placeholder 1"/>
          <p:cNvSpPr>
            <a:spLocks noGrp="1"/>
          </p:cNvSpPr>
          <p:nvPr>
            <p:ph type="title"/>
          </p:nvPr>
        </p:nvSpPr>
        <p:spPr>
          <a:xfrm>
            <a:off x="576263" y="365126"/>
            <a:ext cx="11044237" cy="1012914"/>
          </a:xfrm>
          <a:prstGeom prst="rect">
            <a:avLst/>
          </a:prstGeom>
        </p:spPr>
        <p:txBody>
          <a:bodyPr vert="horz" lIns="73152"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76263" y="1825625"/>
            <a:ext cx="8496903"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6263" y="712691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715AA-019B-084B-8AD6-0CF12FFBD72D}" type="datetime1">
              <a:rPr lang="en-US" smtClean="0"/>
              <a:t>11/5/2024</a:t>
            </a:fld>
            <a:endParaRPr lang="en-US" dirty="0"/>
          </a:p>
        </p:txBody>
      </p:sp>
      <p:sp>
        <p:nvSpPr>
          <p:cNvPr id="5" name="Footer Placeholder 4"/>
          <p:cNvSpPr>
            <a:spLocks noGrp="1"/>
          </p:cNvSpPr>
          <p:nvPr>
            <p:ph type="ftr" sz="quarter" idx="3"/>
          </p:nvPr>
        </p:nvSpPr>
        <p:spPr>
          <a:xfrm>
            <a:off x="7116305" y="6452315"/>
            <a:ext cx="4114800" cy="269160"/>
          </a:xfrm>
          <a:prstGeom prst="rect">
            <a:avLst/>
          </a:prstGeom>
        </p:spPr>
        <p:txBody>
          <a:bodyPr vert="horz" lIns="91440" tIns="45720" rIns="91440" bIns="45720" rtlCol="0" anchor="ctr"/>
          <a:lstStyle>
            <a:lvl1pPr algn="r">
              <a:defRPr sz="800">
                <a:solidFill>
                  <a:schemeClr val="accent1"/>
                </a:solidFill>
              </a:defRPr>
            </a:lvl1pPr>
          </a:lstStyle>
          <a:p>
            <a:r>
              <a:rPr lang="en-US" kern="0" dirty="0"/>
              <a:t>For internal usage only. </a:t>
            </a:r>
            <a:r>
              <a:rPr lang="en-US" dirty="0"/>
              <a:t>Proprietary and confidential. Do not distribute.</a:t>
            </a:r>
          </a:p>
        </p:txBody>
      </p:sp>
      <p:sp>
        <p:nvSpPr>
          <p:cNvPr id="6" name="Slide Number Placeholder 5"/>
          <p:cNvSpPr>
            <a:spLocks noGrp="1"/>
          </p:cNvSpPr>
          <p:nvPr>
            <p:ph type="sldNum" sz="quarter" idx="4"/>
          </p:nvPr>
        </p:nvSpPr>
        <p:spPr>
          <a:xfrm>
            <a:off x="11270087" y="6452315"/>
            <a:ext cx="350413" cy="269160"/>
          </a:xfrm>
          <a:prstGeom prst="rect">
            <a:avLst/>
          </a:prstGeom>
        </p:spPr>
        <p:txBody>
          <a:bodyPr vert="horz" lIns="91440" tIns="45720" rIns="91440" bIns="45720" rtlCol="0" anchor="ctr"/>
          <a:lstStyle>
            <a:lvl1pPr algn="l">
              <a:defRPr sz="800">
                <a:solidFill>
                  <a:schemeClr val="accent1"/>
                </a:solidFill>
              </a:defRPr>
            </a:lvl1pPr>
          </a:lstStyle>
          <a:p>
            <a:fld id="{209671D5-E847-A742-BF87-E2238E7CB990}" type="slidenum">
              <a:rPr lang="en-US" smtClean="0"/>
              <a:pPr/>
              <a:t>‹#›</a:t>
            </a:fld>
            <a:endParaRPr lang="en-US" dirty="0"/>
          </a:p>
        </p:txBody>
      </p:sp>
      <p:cxnSp>
        <p:nvCxnSpPr>
          <p:cNvPr id="9" name="Straight Connector 8">
            <a:extLst>
              <a:ext uri="{FF2B5EF4-FFF2-40B4-BE49-F238E27FC236}">
                <a16:creationId xmlns:a16="http://schemas.microsoft.com/office/drawing/2014/main" id="{417AA0E1-A650-2AC5-C39B-5DADC4F0A45D}"/>
              </a:ext>
            </a:extLst>
          </p:cNvPr>
          <p:cNvCxnSpPr>
            <a:cxnSpLocks/>
          </p:cNvCxnSpPr>
          <p:nvPr userDrawn="1"/>
        </p:nvCxnSpPr>
        <p:spPr>
          <a:xfrm>
            <a:off x="11231105" y="6497833"/>
            <a:ext cx="0" cy="199433"/>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7">
            <a:extLst>
              <a:ext uri="{FF2B5EF4-FFF2-40B4-BE49-F238E27FC236}">
                <a16:creationId xmlns:a16="http://schemas.microsoft.com/office/drawing/2014/main" id="{A44C6E51-B487-DF05-520B-8BE42BC3637B}"/>
              </a:ext>
            </a:extLst>
          </p:cNvPr>
          <p:cNvPicPr>
            <a:picLocks noChangeAspect="1"/>
          </p:cNvPicPr>
          <p:nvPr userDrawn="1"/>
        </p:nvPicPr>
        <p:blipFill>
          <a:blip r:embed="rId35"/>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47247695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 id="2147483790" r:id="rId27"/>
    <p:sldLayoutId id="2147483791" r:id="rId28"/>
    <p:sldLayoutId id="2147483792" r:id="rId29"/>
    <p:sldLayoutId id="2147483793" r:id="rId30"/>
    <p:sldLayoutId id="2147483794" r:id="rId31"/>
    <p:sldLayoutId id="2147483795" r:id="rId32"/>
    <p:sldLayoutId id="2147483796" r:id="rId33"/>
  </p:sldLayoutIdLst>
  <p:hf hdr="0" dt="0"/>
  <p:txStyles>
    <p:titleStyle>
      <a:lvl1pPr algn="l" defTabSz="914400" rtl="0" eaLnBrk="1" latinLnBrk="0" hangingPunct="1">
        <a:lnSpc>
          <a:spcPct val="90000"/>
        </a:lnSpc>
        <a:spcBef>
          <a:spcPct val="0"/>
        </a:spcBef>
        <a:buNone/>
        <a:defRPr sz="38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3998">
          <p15:clr>
            <a:srgbClr val="F26B43"/>
          </p15:clr>
        </p15:guide>
        <p15:guide id="4" pos="363">
          <p15:clr>
            <a:srgbClr val="F26B43"/>
          </p15:clr>
        </p15:guide>
        <p15:guide id="5" pos="73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A6097D-5070-3346-A633-FD12804D4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81318B-1A2A-BF44-BA01-824F4C4E6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E98ABE44-8181-2063-C3E8-EB2E405E4A6A}"/>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 America’s Credit Unions 2024</a:t>
            </a:r>
          </a:p>
        </p:txBody>
      </p:sp>
    </p:spTree>
    <p:extLst>
      <p:ext uri="{BB962C8B-B14F-4D97-AF65-F5344CB8AC3E}">
        <p14:creationId xmlns:p14="http://schemas.microsoft.com/office/powerpoint/2010/main" val="68255140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Lst>
  <p:txStyles>
    <p:titleStyle>
      <a:lvl1pPr algn="l" defTabSz="914400" rtl="0" eaLnBrk="1" latinLnBrk="0" hangingPunct="1">
        <a:lnSpc>
          <a:spcPct val="90000"/>
        </a:lnSpc>
        <a:spcBef>
          <a:spcPct val="0"/>
        </a:spcBef>
        <a:buNone/>
        <a:defRPr sz="3600" b="0" i="0" kern="1200">
          <a:solidFill>
            <a:schemeClr val="tx2"/>
          </a:solidFill>
          <a:latin typeface="Georgia" panose="02040502050405020303" pitchFamily="18"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A6097D-5070-3346-A633-FD12804D4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81318B-1A2A-BF44-BA01-824F4C4E6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E98ABE44-8181-2063-C3E8-EB2E405E4A6A}"/>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 America’s Credit Unions 2024</a:t>
            </a:r>
          </a:p>
        </p:txBody>
      </p:sp>
    </p:spTree>
    <p:extLst>
      <p:ext uri="{BB962C8B-B14F-4D97-AF65-F5344CB8AC3E}">
        <p14:creationId xmlns:p14="http://schemas.microsoft.com/office/powerpoint/2010/main" val="53488774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Lst>
  <p:txStyles>
    <p:titleStyle>
      <a:lvl1pPr algn="l" defTabSz="914400" rtl="0" eaLnBrk="1" latinLnBrk="0" hangingPunct="1">
        <a:lnSpc>
          <a:spcPct val="90000"/>
        </a:lnSpc>
        <a:spcBef>
          <a:spcPct val="0"/>
        </a:spcBef>
        <a:buNone/>
        <a:defRPr sz="3600" b="0" i="0" kern="1200">
          <a:solidFill>
            <a:schemeClr val="tx2"/>
          </a:solidFill>
          <a:latin typeface="Georgia" panose="02040502050405020303" pitchFamily="18"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ve.rick@cunamutual.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oleObject" Target="../embeddings/oleObject44.bin"/><Relationship Id="rId1" Type="http://schemas.openxmlformats.org/officeDocument/2006/relationships/slideLayout" Target="../slideLayouts/slideLayout33.xml"/></Relationships>
</file>

<file path=ppt/slides/_rels/slide10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oleObject" Target="../embeddings/oleObject45.bin"/><Relationship Id="rId1" Type="http://schemas.openxmlformats.org/officeDocument/2006/relationships/slideLayout" Target="../slideLayouts/slideLayout3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8.xml"/><Relationship Id="rId4"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1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8.xml"/><Relationship Id="rId5" Type="http://schemas.openxmlformats.org/officeDocument/2006/relationships/image" Target="../media/image67.jpeg"/><Relationship Id="rId4" Type="http://schemas.openxmlformats.org/officeDocument/2006/relationships/image" Target="../media/image66.png"/></Relationships>
</file>

<file path=ppt/slides/_rels/slide11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bin"/><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2.bin"/><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3.bin"/><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4.bin"/><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5.bin"/><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6.bin"/><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7.bin"/><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8.bin"/><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9.bin"/><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9.xml"/><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4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2.xml"/><Relationship Id="rId1" Type="http://schemas.openxmlformats.org/officeDocument/2006/relationships/slideLayout" Target="../slideLayouts/slideLayout66.xml"/><Relationship Id="rId4" Type="http://schemas.openxmlformats.org/officeDocument/2006/relationships/image" Target="../media/image29.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3.xml"/><Relationship Id="rId1" Type="http://schemas.openxmlformats.org/officeDocument/2006/relationships/slideLayout" Target="../slideLayouts/slideLayout66.xml"/><Relationship Id="rId4" Type="http://schemas.openxmlformats.org/officeDocument/2006/relationships/image" Target="../media/image30.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4.xml"/><Relationship Id="rId1" Type="http://schemas.openxmlformats.org/officeDocument/2006/relationships/slideLayout" Target="../slideLayouts/slideLayout66.xml"/><Relationship Id="rId4" Type="http://schemas.openxmlformats.org/officeDocument/2006/relationships/image" Target="../media/image31.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25.xml"/><Relationship Id="rId1" Type="http://schemas.openxmlformats.org/officeDocument/2006/relationships/slideLayout" Target="../slideLayouts/slideLayout66.xml"/><Relationship Id="rId4" Type="http://schemas.openxmlformats.org/officeDocument/2006/relationships/image" Target="../media/image32.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26.xml"/><Relationship Id="rId1" Type="http://schemas.openxmlformats.org/officeDocument/2006/relationships/slideLayout" Target="../slideLayouts/slideLayout66.xml"/><Relationship Id="rId4" Type="http://schemas.openxmlformats.org/officeDocument/2006/relationships/image" Target="../media/image33.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27.xml"/><Relationship Id="rId1" Type="http://schemas.openxmlformats.org/officeDocument/2006/relationships/slideLayout" Target="../slideLayouts/slideLayout66.xml"/><Relationship Id="rId4" Type="http://schemas.openxmlformats.org/officeDocument/2006/relationships/image" Target="../media/image34.emf"/></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28.xml"/><Relationship Id="rId1" Type="http://schemas.openxmlformats.org/officeDocument/2006/relationships/slideLayout" Target="../slideLayouts/slideLayout66.xml"/><Relationship Id="rId4" Type="http://schemas.openxmlformats.org/officeDocument/2006/relationships/image" Target="../media/image35.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29.xml"/><Relationship Id="rId1" Type="http://schemas.openxmlformats.org/officeDocument/2006/relationships/slideLayout" Target="../slideLayouts/slideLayout66.xml"/><Relationship Id="rId4" Type="http://schemas.openxmlformats.org/officeDocument/2006/relationships/image" Target="../media/image36.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30.xml"/><Relationship Id="rId1" Type="http://schemas.openxmlformats.org/officeDocument/2006/relationships/slideLayout" Target="../slideLayouts/slideLayout66.xml"/><Relationship Id="rId4" Type="http://schemas.openxmlformats.org/officeDocument/2006/relationships/image" Target="../media/image37.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31.xml"/><Relationship Id="rId1" Type="http://schemas.openxmlformats.org/officeDocument/2006/relationships/slideLayout" Target="../slideLayouts/slideLayout66.xml"/><Relationship Id="rId4" Type="http://schemas.openxmlformats.org/officeDocument/2006/relationships/image" Target="../media/image38.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32.xml"/><Relationship Id="rId1" Type="http://schemas.openxmlformats.org/officeDocument/2006/relationships/slideLayout" Target="../slideLayouts/slideLayout66.xml"/><Relationship Id="rId4" Type="http://schemas.openxmlformats.org/officeDocument/2006/relationships/image" Target="../media/image39.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33.xml"/><Relationship Id="rId1" Type="http://schemas.openxmlformats.org/officeDocument/2006/relationships/slideLayout" Target="../slideLayouts/slideLayout66.xml"/><Relationship Id="rId4" Type="http://schemas.openxmlformats.org/officeDocument/2006/relationships/image" Target="../media/image40.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34.xml"/><Relationship Id="rId1" Type="http://schemas.openxmlformats.org/officeDocument/2006/relationships/slideLayout" Target="../slideLayouts/slideLayout66.xml"/><Relationship Id="rId4" Type="http://schemas.openxmlformats.org/officeDocument/2006/relationships/image" Target="../media/image41.emf"/></Relationships>
</file>

<file path=ppt/slides/_rels/slide5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oleObject" Target="../embeddings/oleObject23.bin"/><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24.bin"/><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oleObject" Target="../embeddings/oleObject25.bin"/><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oleObject" Target="../embeddings/oleObject26.bin"/><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oleObject" Target="../embeddings/oleObject27.bin"/><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oleObject" Target="../embeddings/oleObject28.bin"/><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oleObject" Target="../embeddings/oleObject29.bin"/><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oleObject" Target="../embeddings/oleObject30.bin"/><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oleObject" Target="../embeddings/oleObject31.bin"/><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oleObject" Target="../embeddings/oleObject32.bin"/><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35.xml"/><Relationship Id="rId1" Type="http://schemas.openxmlformats.org/officeDocument/2006/relationships/slideLayout" Target="../slideLayouts/slideLayout25.xml"/><Relationship Id="rId4" Type="http://schemas.openxmlformats.org/officeDocument/2006/relationships/image" Target="../media/image52.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oleObject" Target="../embeddings/oleObject34.bin"/><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oleObject" Target="../embeddings/oleObject35.bin"/><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oleObject" Target="../embeddings/oleObject36.bin"/><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oleObject" Target="../embeddings/oleObject37.bin"/><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oleObject" Target="../embeddings/oleObject38.bin"/><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36.xml"/><Relationship Id="rId1" Type="http://schemas.openxmlformats.org/officeDocument/2006/relationships/slideLayout" Target="../slideLayouts/slideLayout25.xml"/><Relationship Id="rId4" Type="http://schemas.openxmlformats.org/officeDocument/2006/relationships/image" Target="../media/image58.emf"/></Relationships>
</file>

<file path=ppt/slides/_rels/slide9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59.emf"/></Relationships>
</file>

<file path=ppt/slides/_rels/slide9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9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40.xml"/><Relationship Id="rId1" Type="http://schemas.openxmlformats.org/officeDocument/2006/relationships/slideLayout" Target="../slideLayouts/slideLayout20.xml"/><Relationship Id="rId4" Type="http://schemas.openxmlformats.org/officeDocument/2006/relationships/image" Target="../media/image60.e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41.xml"/><Relationship Id="rId1" Type="http://schemas.openxmlformats.org/officeDocument/2006/relationships/slideLayout" Target="../slideLayouts/slideLayout20.xml"/><Relationship Id="rId4" Type="http://schemas.openxmlformats.org/officeDocument/2006/relationships/image" Target="../media/image61.e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42.xml"/><Relationship Id="rId1" Type="http://schemas.openxmlformats.org/officeDocument/2006/relationships/slideLayout" Target="../slideLayouts/slideLayout20.xml"/><Relationship Id="rId4" Type="http://schemas.openxmlformats.org/officeDocument/2006/relationships/image" Target="../media/image62.e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55301" y="1942011"/>
            <a:ext cx="7636189" cy="2474011"/>
          </a:xfrm>
        </p:spPr>
        <p:txBody>
          <a:bodyPr/>
          <a:lstStyle/>
          <a:p>
            <a:pPr algn="ctr"/>
            <a:r>
              <a:rPr lang="en-US" dirty="0"/>
              <a:t>Economic &amp; </a:t>
            </a:r>
            <a:br>
              <a:rPr lang="en-US" dirty="0"/>
            </a:br>
            <a:r>
              <a:rPr lang="en-US" dirty="0"/>
              <a:t>Credit Union</a:t>
            </a:r>
            <a:br>
              <a:rPr lang="en-US" dirty="0"/>
            </a:br>
            <a:r>
              <a:rPr lang="en-US" dirty="0"/>
              <a:t> Update</a:t>
            </a:r>
          </a:p>
        </p:txBody>
      </p:sp>
      <p:sp>
        <p:nvSpPr>
          <p:cNvPr id="5" name="Text Placeholder 4"/>
          <p:cNvSpPr>
            <a:spLocks noGrp="1"/>
          </p:cNvSpPr>
          <p:nvPr>
            <p:ph type="body" sz="quarter" idx="11"/>
          </p:nvPr>
        </p:nvSpPr>
        <p:spPr>
          <a:xfrm>
            <a:off x="4969335" y="5375107"/>
            <a:ext cx="2589146" cy="470879"/>
          </a:xfrm>
        </p:spPr>
        <p:txBody>
          <a:bodyPr/>
          <a:lstStyle/>
          <a:p>
            <a:pPr algn="ctr"/>
            <a:r>
              <a:rPr lang="en-US" sz="2400" dirty="0"/>
              <a:t>October 2024</a:t>
            </a:r>
          </a:p>
        </p:txBody>
      </p:sp>
      <p:sp>
        <p:nvSpPr>
          <p:cNvPr id="2" name="TextBox 1">
            <a:extLst>
              <a:ext uri="{FF2B5EF4-FFF2-40B4-BE49-F238E27FC236}">
                <a16:creationId xmlns:a16="http://schemas.microsoft.com/office/drawing/2014/main" id="{CBFEAA7F-5CB6-48A5-B44A-3CA17AB44089}"/>
              </a:ext>
            </a:extLst>
          </p:cNvPr>
          <p:cNvSpPr txBox="1"/>
          <p:nvPr/>
        </p:nvSpPr>
        <p:spPr>
          <a:xfrm>
            <a:off x="148641" y="5244191"/>
            <a:ext cx="2772789" cy="1200329"/>
          </a:xfrm>
          <a:prstGeom prst="rect">
            <a:avLst/>
          </a:prstGeom>
          <a:noFill/>
          <a:ln>
            <a:solidFill>
              <a:schemeClr val="tx1"/>
            </a:solidFill>
          </a:ln>
        </p:spPr>
        <p:txBody>
          <a:bodyPr wrap="square" rtlCol="0">
            <a:spAutoFit/>
          </a:bodyPr>
          <a:lstStyle/>
          <a:p>
            <a:pPr>
              <a:defRPr/>
            </a:pPr>
            <a:r>
              <a:rPr lang="en-US" sz="1200" dirty="0">
                <a:solidFill>
                  <a:srgbClr val="292934"/>
                </a:solidFill>
              </a:rPr>
              <a:t>If you have any questions or comments, please contact: </a:t>
            </a:r>
          </a:p>
          <a:p>
            <a:pPr>
              <a:defRPr/>
            </a:pPr>
            <a:r>
              <a:rPr lang="en-US" sz="1200" b="1" dirty="0">
                <a:solidFill>
                  <a:srgbClr val="292934"/>
                </a:solidFill>
              </a:rPr>
              <a:t>Steven Rick, Chief Economist</a:t>
            </a:r>
          </a:p>
          <a:p>
            <a:pPr>
              <a:defRPr/>
            </a:pPr>
            <a:r>
              <a:rPr lang="en-US" sz="1200" dirty="0" err="1">
                <a:solidFill>
                  <a:srgbClr val="292934"/>
                </a:solidFill>
              </a:rPr>
              <a:t>Trustage</a:t>
            </a:r>
            <a:r>
              <a:rPr lang="en-US" sz="1200" dirty="0">
                <a:solidFill>
                  <a:srgbClr val="292934"/>
                </a:solidFill>
              </a:rPr>
              <a:t> - Economics</a:t>
            </a:r>
          </a:p>
          <a:p>
            <a:pPr>
              <a:defRPr/>
            </a:pPr>
            <a:r>
              <a:rPr lang="en-US" sz="1200" dirty="0">
                <a:solidFill>
                  <a:srgbClr val="292934"/>
                </a:solidFill>
              </a:rPr>
              <a:t>800.356.2644, Ext. 665.5454</a:t>
            </a:r>
          </a:p>
          <a:p>
            <a:pPr>
              <a:defRPr/>
            </a:pPr>
            <a:r>
              <a:rPr lang="en-US" sz="1200" dirty="0">
                <a:solidFill>
                  <a:srgbClr val="292934"/>
                </a:solidFill>
                <a:hlinkClick r:id="rId3"/>
              </a:rPr>
              <a:t>Steve.rick@TruStage.com</a:t>
            </a:r>
            <a:r>
              <a:rPr lang="en-US" sz="1200" dirty="0">
                <a:solidFill>
                  <a:srgbClr val="292934"/>
                </a:solidFill>
              </a:rPr>
              <a:t> </a:t>
            </a:r>
          </a:p>
        </p:txBody>
      </p:sp>
    </p:spTree>
    <p:extLst>
      <p:ext uri="{BB962C8B-B14F-4D97-AF65-F5344CB8AC3E}">
        <p14:creationId xmlns:p14="http://schemas.microsoft.com/office/powerpoint/2010/main" val="4271383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2166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2375C2E-78CC-B7A4-AA4A-F62E2B149B90}"/>
              </a:ext>
            </a:extLst>
          </p:cNvPr>
          <p:cNvSpPr txBox="1"/>
          <p:nvPr/>
        </p:nvSpPr>
        <p:spPr>
          <a:xfrm>
            <a:off x="9572626" y="1444439"/>
            <a:ext cx="587375" cy="276999"/>
          </a:xfrm>
          <a:prstGeom prst="rect">
            <a:avLst/>
          </a:prstGeom>
          <a:solidFill>
            <a:schemeClr val="bg1"/>
          </a:solidFill>
          <a:ln w="28575">
            <a:solidFill>
              <a:srgbClr val="0070C0"/>
            </a:solidFill>
          </a:ln>
        </p:spPr>
        <p:txBody>
          <a:bodyPr>
            <a:sp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5.60%</a:t>
            </a:r>
          </a:p>
        </p:txBody>
      </p:sp>
      <p:sp>
        <p:nvSpPr>
          <p:cNvPr id="4" name="TextBox 3">
            <a:extLst>
              <a:ext uri="{FF2B5EF4-FFF2-40B4-BE49-F238E27FC236}">
                <a16:creationId xmlns:a16="http://schemas.microsoft.com/office/drawing/2014/main" id="{CB56833C-2B46-C0C8-C55E-D562B6D463CC}"/>
              </a:ext>
            </a:extLst>
          </p:cNvPr>
          <p:cNvSpPr txBox="1"/>
          <p:nvPr/>
        </p:nvSpPr>
        <p:spPr>
          <a:xfrm>
            <a:off x="9634537" y="2202307"/>
            <a:ext cx="587375" cy="277813"/>
          </a:xfrm>
          <a:prstGeom prst="rect">
            <a:avLst/>
          </a:prstGeom>
          <a:solidFill>
            <a:schemeClr val="bg1">
              <a:lumMod val="85000"/>
            </a:schemeClr>
          </a:solidFill>
          <a:ln w="28575">
            <a:solidFill>
              <a:schemeClr val="tx1"/>
            </a:solidFill>
          </a:ln>
        </p:spPr>
        <p:txBody>
          <a:bodyPr>
            <a:sp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4.83%</a:t>
            </a:r>
          </a:p>
        </p:txBody>
      </p:sp>
      <p:sp>
        <p:nvSpPr>
          <p:cNvPr id="5" name="TextBox 4">
            <a:extLst>
              <a:ext uri="{FF2B5EF4-FFF2-40B4-BE49-F238E27FC236}">
                <a16:creationId xmlns:a16="http://schemas.microsoft.com/office/drawing/2014/main" id="{DA8F8170-8594-3C25-C251-511CC30BF6C6}"/>
              </a:ext>
            </a:extLst>
          </p:cNvPr>
          <p:cNvSpPr txBox="1"/>
          <p:nvPr/>
        </p:nvSpPr>
        <p:spPr>
          <a:xfrm>
            <a:off x="9634536" y="2509977"/>
            <a:ext cx="587375" cy="276999"/>
          </a:xfrm>
          <a:prstGeom prst="rect">
            <a:avLst/>
          </a:prstGeom>
          <a:solidFill>
            <a:srgbClr val="F2DAC0"/>
          </a:solidFill>
          <a:ln w="28575">
            <a:solidFill>
              <a:srgbClr val="FF0000"/>
            </a:solidFill>
          </a:ln>
        </p:spPr>
        <p:txBody>
          <a:bodyPr>
            <a:sp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4.10%</a:t>
            </a:r>
          </a:p>
        </p:txBody>
      </p:sp>
      <p:sp>
        <p:nvSpPr>
          <p:cNvPr id="2" name="TextBox 1">
            <a:extLst>
              <a:ext uri="{FF2B5EF4-FFF2-40B4-BE49-F238E27FC236}">
                <a16:creationId xmlns:a16="http://schemas.microsoft.com/office/drawing/2014/main" id="{0E4749EA-973E-EF23-C22E-75EADAA9216F}"/>
              </a:ext>
            </a:extLst>
          </p:cNvPr>
          <p:cNvSpPr txBox="1"/>
          <p:nvPr/>
        </p:nvSpPr>
        <p:spPr>
          <a:xfrm>
            <a:off x="6623334" y="878658"/>
            <a:ext cx="1006191" cy="738664"/>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Corporate</a:t>
            </a:r>
          </a:p>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Borrowing</a:t>
            </a:r>
          </a:p>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Cost</a:t>
            </a:r>
          </a:p>
        </p:txBody>
      </p:sp>
      <p:sp>
        <p:nvSpPr>
          <p:cNvPr id="7" name="TextBox 6">
            <a:extLst>
              <a:ext uri="{FF2B5EF4-FFF2-40B4-BE49-F238E27FC236}">
                <a16:creationId xmlns:a16="http://schemas.microsoft.com/office/drawing/2014/main" id="{95A764E0-04D8-DF0E-E184-AD0186FC0898}"/>
              </a:ext>
            </a:extLst>
          </p:cNvPr>
          <p:cNvSpPr txBox="1"/>
          <p:nvPr/>
        </p:nvSpPr>
        <p:spPr>
          <a:xfrm>
            <a:off x="8595009" y="3593283"/>
            <a:ext cx="1206216" cy="738664"/>
          </a:xfrm>
          <a:prstGeom prst="rect">
            <a:avLst/>
          </a:prstGeom>
          <a:solidFill>
            <a:schemeClr val="bg1"/>
          </a:solidFill>
          <a:ln w="28575">
            <a:solidFill>
              <a:srgbClr val="FF0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Government</a:t>
            </a:r>
          </a:p>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Borrowing</a:t>
            </a:r>
          </a:p>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Cost</a:t>
            </a:r>
          </a:p>
        </p:txBody>
      </p:sp>
      <p:cxnSp>
        <p:nvCxnSpPr>
          <p:cNvPr id="8" name="Straight Arrow Connector 7">
            <a:extLst>
              <a:ext uri="{FF2B5EF4-FFF2-40B4-BE49-F238E27FC236}">
                <a16:creationId xmlns:a16="http://schemas.microsoft.com/office/drawing/2014/main" id="{42E1F069-21CD-2DAE-D296-D066B9B7078D}"/>
              </a:ext>
            </a:extLst>
          </p:cNvPr>
          <p:cNvCxnSpPr>
            <a:cxnSpLocks/>
          </p:cNvCxnSpPr>
          <p:nvPr/>
        </p:nvCxnSpPr>
        <p:spPr>
          <a:xfrm>
            <a:off x="7343775" y="1617322"/>
            <a:ext cx="379874" cy="398810"/>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205A879-1AC6-01EC-CE79-57154FBFD5D9}"/>
              </a:ext>
            </a:extLst>
          </p:cNvPr>
          <p:cNvCxnSpPr>
            <a:cxnSpLocks/>
          </p:cNvCxnSpPr>
          <p:nvPr/>
        </p:nvCxnSpPr>
        <p:spPr>
          <a:xfrm flipH="1" flipV="1">
            <a:off x="8595009" y="3078701"/>
            <a:ext cx="368016" cy="514582"/>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5078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ct 1">
            <a:extLst>
              <a:ext uri="{FF2B5EF4-FFF2-40B4-BE49-F238E27FC236}">
                <a16:creationId xmlns:a16="http://schemas.microsoft.com/office/drawing/2014/main" id="{BD7A0BA3-F1CB-02ED-8E3D-68E6CA9B8EBA}"/>
              </a:ext>
            </a:extLst>
          </p:cNvPr>
          <p:cNvGraphicFramePr>
            <a:graphicFrameLocks noGrp="1" noChangeAspect="1"/>
          </p:cNvGraphicFramePr>
          <p:nvPr>
            <p:extLst>
              <p:ext uri="{D42A27DB-BD31-4B8C-83A1-F6EECF244321}">
                <p14:modId xmlns:p14="http://schemas.microsoft.com/office/powerpoint/2010/main" val="1709163942"/>
              </p:ext>
            </p:extLst>
          </p:nvPr>
        </p:nvGraphicFramePr>
        <p:xfrm>
          <a:off x="1105786" y="152400"/>
          <a:ext cx="9983972" cy="6213566"/>
        </p:xfrm>
        <a:graphic>
          <a:graphicData uri="http://schemas.openxmlformats.org/presentationml/2006/ole">
            <mc:AlternateContent xmlns:mc="http://schemas.openxmlformats.org/markup-compatibility/2006">
              <mc:Choice xmlns:v="urn:schemas-microsoft-com:vml" Requires="v">
                <p:oleObj name="Chart" r:id="rId2" imgW="6524686" imgH="5486516" progId="MSGraph.Chart.8">
                  <p:embed followColorScheme="full"/>
                </p:oleObj>
              </mc:Choice>
              <mc:Fallback>
                <p:oleObj name="Chart" r:id="rId2" imgW="6524686" imgH="5486516" progId="MSGraph.Chart.8">
                  <p:embed followColorScheme="full"/>
                  <p:pic>
                    <p:nvPicPr>
                      <p:cNvPr id="67586" name="Object 1">
                        <a:extLst>
                          <a:ext uri="{FF2B5EF4-FFF2-40B4-BE49-F238E27FC236}">
                            <a16:creationId xmlns:a16="http://schemas.microsoft.com/office/drawing/2014/main" id="{BD7A0BA3-F1CB-02ED-8E3D-68E6CA9B8EBA}"/>
                          </a:ext>
                        </a:extLst>
                      </p:cNvPr>
                      <p:cNvPicPr>
                        <a:picLocks noGrp="1" noChangeAspect="1" noChangeArrowheads="1"/>
                      </p:cNvPicPr>
                      <p:nvPr/>
                    </p:nvPicPr>
                    <p:blipFill>
                      <a:blip r:embed="rId3"/>
                      <a:srcRect/>
                      <a:stretch>
                        <a:fillRect/>
                      </a:stretch>
                    </p:blipFill>
                    <p:spPr bwMode="auto">
                      <a:xfrm>
                        <a:off x="1105786" y="152400"/>
                        <a:ext cx="9983972" cy="6213566"/>
                      </a:xfrm>
                      <a:prstGeom prst="rect">
                        <a:avLst/>
                      </a:prstGeom>
                      <a:noFill/>
                      <a:ln>
                        <a:noFill/>
                      </a:ln>
                    </p:spPr>
                  </p:pic>
                </p:oleObj>
              </mc:Fallback>
            </mc:AlternateContent>
          </a:graphicData>
        </a:graphic>
      </p:graphicFrame>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ct 1">
            <a:extLst>
              <a:ext uri="{FF2B5EF4-FFF2-40B4-BE49-F238E27FC236}">
                <a16:creationId xmlns:a16="http://schemas.microsoft.com/office/drawing/2014/main" id="{BD7A0BA3-F1CB-02ED-8E3D-68E6CA9B8EBA}"/>
              </a:ext>
            </a:extLst>
          </p:cNvPr>
          <p:cNvGraphicFramePr>
            <a:graphicFrameLocks noGrp="1" noChangeAspect="1"/>
          </p:cNvGraphicFramePr>
          <p:nvPr/>
        </p:nvGraphicFramePr>
        <p:xfrm>
          <a:off x="1105786" y="152400"/>
          <a:ext cx="9983972" cy="6213566"/>
        </p:xfrm>
        <a:graphic>
          <a:graphicData uri="http://schemas.openxmlformats.org/presentationml/2006/ole">
            <mc:AlternateContent xmlns:mc="http://schemas.openxmlformats.org/markup-compatibility/2006">
              <mc:Choice xmlns:v="urn:schemas-microsoft-com:vml" Requires="v">
                <p:oleObj name="Chart" r:id="rId2" imgW="6524686" imgH="5486516" progId="MSGraph.Chart.8">
                  <p:embed followColorScheme="full"/>
                </p:oleObj>
              </mc:Choice>
              <mc:Fallback>
                <p:oleObj name="Chart" r:id="rId2" imgW="6524686" imgH="5486516" progId="MSGraph.Chart.8">
                  <p:embed followColorScheme="full"/>
                  <p:pic>
                    <p:nvPicPr>
                      <p:cNvPr id="67586" name="Object 1">
                        <a:extLst>
                          <a:ext uri="{FF2B5EF4-FFF2-40B4-BE49-F238E27FC236}">
                            <a16:creationId xmlns:a16="http://schemas.microsoft.com/office/drawing/2014/main" id="{BD7A0BA3-F1CB-02ED-8E3D-68E6CA9B8EBA}"/>
                          </a:ext>
                        </a:extLst>
                      </p:cNvPr>
                      <p:cNvPicPr>
                        <a:picLocks noGrp="1" noChangeAspect="1" noChangeArrowheads="1"/>
                      </p:cNvPicPr>
                      <p:nvPr/>
                    </p:nvPicPr>
                    <p:blipFill>
                      <a:blip r:embed="rId3"/>
                      <a:srcRect/>
                      <a:stretch>
                        <a:fillRect/>
                      </a:stretch>
                    </p:blipFill>
                    <p:spPr bwMode="auto">
                      <a:xfrm>
                        <a:off x="1105786" y="152400"/>
                        <a:ext cx="9983972" cy="6213566"/>
                      </a:xfrm>
                      <a:prstGeom prst="rect">
                        <a:avLst/>
                      </a:prstGeom>
                      <a:noFill/>
                      <a:ln>
                        <a:noFill/>
                      </a:ln>
                    </p:spPr>
                  </p:pic>
                </p:oleObj>
              </mc:Fallback>
            </mc:AlternateContent>
          </a:graphicData>
        </a:graphic>
      </p:graphicFrame>
      <p:sp>
        <p:nvSpPr>
          <p:cNvPr id="2" name="Line 5">
            <a:extLst>
              <a:ext uri="{FF2B5EF4-FFF2-40B4-BE49-F238E27FC236}">
                <a16:creationId xmlns:a16="http://schemas.microsoft.com/office/drawing/2014/main" id="{F67C9710-D699-7735-F8F6-F9ADB21B2BAF}"/>
              </a:ext>
            </a:extLst>
          </p:cNvPr>
          <p:cNvSpPr>
            <a:spLocks noChangeShapeType="1"/>
          </p:cNvSpPr>
          <p:nvPr/>
        </p:nvSpPr>
        <p:spPr bwMode="auto">
          <a:xfrm>
            <a:off x="6921796" y="1878947"/>
            <a:ext cx="147621" cy="385770"/>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Line 5">
            <a:extLst>
              <a:ext uri="{FF2B5EF4-FFF2-40B4-BE49-F238E27FC236}">
                <a16:creationId xmlns:a16="http://schemas.microsoft.com/office/drawing/2014/main" id="{394211B5-133D-3CB6-9F5D-DE8451C60E8A}"/>
              </a:ext>
            </a:extLst>
          </p:cNvPr>
          <p:cNvSpPr>
            <a:spLocks noChangeShapeType="1"/>
          </p:cNvSpPr>
          <p:nvPr/>
        </p:nvSpPr>
        <p:spPr bwMode="auto">
          <a:xfrm>
            <a:off x="9473609" y="1457557"/>
            <a:ext cx="116958" cy="276999"/>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TextBox 3">
            <a:extLst>
              <a:ext uri="{FF2B5EF4-FFF2-40B4-BE49-F238E27FC236}">
                <a16:creationId xmlns:a16="http://schemas.microsoft.com/office/drawing/2014/main" id="{36618119-301A-7C9E-2797-3E1970CDE6ED}"/>
              </a:ext>
            </a:extLst>
          </p:cNvPr>
          <p:cNvSpPr txBox="1"/>
          <p:nvPr/>
        </p:nvSpPr>
        <p:spPr>
          <a:xfrm>
            <a:off x="6379424" y="1601948"/>
            <a:ext cx="1379985"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COVID Pandemic</a:t>
            </a:r>
          </a:p>
        </p:txBody>
      </p:sp>
      <p:sp>
        <p:nvSpPr>
          <p:cNvPr id="5" name="TextBox 4">
            <a:extLst>
              <a:ext uri="{FF2B5EF4-FFF2-40B4-BE49-F238E27FC236}">
                <a16:creationId xmlns:a16="http://schemas.microsoft.com/office/drawing/2014/main" id="{77BE6F59-8366-56E7-E94C-0947D6CC7276}"/>
              </a:ext>
            </a:extLst>
          </p:cNvPr>
          <p:cNvSpPr txBox="1"/>
          <p:nvPr/>
        </p:nvSpPr>
        <p:spPr>
          <a:xfrm>
            <a:off x="9073006" y="811226"/>
            <a:ext cx="1379985" cy="646331"/>
          </a:xfrm>
          <a:prstGeom prst="rect">
            <a:avLst/>
          </a:prstGeom>
          <a:solidFill>
            <a:schemeClr val="bg1"/>
          </a:solidFill>
          <a:ln w="28575">
            <a:solidFill>
              <a:srgbClr val="0070C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Current Expected Credit Loss Model </a:t>
            </a:r>
            <a:r>
              <a:rPr kumimoji="0" lang="en-US" sz="1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CECL</a:t>
            </a:r>
          </a:p>
        </p:txBody>
      </p:sp>
    </p:spTree>
    <p:extLst>
      <p:ext uri="{BB962C8B-B14F-4D97-AF65-F5344CB8AC3E}">
        <p14:creationId xmlns:p14="http://schemas.microsoft.com/office/powerpoint/2010/main" val="4195984249"/>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36002958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Box 1">
            <a:extLst>
              <a:ext uri="{FF2B5EF4-FFF2-40B4-BE49-F238E27FC236}">
                <a16:creationId xmlns:a16="http://schemas.microsoft.com/office/drawing/2014/main" id="{02E4CB83-67B3-5FDC-2E1D-CD241F9D544A}"/>
              </a:ext>
            </a:extLst>
          </p:cNvPr>
          <p:cNvSpPr txBox="1"/>
          <p:nvPr/>
        </p:nvSpPr>
        <p:spPr>
          <a:xfrm>
            <a:off x="147088" y="4123316"/>
            <a:ext cx="3246539" cy="1384995"/>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“Non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progredi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est</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regredi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283259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Box 1">
            <a:extLst>
              <a:ext uri="{FF2B5EF4-FFF2-40B4-BE49-F238E27FC236}">
                <a16:creationId xmlns:a16="http://schemas.microsoft.com/office/drawing/2014/main" id="{02E4CB83-67B3-5FDC-2E1D-CD241F9D544A}"/>
              </a:ext>
            </a:extLst>
          </p:cNvPr>
          <p:cNvSpPr txBox="1"/>
          <p:nvPr/>
        </p:nvSpPr>
        <p:spPr>
          <a:xfrm>
            <a:off x="147088" y="4123316"/>
            <a:ext cx="3246539" cy="1384995"/>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“Non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progredi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est</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regredi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To not go forward is to go backward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209370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Box 1">
            <a:extLst>
              <a:ext uri="{FF2B5EF4-FFF2-40B4-BE49-F238E27FC236}">
                <a16:creationId xmlns:a16="http://schemas.microsoft.com/office/drawing/2014/main" id="{02E4CB83-67B3-5FDC-2E1D-CD241F9D544A}"/>
              </a:ext>
            </a:extLst>
          </p:cNvPr>
          <p:cNvSpPr txBox="1"/>
          <p:nvPr/>
        </p:nvSpPr>
        <p:spPr>
          <a:xfrm>
            <a:off x="147088" y="4123316"/>
            <a:ext cx="3246539" cy="1384995"/>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“Non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progredi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est</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regredi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To not go forward is to go backward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dirty="0">
                <a:solidFill>
                  <a:srgbClr val="DC661D"/>
                </a:solidFill>
                <a:latin typeface="Times New Roman" panose="02020603050405020304" pitchFamily="18" charset="0"/>
                <a:cs typeface="Times New Roman" panose="02020603050405020304" pitchFamily="18" charset="0"/>
              </a:rPr>
              <a:t>If you’re not growing, you’re dying</a:t>
            </a: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10029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2491241068"/>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5" name="Text Box 3"/>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3192114251"/>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581400"/>
            <a:ext cx="247438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0" name="Text Box 4"/>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3518656966"/>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581400"/>
            <a:ext cx="247438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352801"/>
            <a:ext cx="5715000" cy="29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5" name="Text Box 5"/>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419044044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extLst>
              <p:ext uri="{D42A27DB-BD31-4B8C-83A1-F6EECF244321}">
                <p14:modId xmlns:p14="http://schemas.microsoft.com/office/powerpoint/2010/main" val="224917615"/>
              </p:ext>
            </p:extLst>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sp>
        <p:nvSpPr>
          <p:cNvPr id="10" name="Title 3">
            <a:extLst>
              <a:ext uri="{FF2B5EF4-FFF2-40B4-BE49-F238E27FC236}">
                <a16:creationId xmlns:a16="http://schemas.microsoft.com/office/drawing/2014/main" id="{38FEA1EF-CB3E-EDB4-70E1-A85174612FE6}"/>
              </a:ext>
            </a:extLst>
          </p:cNvPr>
          <p:cNvSpPr>
            <a:spLocks noGrp="1"/>
          </p:cNvSpPr>
          <p:nvPr>
            <p:ph type="title"/>
          </p:nvPr>
        </p:nvSpPr>
        <p:spPr>
          <a:xfrm>
            <a:off x="427839" y="145564"/>
            <a:ext cx="11024355" cy="492443"/>
          </a:xfrm>
        </p:spPr>
        <p:txBody>
          <a:bodyPr>
            <a:normAutofit fontScale="90000"/>
          </a:bodyPr>
          <a:lstStyle/>
          <a:p>
            <a:pPr algn="ctr"/>
            <a:r>
              <a:rPr lang="en-US" sz="3200" dirty="0"/>
              <a:t>Below Trend Economic Growth for Next 2 Years</a:t>
            </a:r>
          </a:p>
        </p:txBody>
      </p:sp>
    </p:spTree>
    <p:extLst>
      <p:ext uri="{BB962C8B-B14F-4D97-AF65-F5344CB8AC3E}">
        <p14:creationId xmlns:p14="http://schemas.microsoft.com/office/powerpoint/2010/main" val="208984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581400"/>
            <a:ext cx="247438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352801"/>
            <a:ext cx="5715000" cy="29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1935" y="1981200"/>
            <a:ext cx="367453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0" name="Text Box 6"/>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776005639"/>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1934" y="304800"/>
            <a:ext cx="5120218"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5" name="Text Box 3"/>
          <p:cNvSpPr txBox="1">
            <a:spLocks noChangeArrowheads="1"/>
          </p:cNvSpPr>
          <p:nvPr/>
        </p:nvSpPr>
        <p:spPr bwMode="auto">
          <a:xfrm>
            <a:off x="8331200" y="914401"/>
            <a:ext cx="3413114" cy="127419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840" b="1" i="0" u="none" strike="noStrike" kern="1200" cap="none" spc="0" normalizeH="0" baseline="0" noProof="0">
                <a:ln>
                  <a:noFill/>
                </a:ln>
                <a:solidFill>
                  <a:srgbClr val="FF0000"/>
                </a:solidFill>
                <a:effectLst/>
                <a:uLnTx/>
                <a:uFillTx/>
                <a:latin typeface="Times New Roman" pitchFamily="18" charset="0"/>
                <a:ea typeface="+mn-ea"/>
                <a:cs typeface="+mn-cs"/>
              </a:rPr>
              <a:t>Carpe Diem</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840" b="1" i="0" u="none" strike="noStrike" kern="1200" cap="none" spc="0" normalizeH="0" baseline="0" noProof="0">
                <a:ln>
                  <a:noFill/>
                </a:ln>
                <a:solidFill>
                  <a:srgbClr val="FF0000"/>
                </a:solidFill>
                <a:effectLst/>
                <a:uLnTx/>
                <a:uFillTx/>
                <a:latin typeface="Times New Roman" pitchFamily="18" charset="0"/>
                <a:ea typeface="+mn-ea"/>
                <a:cs typeface="+mn-cs"/>
              </a:rPr>
              <a:t>“Seize the day”</a:t>
            </a:r>
          </a:p>
        </p:txBody>
      </p:sp>
    </p:spTree>
    <p:extLst>
      <p:ext uri="{BB962C8B-B14F-4D97-AF65-F5344CB8AC3E}">
        <p14:creationId xmlns:p14="http://schemas.microsoft.com/office/powerpoint/2010/main" val="2823452123"/>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Internal Only - Not for Public Release</a:t>
            </a:r>
            <a:endParaRPr lang="en-US" dirty="0"/>
          </a:p>
        </p:txBody>
      </p:sp>
      <p:sp>
        <p:nvSpPr>
          <p:cNvPr id="3" name="Slide Number Placeholder 2"/>
          <p:cNvSpPr>
            <a:spLocks noGrp="1"/>
          </p:cNvSpPr>
          <p:nvPr>
            <p:ph type="sldNum" sz="quarter" idx="12"/>
          </p:nvPr>
        </p:nvSpPr>
        <p:spPr/>
        <p:txBody>
          <a:bodyPr/>
          <a:lstStyle/>
          <a:p>
            <a:fld id="{FF5067B8-9913-441F-BE51-750F5AFBA1BE}" type="slidenum">
              <a:rPr lang="en-US" smtClean="0"/>
              <a:t>112</a:t>
            </a:fld>
            <a:endParaRPr lang="en-US"/>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2724360" y="1954399"/>
            <a:ext cx="5998758" cy="156966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ctr" defTabSz="1097280" rtl="0" eaLnBrk="1" fontAlgn="base" latinLnBrk="0" hangingPunct="1">
              <a:lnSpc>
                <a:spcPct val="100000"/>
              </a:lnSpc>
              <a:spcBef>
                <a:spcPct val="0"/>
              </a:spcBef>
              <a:spcAft>
                <a:spcPct val="0"/>
              </a:spcAft>
              <a:buClrTx/>
              <a:buSzTx/>
              <a:buFontTx/>
              <a:buNone/>
              <a:tabLst/>
              <a:defRPr/>
            </a:pPr>
            <a:r>
              <a:rPr kumimoji="0" lang="en-US" altLang="en-US" sz="9600" b="1" i="0" u="none" strike="noStrike" kern="1200" cap="none" spc="0" normalizeH="0" baseline="0" noProof="0">
                <a:ln>
                  <a:noFill/>
                </a:ln>
                <a:solidFill>
                  <a:srgbClr val="0000FF"/>
                </a:solidFill>
                <a:effectLst/>
                <a:uLnTx/>
                <a:uFillTx/>
                <a:latin typeface="Times New Roman" pitchFamily="18" charset="0"/>
                <a:ea typeface="+mn-ea"/>
                <a:cs typeface="+mn-cs"/>
              </a:rPr>
              <a:t>Questions?</a:t>
            </a:r>
          </a:p>
        </p:txBody>
      </p:sp>
    </p:spTree>
    <p:extLst>
      <p:ext uri="{BB962C8B-B14F-4D97-AF65-F5344CB8AC3E}">
        <p14:creationId xmlns:p14="http://schemas.microsoft.com/office/powerpoint/2010/main" val="35587146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ABCB1-6EB2-9178-5FE4-71A4D528989A}"/>
              </a:ext>
            </a:extLst>
          </p:cNvPr>
          <p:cNvSpPr>
            <a:spLocks noGrp="1"/>
          </p:cNvSpPr>
          <p:nvPr>
            <p:ph type="ctrTitle"/>
          </p:nvPr>
        </p:nvSpPr>
        <p:spPr/>
        <p:txBody>
          <a:bodyPr>
            <a:normAutofit fontScale="90000"/>
          </a:bodyPr>
          <a:lstStyle/>
          <a:p>
            <a:r>
              <a:rPr lang="en-US" dirty="0">
                <a:cs typeface="Times New Roman" panose="02020603050405020304" pitchFamily="18" charset="0"/>
              </a:rPr>
              <a:t>Forecast Overview</a:t>
            </a:r>
            <a:br>
              <a:rPr lang="en-US" dirty="0">
                <a:latin typeface="Times New Roman" panose="02020603050405020304" pitchFamily="18" charset="0"/>
                <a:cs typeface="Times New Roman" panose="02020603050405020304" pitchFamily="18" charset="0"/>
              </a:rPr>
            </a:br>
            <a:r>
              <a:rPr lang="en-US" sz="2000" dirty="0">
                <a:cs typeface="Times New Roman" panose="02020603050405020304" pitchFamily="18" charset="0"/>
              </a:rPr>
              <a:t>October 2024</a:t>
            </a:r>
            <a:endParaRPr lang="en-US" dirty="0">
              <a:cs typeface="Times New Roman" panose="02020603050405020304" pitchFamily="18" charset="0"/>
            </a:endParaRPr>
          </a:p>
        </p:txBody>
      </p:sp>
      <p:sp>
        <p:nvSpPr>
          <p:cNvPr id="3" name="Text Placeholder 2">
            <a:extLst>
              <a:ext uri="{FF2B5EF4-FFF2-40B4-BE49-F238E27FC236}">
                <a16:creationId xmlns:a16="http://schemas.microsoft.com/office/drawing/2014/main" id="{5F2E65ED-A279-ED0A-04E3-E77CC708A2E3}"/>
              </a:ext>
            </a:extLst>
          </p:cNvPr>
          <p:cNvSpPr>
            <a:spLocks noGrp="1"/>
          </p:cNvSpPr>
          <p:nvPr>
            <p:ph type="body" sz="quarter" idx="10"/>
          </p:nvPr>
        </p:nvSpPr>
        <p:spPr>
          <a:xfrm>
            <a:off x="540588" y="1247442"/>
            <a:ext cx="11110823" cy="5098456"/>
          </a:xfrm>
        </p:spPr>
        <p:txBody>
          <a:bodyPr>
            <a:noAutofit/>
          </a:bodyPr>
          <a:lstStyle/>
          <a:p>
            <a:pPr marL="0" indent="0">
              <a:lnSpc>
                <a:spcPct val="100000"/>
              </a:lnSpc>
              <a:spcBef>
                <a:spcPts val="0"/>
              </a:spcBef>
              <a:spcAft>
                <a:spcPts val="1200"/>
              </a:spcAft>
              <a:buNone/>
            </a:pPr>
            <a:r>
              <a:rPr lang="en-US" sz="1600" dirty="0">
                <a:solidFill>
                  <a:schemeClr val="tx2"/>
                </a:solidFill>
                <a:cs typeface="Times New Roman" panose="02020603050405020304" pitchFamily="18" charset="0"/>
              </a:rPr>
              <a:t>The Federal Reserve’s bid to normalize interest rates is underway, and the America’s Credit Unions forecast group anticipates a broader normalizing of conditions, both for the broader economy and for credit unions. Although there are important downside risks to the forecast, including the possibility that the recent rise in unemployment will continue and geopolitical risks, economic data has generally surprised to the upside and a strong September jobs report is reassuring.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342549"/>
                </a:solidFill>
                <a:effectLst/>
                <a:uLnTx/>
                <a:uFillTx/>
                <a:cs typeface="Times New Roman" panose="02020603050405020304" pitchFamily="18" charset="0"/>
              </a:rPr>
              <a:t>Our fourth-quarter baseline economic forecast reflects the following minor changes: </a:t>
            </a:r>
            <a:r>
              <a:rPr lang="en-US" sz="1600" dirty="0">
                <a:solidFill>
                  <a:srgbClr val="342549"/>
                </a:solidFill>
                <a:cs typeface="Times New Roman" panose="02020603050405020304" pitchFamily="18" charset="0"/>
              </a:rPr>
              <a:t> </a:t>
            </a:r>
          </a:p>
          <a:p>
            <a:pPr>
              <a:lnSpc>
                <a:spcPct val="100000"/>
              </a:lnSpc>
              <a:spcBef>
                <a:spcPts val="0"/>
              </a:spcBef>
              <a:spcAft>
                <a:spcPts val="0"/>
              </a:spcAft>
              <a:defRPr/>
            </a:pPr>
            <a:r>
              <a:rPr lang="en-US" sz="1400" dirty="0">
                <a:solidFill>
                  <a:srgbClr val="342549"/>
                </a:solidFill>
                <a:cs typeface="Times New Roman" panose="02020603050405020304" pitchFamily="18" charset="0"/>
              </a:rPr>
              <a:t>We raised our expectation for GDP growth in 2024, measured on a q4-to-q4 basis, from 1.9% to 2.4%. Our outlook for 2025 increased slightly from 1.8% to 2%.</a:t>
            </a:r>
          </a:p>
          <a:p>
            <a:pPr>
              <a:lnSpc>
                <a:spcPct val="100000"/>
              </a:lnSpc>
              <a:spcBef>
                <a:spcPts val="0"/>
              </a:spcBef>
              <a:spcAft>
                <a:spcPts val="0"/>
              </a:spcAft>
              <a:defRPr/>
            </a:pPr>
            <a:r>
              <a:rPr lang="en-US" sz="1400" dirty="0">
                <a:solidFill>
                  <a:srgbClr val="342549"/>
                </a:solidFill>
                <a:cs typeface="Times New Roman" panose="02020603050405020304" pitchFamily="18" charset="0"/>
              </a:rPr>
              <a:t>We revised down our year-end 2024 baseline unemployment rate forecast from 4.3% to 4.2%, holding the year-end 2025 figure at 4.5%.</a:t>
            </a:r>
          </a:p>
          <a:p>
            <a:pPr>
              <a:lnSpc>
                <a:spcPct val="100000"/>
              </a:lnSpc>
              <a:spcBef>
                <a:spcPts val="0"/>
              </a:spcBef>
              <a:spcAft>
                <a:spcPts val="0"/>
              </a:spcAft>
              <a:defRPr/>
            </a:pPr>
            <a:r>
              <a:rPr lang="en-US" sz="1400" dirty="0">
                <a:solidFill>
                  <a:srgbClr val="342549"/>
                </a:solidFill>
                <a:cs typeface="Times New Roman" panose="02020603050405020304" pitchFamily="18" charset="0"/>
              </a:rPr>
              <a:t>We lowered our outlook for over-the-year headline inflation, from 2.8% in 2024 and 2.5% in 2025 in our prior forecast to 2.5% and 2.3%, respectively, in the current forecast.</a:t>
            </a:r>
          </a:p>
          <a:p>
            <a:pPr>
              <a:lnSpc>
                <a:spcPct val="100000"/>
              </a:lnSpc>
              <a:spcBef>
                <a:spcPts val="0"/>
              </a:spcBef>
              <a:spcAft>
                <a:spcPts val="1200"/>
              </a:spcAft>
              <a:defRPr/>
            </a:pPr>
            <a:r>
              <a:rPr lang="en-US" sz="1400" dirty="0">
                <a:solidFill>
                  <a:srgbClr val="342549"/>
                </a:solidFill>
                <a:cs typeface="Times New Roman" panose="02020603050405020304" pitchFamily="18" charset="0"/>
              </a:rPr>
              <a:t>Our outlook calls for two additional quarter-point cuts by year end, which will reduce the fed funds rate to 4.3%. We continue to expect 4 cuts in 2025, but that now reduces the fed funds rate to 3.3% by December 2025. </a:t>
            </a:r>
          </a:p>
          <a:p>
            <a:pPr marL="0" indent="0">
              <a:lnSpc>
                <a:spcPct val="100000"/>
              </a:lnSpc>
              <a:spcBef>
                <a:spcPts val="0"/>
              </a:spcBef>
              <a:spcAft>
                <a:spcPts val="600"/>
              </a:spcAft>
              <a:buNone/>
              <a:defRPr/>
            </a:pPr>
            <a:r>
              <a:rPr kumimoji="0" lang="en-US" sz="1600" b="0" i="0" u="none" strike="noStrike" kern="1200" cap="none" spc="0" normalizeH="0" baseline="0" noProof="0" dirty="0">
                <a:ln>
                  <a:noFill/>
                </a:ln>
                <a:solidFill>
                  <a:srgbClr val="342549"/>
                </a:solidFill>
                <a:effectLst/>
                <a:uLnTx/>
                <a:uFillTx/>
                <a:cs typeface="Times New Roman" panose="02020603050405020304" pitchFamily="18" charset="0"/>
              </a:rPr>
              <a:t>Our credit union forecast also changed modestly:</a:t>
            </a:r>
          </a:p>
          <a:p>
            <a:pPr>
              <a:lnSpc>
                <a:spcPct val="100000"/>
              </a:lnSpc>
              <a:spcBef>
                <a:spcPts val="0"/>
              </a:spcBef>
              <a:spcAft>
                <a:spcPts val="0"/>
              </a:spcAft>
              <a:defRPr/>
            </a:pPr>
            <a:r>
              <a:rPr kumimoji="0" lang="en-US" sz="1400" b="0" i="0" u="none" strike="noStrike" kern="1200" cap="none" spc="0" normalizeH="0" baseline="0" noProof="0" dirty="0">
                <a:ln>
                  <a:noFill/>
                </a:ln>
                <a:solidFill>
                  <a:srgbClr val="342549"/>
                </a:solidFill>
                <a:effectLst/>
                <a:uLnTx/>
                <a:uFillTx/>
                <a:cs typeface="Times New Roman" panose="02020603050405020304" pitchFamily="18" charset="0"/>
              </a:rPr>
              <a:t>We revised down our outlook for 2024 share growth by one percentage point to 4% due to a miss to the downside in the second quarter. But with rates dropping, we held our forecast for 2025 at 6%.</a:t>
            </a:r>
          </a:p>
          <a:p>
            <a:pPr>
              <a:lnSpc>
                <a:spcPct val="100000"/>
              </a:lnSpc>
              <a:spcBef>
                <a:spcPts val="0"/>
              </a:spcBef>
              <a:spcAft>
                <a:spcPts val="0"/>
              </a:spcAft>
              <a:defRPr/>
            </a:pPr>
            <a:r>
              <a:rPr lang="en-US" sz="1400" dirty="0">
                <a:solidFill>
                  <a:srgbClr val="342549"/>
                </a:solidFill>
                <a:cs typeface="Times New Roman" panose="02020603050405020304" pitchFamily="18" charset="0"/>
              </a:rPr>
              <a:t>With the fed funds rate expected to drop to 3.3% by the end of next year, we revised our 2025 loan growth forecast up by one percentage point to 6%, and our 2025 membership growth forecast from 1.8% to 2.2%.</a:t>
            </a:r>
          </a:p>
          <a:p>
            <a:pPr>
              <a:lnSpc>
                <a:spcPct val="100000"/>
              </a:lnSpc>
              <a:spcBef>
                <a:spcPts val="0"/>
              </a:spcBef>
              <a:spcAft>
                <a:spcPts val="0"/>
              </a:spcAft>
              <a:defRPr/>
            </a:pPr>
            <a:r>
              <a:rPr lang="en-US" sz="1400" dirty="0">
                <a:solidFill>
                  <a:schemeClr val="tx2"/>
                </a:solidFill>
                <a:cs typeface="Times New Roman" panose="02020603050405020304" pitchFamily="18" charset="0"/>
              </a:rPr>
              <a:t>We see credit unions prioritizing loan performance next year. As a result, we revised down our delinquency ratio forecast for next year from 0.90% to 0.85%. We made a similar-sized adjustment to our outlook for net charge-offs, lowering it to 0.70% in 2025.   </a:t>
            </a:r>
          </a:p>
          <a:p>
            <a:pPr>
              <a:lnSpc>
                <a:spcPct val="100000"/>
              </a:lnSpc>
              <a:spcBef>
                <a:spcPts val="0"/>
              </a:spcBef>
              <a:spcAft>
                <a:spcPts val="0"/>
              </a:spcAft>
              <a:defRPr/>
            </a:pPr>
            <a:r>
              <a:rPr lang="en-US" sz="1400" dirty="0">
                <a:solidFill>
                  <a:schemeClr val="tx2"/>
                </a:solidFill>
                <a:cs typeface="Times New Roman" panose="02020603050405020304" pitchFamily="18" charset="0"/>
              </a:rPr>
              <a:t>A more comfortable rate environment alongside a better outlook for loan performance should lead to improved earnings, and we increased our ROA forecast by 10 basis points in 2024 (to 0.70%) and in 2025 (to 0.80%). </a:t>
            </a:r>
          </a:p>
        </p:txBody>
      </p:sp>
    </p:spTree>
    <p:extLst>
      <p:ext uri="{BB962C8B-B14F-4D97-AF65-F5344CB8AC3E}">
        <p14:creationId xmlns:p14="http://schemas.microsoft.com/office/powerpoint/2010/main" val="19020116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4937-EF58-A3D7-BAEB-2D8346866FD3}"/>
              </a:ext>
            </a:extLst>
          </p:cNvPr>
          <p:cNvSpPr>
            <a:spLocks noGrp="1"/>
          </p:cNvSpPr>
          <p:nvPr>
            <p:ph type="ctrTitle"/>
          </p:nvPr>
        </p:nvSpPr>
        <p:spPr/>
        <p:txBody>
          <a:bodyPr>
            <a:normAutofit fontScale="90000"/>
          </a:bodyPr>
          <a:lstStyle/>
          <a:p>
            <a:r>
              <a:rPr lang="en-US" dirty="0"/>
              <a:t>Economic Forecast</a:t>
            </a:r>
            <a:br>
              <a:rPr lang="en-US" dirty="0"/>
            </a:br>
            <a:r>
              <a:rPr lang="en-US" sz="2000" dirty="0"/>
              <a:t>October 2024</a:t>
            </a:r>
            <a:endParaRPr lang="en-US" dirty="0"/>
          </a:p>
        </p:txBody>
      </p:sp>
      <p:sp>
        <p:nvSpPr>
          <p:cNvPr id="3" name="Text Placeholder 2">
            <a:extLst>
              <a:ext uri="{FF2B5EF4-FFF2-40B4-BE49-F238E27FC236}">
                <a16:creationId xmlns:a16="http://schemas.microsoft.com/office/drawing/2014/main" id="{92EFC374-CCC3-BF68-4CBF-0D81E5065D6C}"/>
              </a:ext>
            </a:extLst>
          </p:cNvPr>
          <p:cNvSpPr>
            <a:spLocks noGrp="1"/>
          </p:cNvSpPr>
          <p:nvPr>
            <p:ph type="body" sz="quarter" idx="10"/>
          </p:nvPr>
        </p:nvSpPr>
        <p:spPr>
          <a:xfrm>
            <a:off x="755651" y="1206501"/>
            <a:ext cx="11055350" cy="5492750"/>
          </a:xfrm>
        </p:spPr>
        <p:txBody>
          <a:bodyPr>
            <a:noAutofit/>
          </a:bodyPr>
          <a:lstStyle/>
          <a:p>
            <a:pPr marL="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r>
              <a:rPr lang="en-US" sz="1150" dirty="0">
                <a:solidFill>
                  <a:schemeClr val="tx2"/>
                </a:solidFill>
              </a:rPr>
              <a:t>Our baseline economic forecast calls for the continuation of the economic expansion, albeit at a moderating pace, through the 2025 forecast window. We do see important risks which, if realized, could precipitate a recession. Those risks include the possibility that recent weakness in the labor market could continue or even accelerate and geopolitical uncertainty, especially with respect to unrest on the Middle East. We also view the outcome of the November elections as potentially being highly impactful. But given the uncertainty of the results as well as the policy initiatives that could proceed from those results, we do not consider the potential impact of the wide range of possibilities in our forecast. With the fed funds rate still elevated and inflation subsiding, the FOMC is equipped to address any serious growth scare by hastening the pace of rate cuts. We place the odds of a recession through year-end 2025 at </a:t>
            </a:r>
            <a:r>
              <a:rPr lang="en-US" sz="1150" b="1" u="sng" dirty="0">
                <a:solidFill>
                  <a:schemeClr val="tx2"/>
                </a:solidFill>
              </a:rPr>
              <a:t>25 percent</a:t>
            </a:r>
            <a:r>
              <a:rPr lang="en-US" sz="1150" dirty="0">
                <a:solidFill>
                  <a:schemeClr val="tx2"/>
                </a:solidFill>
              </a:rPr>
              <a:t>.</a:t>
            </a:r>
          </a:p>
          <a:p>
            <a:pPr marL="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r>
              <a:rPr lang="en-US" sz="1150" dirty="0">
                <a:solidFill>
                  <a:schemeClr val="tx2"/>
                </a:solidFill>
              </a:rPr>
              <a:t>Real GDP continues to surprise to the upside, highlighted by a 3% annualized growth rate in the second quarter. However, much of that growth occurred in inventories and may be given back in future quarters. More generally, we believe nominal GDP is returning to its pre-COVID pattern of 4% to 4.5% annual growth. With inflation stabilizing near the Fed’s 2% target, that suggests a sustainable level of real GDP growth around 2% to 2.5%. </a:t>
            </a:r>
          </a:p>
          <a:p>
            <a:pPr marL="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r>
              <a:rPr lang="en-US" sz="1150" dirty="0">
                <a:solidFill>
                  <a:schemeClr val="tx2"/>
                </a:solidFill>
              </a:rPr>
              <a:t>Year-over-year inflation as measured by CPI has fallen to just 2.4%, while the Federal Reserve’s preferred index (PCE) is running at 2.2%. That latter figure is just slightly above the FOMC’s target of 2%. Despite the FOMC’s 50-basis point interest rate cut in September, rates remain in restrictive territory, acting to slow the economy. This should permit the further easing of those excess price pressures that remain. </a:t>
            </a:r>
          </a:p>
          <a:p>
            <a:pPr marL="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r>
              <a:rPr lang="en-US" sz="1150" dirty="0">
                <a:solidFill>
                  <a:schemeClr val="tx2"/>
                </a:solidFill>
              </a:rPr>
              <a:t>Labor markets remain an area of concern. On the bright side, the unemployment rate fell for the second straight month in September, and data suggests that layoffs remain relatively rare. However, hiring is also extremely low while two reliable gauges of labor market tightness—the rate of voluntary quits and job openings per unemployed worker—are falling and now sit below their pre-COVID levels. The forecast group viewed this low-hiring/low-firing dynamic as part of a necessary process in transitioning from the overheated conditions of 2022 to a more normal labor market. But the rise in unemployment nevertheless carries the potential to damage business and consumer confidence, which would threaten the economic expansion.</a:t>
            </a:r>
          </a:p>
          <a:p>
            <a:pPr marL="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r>
              <a:rPr lang="en-US" sz="1150" dirty="0">
                <a:solidFill>
                  <a:schemeClr val="tx2"/>
                </a:solidFill>
              </a:rPr>
              <a:t>With the risks to the FOMC’s dual mandate shifting from excessive inflation to excessive unemployment, the Committee opted for an outsized 50-basis point rate cut in September. The forecast group believes that two more 25-basis point rate cuts are forthcoming in 2024, followed by four cuts in 2025. We see this as a process whereby the FOMC will gradually return the fed funds rate to a neutral setting. </a:t>
            </a:r>
          </a:p>
          <a:p>
            <a:pPr marL="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r>
              <a:rPr lang="en-US" sz="1150" dirty="0">
                <a:solidFill>
                  <a:schemeClr val="tx2"/>
                </a:solidFill>
              </a:rPr>
              <a:t>Long-term rates have been volatile, particularly when the labor market appears to weaken. But we note that the 10-year Treasury rate is currently near its 3-year average of 3.8%, and we expect it to remain just above that level through 2025. While we expect the Fed to announce more rate cuts in 2025, markets do as well, and so this may not necessarily impact longer-term rates. The growth in federal deficit spending and the accompanying surge in </a:t>
            </a:r>
            <a:r>
              <a:rPr lang="en-US" sz="1150">
                <a:solidFill>
                  <a:schemeClr val="tx2"/>
                </a:solidFill>
              </a:rPr>
              <a:t>Treasury issuance places </a:t>
            </a:r>
            <a:r>
              <a:rPr lang="en-US" sz="1150" dirty="0">
                <a:solidFill>
                  <a:schemeClr val="tx2"/>
                </a:solidFill>
              </a:rPr>
              <a:t>some upward pressure on rates</a:t>
            </a:r>
            <a:r>
              <a:rPr kumimoji="0" lang="en-US" sz="1150" b="0" i="0" u="none" strike="noStrike" kern="1200" cap="none" spc="0" normalizeH="0" baseline="0" noProof="0" dirty="0">
                <a:ln>
                  <a:noFill/>
                </a:ln>
                <a:solidFill>
                  <a:srgbClr val="342549"/>
                </a:solidFill>
                <a:effectLst/>
                <a:uLnTx/>
                <a:uFillTx/>
                <a:latin typeface="Georgia" panose="02040502050405020303" pitchFamily="18" charset="0"/>
                <a:ea typeface="+mn-ea"/>
                <a:cs typeface="+mn-cs"/>
              </a:rPr>
              <a:t>.</a:t>
            </a:r>
          </a:p>
        </p:txBody>
      </p:sp>
    </p:spTree>
    <p:extLst>
      <p:ext uri="{BB962C8B-B14F-4D97-AF65-F5344CB8AC3E}">
        <p14:creationId xmlns:p14="http://schemas.microsoft.com/office/powerpoint/2010/main" val="25678793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4937-EF58-A3D7-BAEB-2D8346866FD3}"/>
              </a:ext>
            </a:extLst>
          </p:cNvPr>
          <p:cNvSpPr>
            <a:spLocks noGrp="1"/>
          </p:cNvSpPr>
          <p:nvPr>
            <p:ph type="ctrTitle"/>
          </p:nvPr>
        </p:nvSpPr>
        <p:spPr/>
        <p:txBody>
          <a:bodyPr>
            <a:normAutofit fontScale="90000"/>
          </a:bodyPr>
          <a:lstStyle/>
          <a:p>
            <a:r>
              <a:rPr lang="en-US" dirty="0"/>
              <a:t>Economic Forecast</a:t>
            </a:r>
            <a:br>
              <a:rPr lang="en-US" dirty="0"/>
            </a:br>
            <a:r>
              <a:rPr lang="en-US" sz="2000" dirty="0"/>
              <a:t>October 2024</a:t>
            </a:r>
            <a:endParaRPr lang="en-US" dirty="0"/>
          </a:p>
        </p:txBody>
      </p:sp>
      <p:graphicFrame>
        <p:nvGraphicFramePr>
          <p:cNvPr id="8" name="Table 7">
            <a:extLst>
              <a:ext uri="{FF2B5EF4-FFF2-40B4-BE49-F238E27FC236}">
                <a16:creationId xmlns:a16="http://schemas.microsoft.com/office/drawing/2014/main" id="{591545F5-F0F9-C7E5-4E9D-E91DC3E558BC}"/>
              </a:ext>
            </a:extLst>
          </p:cNvPr>
          <p:cNvGraphicFramePr>
            <a:graphicFrameLocks noGrp="1"/>
          </p:cNvGraphicFramePr>
          <p:nvPr/>
        </p:nvGraphicFramePr>
        <p:xfrm>
          <a:off x="763480" y="1225119"/>
          <a:ext cx="9985249" cy="4545365"/>
        </p:xfrm>
        <a:graphic>
          <a:graphicData uri="http://schemas.openxmlformats.org/drawingml/2006/table">
            <a:tbl>
              <a:tblPr/>
              <a:tblGrid>
                <a:gridCol w="2820037">
                  <a:extLst>
                    <a:ext uri="{9D8B030D-6E8A-4147-A177-3AD203B41FA5}">
                      <a16:colId xmlns:a16="http://schemas.microsoft.com/office/drawing/2014/main" val="1012212965"/>
                    </a:ext>
                  </a:extLst>
                </a:gridCol>
                <a:gridCol w="926121">
                  <a:extLst>
                    <a:ext uri="{9D8B030D-6E8A-4147-A177-3AD203B41FA5}">
                      <a16:colId xmlns:a16="http://schemas.microsoft.com/office/drawing/2014/main" val="2087705157"/>
                    </a:ext>
                  </a:extLst>
                </a:gridCol>
                <a:gridCol w="889075">
                  <a:extLst>
                    <a:ext uri="{9D8B030D-6E8A-4147-A177-3AD203B41FA5}">
                      <a16:colId xmlns:a16="http://schemas.microsoft.com/office/drawing/2014/main" val="183347475"/>
                    </a:ext>
                  </a:extLst>
                </a:gridCol>
                <a:gridCol w="889075">
                  <a:extLst>
                    <a:ext uri="{9D8B030D-6E8A-4147-A177-3AD203B41FA5}">
                      <a16:colId xmlns:a16="http://schemas.microsoft.com/office/drawing/2014/main" val="3228237742"/>
                    </a:ext>
                  </a:extLst>
                </a:gridCol>
                <a:gridCol w="904641">
                  <a:extLst>
                    <a:ext uri="{9D8B030D-6E8A-4147-A177-3AD203B41FA5}">
                      <a16:colId xmlns:a16="http://schemas.microsoft.com/office/drawing/2014/main" val="3184774300"/>
                    </a:ext>
                  </a:extLst>
                </a:gridCol>
                <a:gridCol w="889075">
                  <a:extLst>
                    <a:ext uri="{9D8B030D-6E8A-4147-A177-3AD203B41FA5}">
                      <a16:colId xmlns:a16="http://schemas.microsoft.com/office/drawing/2014/main" val="672011416"/>
                    </a:ext>
                  </a:extLst>
                </a:gridCol>
                <a:gridCol w="889075">
                  <a:extLst>
                    <a:ext uri="{9D8B030D-6E8A-4147-A177-3AD203B41FA5}">
                      <a16:colId xmlns:a16="http://schemas.microsoft.com/office/drawing/2014/main" val="568947385"/>
                    </a:ext>
                  </a:extLst>
                </a:gridCol>
                <a:gridCol w="889075">
                  <a:extLst>
                    <a:ext uri="{9D8B030D-6E8A-4147-A177-3AD203B41FA5}">
                      <a16:colId xmlns:a16="http://schemas.microsoft.com/office/drawing/2014/main" val="1749957240"/>
                    </a:ext>
                  </a:extLst>
                </a:gridCol>
                <a:gridCol w="889075">
                  <a:extLst>
                    <a:ext uri="{9D8B030D-6E8A-4147-A177-3AD203B41FA5}">
                      <a16:colId xmlns:a16="http://schemas.microsoft.com/office/drawing/2014/main" val="1548467842"/>
                    </a:ext>
                  </a:extLst>
                </a:gridCol>
              </a:tblGrid>
              <a:tr h="487057">
                <a:tc rowSpan="2">
                  <a:txBody>
                    <a:bodyPr/>
                    <a:lstStyle/>
                    <a:p>
                      <a:pPr algn="l" fontAlgn="b"/>
                      <a:r>
                        <a:rPr lang="en-US" sz="1400" b="0" i="0" u="none" strike="noStrike" dirty="0">
                          <a:solidFill>
                            <a:srgbClr val="000000"/>
                          </a:solidFill>
                          <a:effectLst/>
                          <a:latin typeface="Georgia" panose="02040502050405020303" pitchFamily="18" charset="0"/>
                        </a:rPr>
                        <a:t> </a:t>
                      </a:r>
                    </a:p>
                    <a:p>
                      <a:pPr algn="l" fontAlgn="b"/>
                      <a:r>
                        <a:rPr lang="en-US" sz="1400" b="0" i="0" u="none" strike="noStrike" dirty="0">
                          <a:solidFill>
                            <a:srgbClr val="000000"/>
                          </a:solidFill>
                          <a:effectLst/>
                          <a:latin typeface="Georgia" panose="02040502050405020303"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2">
                  <a:txBody>
                    <a:bodyPr/>
                    <a:lstStyle/>
                    <a:p>
                      <a:pPr algn="ctr" fontAlgn="b"/>
                      <a:r>
                        <a:rPr lang="en-US" sz="1400" b="1" i="0" u="none" strike="noStrike" dirty="0">
                          <a:solidFill>
                            <a:srgbClr val="000000"/>
                          </a:solidFill>
                          <a:effectLst/>
                          <a:latin typeface="Georgia" panose="02040502050405020303" pitchFamily="18" charset="0"/>
                        </a:rPr>
                        <a:t>Past results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4">
                  <a:txBody>
                    <a:bodyPr/>
                    <a:lstStyle/>
                    <a:p>
                      <a:pPr algn="ctr" fontAlgn="b"/>
                      <a:r>
                        <a:rPr lang="en-US" sz="1400" b="1" i="0" u="none" strike="noStrike" dirty="0">
                          <a:solidFill>
                            <a:schemeClr val="tx1"/>
                          </a:solidFill>
                          <a:effectLst/>
                          <a:latin typeface="Georgia" panose="02040502050405020303" pitchFamily="18" charset="0"/>
                        </a:rPr>
                        <a:t>Actual/</a:t>
                      </a:r>
                      <a:r>
                        <a:rPr lang="en-US" sz="1400" b="1" i="0" u="none" strike="noStrike" dirty="0">
                          <a:solidFill>
                            <a:srgbClr val="C00000"/>
                          </a:solidFill>
                          <a:effectLst/>
                          <a:latin typeface="Georgia" panose="02040502050405020303" pitchFamily="18" charset="0"/>
                        </a:rPr>
                        <a:t>forecasts</a:t>
                      </a:r>
                    </a:p>
                  </a:txBody>
                  <a:tcPr marL="0" marR="0" marT="0" marB="0" anchor="b">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pPr algn="ctr" fontAlgn="b"/>
                      <a:endParaRPr lang="en-US" sz="1400" b="1" i="0" u="none" strike="noStrike" dirty="0">
                        <a:solidFill>
                          <a:srgbClr val="C00000"/>
                        </a:solidFill>
                        <a:effectLst/>
                        <a:latin typeface="Georgia" panose="02040502050405020303" pitchFamily="18" charset="0"/>
                      </a:endParaRPr>
                    </a:p>
                  </a:txBody>
                  <a:tcPr marL="9525" marR="9525" marT="9525"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gridSpan="2">
                  <a:txBody>
                    <a:bodyPr/>
                    <a:lstStyle/>
                    <a:p>
                      <a:pPr marL="0" algn="ctr" defTabSz="914400" rtl="0" eaLnBrk="1" fontAlgn="b" latinLnBrk="0" hangingPunct="1"/>
                      <a:r>
                        <a:rPr lang="en-US" sz="1400" b="1" i="0" u="none" strike="noStrike" kern="1200" dirty="0">
                          <a:solidFill>
                            <a:srgbClr val="C00000"/>
                          </a:solidFill>
                          <a:effectLst/>
                          <a:latin typeface="Georgia" panose="02040502050405020303" pitchFamily="18" charset="0"/>
                          <a:ea typeface="+mn-ea"/>
                          <a:cs typeface="+mn-cs"/>
                        </a:rPr>
                        <a:t>Annual forecasts</a:t>
                      </a:r>
                    </a:p>
                  </a:txBody>
                  <a:tcPr marL="0" marR="0" marT="0" marB="0" anchor="b"/>
                </a:tc>
                <a:tc hMerge="1">
                  <a:txBody>
                    <a:bodyPr/>
                    <a:lstStyle/>
                    <a:p>
                      <a:endParaRPr lang="en-US"/>
                    </a:p>
                  </a:txBody>
                  <a:tcPr/>
                </a:tc>
                <a:extLst>
                  <a:ext uri="{0D108BD9-81ED-4DB2-BD59-A6C34878D82A}">
                    <a16:rowId xmlns:a16="http://schemas.microsoft.com/office/drawing/2014/main" val="1420177901"/>
                  </a:ext>
                </a:extLst>
              </a:tr>
              <a:tr h="788067">
                <a:tc vMerge="1">
                  <a:txBody>
                    <a:bodyPr/>
                    <a:lstStyle/>
                    <a:p>
                      <a:endParaRPr dirty="0"/>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1" i="0" u="none" strike="noStrike" dirty="0">
                          <a:solidFill>
                            <a:srgbClr val="000000"/>
                          </a:solidFill>
                          <a:effectLst/>
                          <a:latin typeface="Georgia" panose="02040502050405020303" pitchFamily="18" charset="0"/>
                        </a:rPr>
                        <a:t>Previous 10 Yr. Avg</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000000"/>
                          </a:solidFill>
                          <a:effectLst/>
                          <a:latin typeface="Georgia" panose="02040502050405020303" pitchFamily="18" charset="0"/>
                        </a:rPr>
                        <a:t>2023</a:t>
                      </a:r>
                    </a:p>
                  </a:txBody>
                  <a:tcPr marL="9525" marR="9525" marT="9525" marB="0" anchor="b">
                    <a:lnL>
                      <a:noFill/>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000000"/>
                          </a:solidFill>
                          <a:effectLst/>
                          <a:latin typeface="Georgia" panose="02040502050405020303" pitchFamily="18" charset="0"/>
                        </a:rPr>
                        <a:t>2024    Q1</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000000"/>
                          </a:solidFill>
                          <a:effectLst/>
                          <a:latin typeface="Georgia" panose="02040502050405020303" pitchFamily="18" charset="0"/>
                        </a:rPr>
                        <a:t>2024    Q2</a:t>
                      </a:r>
                    </a:p>
                  </a:txBody>
                  <a:tcPr marL="9525" marR="9525" marT="9525" marB="0" anchor="b">
                    <a:lnL>
                      <a:noFill/>
                    </a:lnL>
                    <a:lnR>
                      <a:noFill/>
                    </a:lnR>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chemeClr val="tx1"/>
                          </a:solidFill>
                          <a:effectLst/>
                          <a:latin typeface="Georgia" panose="02040502050405020303" pitchFamily="18" charset="0"/>
                        </a:rPr>
                        <a:t>2024    Q3</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C00000"/>
                          </a:solidFill>
                          <a:effectLst/>
                          <a:latin typeface="Georgia" panose="02040502050405020303" pitchFamily="18" charset="0"/>
                        </a:rPr>
                        <a:t>2024    Q4</a:t>
                      </a:r>
                    </a:p>
                  </a:txBody>
                  <a:tcPr marL="9525" marR="9525" marT="9525" marB="0" anchor="b">
                    <a:lnL>
                      <a:noFill/>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C00000"/>
                          </a:solidFill>
                          <a:effectLst/>
                          <a:latin typeface="Georgia" panose="02040502050405020303" pitchFamily="18" charset="0"/>
                        </a:rPr>
                        <a:t>2024</a:t>
                      </a:r>
                    </a:p>
                  </a:txBody>
                  <a:tcPr marL="9525" marR="9525" marT="9525" marB="0" anchor="b">
                    <a:lnL w="12700" cap="flat" cmpd="sng" algn="ctr">
                      <a:solidFill>
                        <a:schemeClr val="tx1"/>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C00000"/>
                          </a:solidFill>
                          <a:effectLst/>
                          <a:latin typeface="Georgia" panose="02040502050405020303" pitchFamily="18" charset="0"/>
                        </a:rPr>
                        <a:t>2025</a:t>
                      </a:r>
                    </a:p>
                  </a:txBody>
                  <a:tcPr marL="9525" marR="9525" marT="9525" marB="0" anchor="b">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4042715703"/>
                  </a:ext>
                </a:extLst>
              </a:tr>
              <a:tr h="463864">
                <a:tc>
                  <a:txBody>
                    <a:bodyPr/>
                    <a:lstStyle/>
                    <a:p>
                      <a:pPr algn="l" fontAlgn="b"/>
                      <a:r>
                        <a:rPr lang="en-US" sz="1400" b="1" i="0" u="none" strike="noStrike" dirty="0">
                          <a:solidFill>
                            <a:srgbClr val="000000"/>
                          </a:solidFill>
                          <a:effectLst/>
                          <a:latin typeface="Georgia" panose="02040502050405020303" pitchFamily="18" charset="0"/>
                        </a:rPr>
                        <a:t>Growth rates: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solidFill>
                  </a:tcPr>
                </a:tc>
                <a:tc>
                  <a:txBody>
                    <a:bodyPr/>
                    <a:lstStyle/>
                    <a:p>
                      <a:pPr algn="l" fontAlgn="b"/>
                      <a:r>
                        <a:rPr lang="en-US" sz="1400" b="0" i="0" u="none" strike="noStrike" dirty="0">
                          <a:solidFill>
                            <a:srgbClr val="000000"/>
                          </a:solidFill>
                          <a:effectLst/>
                          <a:latin typeface="Georgia" panose="02040502050405020303" pitchFamily="18"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chemeClr val="tx1"/>
                        </a:solidFill>
                        <a:effectLst/>
                        <a:latin typeface="Georgia" panose="02040502050405020303"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a:solidFill>
                          <a:srgbClr val="000000"/>
                        </a:solidFill>
                        <a:effectLst/>
                        <a:latin typeface="Georgia" panose="02040502050405020303" pitchFamily="18" charset="0"/>
                      </a:endParaRP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r>
                        <a:rPr lang="en-US" sz="1400" b="0" i="0" u="none" strike="noStrike" dirty="0">
                          <a:solidFill>
                            <a:srgbClr val="000000"/>
                          </a:solidFill>
                          <a:effectLst/>
                          <a:latin typeface="Georgia" panose="02040502050405020303" pitchFamily="18"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solidFill>
                  </a:tcPr>
                </a:tc>
                <a:extLst>
                  <a:ext uri="{0D108BD9-81ED-4DB2-BD59-A6C34878D82A}">
                    <a16:rowId xmlns:a16="http://schemas.microsoft.com/office/drawing/2014/main" val="3323587454"/>
                  </a:ext>
                </a:extLst>
              </a:tr>
              <a:tr h="463864">
                <a:tc>
                  <a:txBody>
                    <a:bodyPr/>
                    <a:lstStyle/>
                    <a:p>
                      <a:pPr algn="l" fontAlgn="b"/>
                      <a:r>
                        <a:rPr lang="en-US" sz="1400" b="0" i="0" u="none" strike="noStrike">
                          <a:solidFill>
                            <a:srgbClr val="000000"/>
                          </a:solidFill>
                          <a:effectLst/>
                          <a:latin typeface="Georgia" panose="02040502050405020303" pitchFamily="18" charset="0"/>
                        </a:rPr>
                        <a:t>Economic Growth (% chg GDP)*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2.5%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2.9%</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1.6%</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3.0%</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2.4%</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2.1%</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2.4%</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2.0%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952971779"/>
                  </a:ext>
                </a:extLst>
              </a:tr>
              <a:tr h="463864">
                <a:tc>
                  <a:txBody>
                    <a:bodyPr/>
                    <a:lstStyle/>
                    <a:p>
                      <a:pPr algn="l" fontAlgn="b"/>
                      <a:r>
                        <a:rPr lang="en-US" sz="1400" b="0" i="0" u="none" strike="noStrike" dirty="0">
                          <a:solidFill>
                            <a:srgbClr val="000000"/>
                          </a:solidFill>
                          <a:effectLst/>
                          <a:latin typeface="Georgia" panose="02040502050405020303" pitchFamily="18" charset="0"/>
                        </a:rPr>
                        <a:t>Inflation (CPI, 12 </a:t>
                      </a:r>
                      <a:r>
                        <a:rPr lang="en-US" sz="1400" b="0" i="0" u="none" strike="noStrike" dirty="0" err="1">
                          <a:solidFill>
                            <a:srgbClr val="000000"/>
                          </a:solidFill>
                          <a:effectLst/>
                          <a:latin typeface="Georgia" panose="02040502050405020303" pitchFamily="18" charset="0"/>
                        </a:rPr>
                        <a:t>mth</a:t>
                      </a:r>
                      <a:r>
                        <a:rPr lang="en-US" sz="1400" b="0" i="0" u="none" strike="noStrike" dirty="0">
                          <a:solidFill>
                            <a:srgbClr val="000000"/>
                          </a:solidFill>
                          <a:effectLst/>
                          <a:latin typeface="Georgia" panose="02040502050405020303" pitchFamily="18" charset="0"/>
                        </a:rPr>
                        <a:t> % </a:t>
                      </a:r>
                      <a:r>
                        <a:rPr lang="en-US" sz="1400" b="0" i="0" u="none" strike="noStrike" dirty="0" err="1">
                          <a:solidFill>
                            <a:srgbClr val="000000"/>
                          </a:solidFill>
                          <a:effectLst/>
                          <a:latin typeface="Georgia" panose="02040502050405020303" pitchFamily="18" charset="0"/>
                        </a:rPr>
                        <a:t>chg</a:t>
                      </a:r>
                      <a:r>
                        <a:rPr lang="en-US" sz="1400" b="0" i="0" u="none" strike="noStrike" dirty="0">
                          <a:solidFill>
                            <a:srgbClr val="000000"/>
                          </a:solidFill>
                          <a:effectLst/>
                          <a:latin typeface="Georgia" panose="02040502050405020303" pitchFamily="18" charset="0"/>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2.8%</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3.3%</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3.5%</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3.0%</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2.4%</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2.5%</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2.5%</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2.3%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392369751"/>
                  </a:ext>
                </a:extLst>
              </a:tr>
              <a:tr h="463864">
                <a:tc>
                  <a:txBody>
                    <a:bodyPr/>
                    <a:lstStyle/>
                    <a:p>
                      <a:pPr algn="l" fontAlgn="b"/>
                      <a:r>
                        <a:rPr lang="en-US" sz="1400" b="0" i="0" u="none" strike="noStrike">
                          <a:solidFill>
                            <a:srgbClr val="000000"/>
                          </a:solidFill>
                          <a:effectLst/>
                          <a:latin typeface="Georgia" panose="02040502050405020303" pitchFamily="18" charset="0"/>
                        </a:rPr>
                        <a:t>Unemployment Rate (BLS)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4.5%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3.7%</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3.8%</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4.1%</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4.1%</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4.2%</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4.2%</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4.5%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068842030"/>
                  </a:ext>
                </a:extLst>
              </a:tr>
              <a:tr h="463864">
                <a:tc>
                  <a:txBody>
                    <a:bodyPr/>
                    <a:lstStyle/>
                    <a:p>
                      <a:pPr algn="l" fontAlgn="b"/>
                      <a:r>
                        <a:rPr lang="en-US" sz="1400" b="0" i="0" u="none" strike="noStrike" dirty="0">
                          <a:solidFill>
                            <a:srgbClr val="000000"/>
                          </a:solidFill>
                          <a:effectLst/>
                          <a:latin typeface="Georgia" panose="02040502050405020303" pitchFamily="18" charset="0"/>
                        </a:rPr>
                        <a:t>Federal Funds Rate (effective)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1.45%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5.33%</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5.33%</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5.33%</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4.83%</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4.33%</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4.33%</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3.33%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158175281"/>
                  </a:ext>
                </a:extLst>
              </a:tr>
              <a:tr h="463864">
                <a:tc>
                  <a:txBody>
                    <a:bodyPr/>
                    <a:lstStyle/>
                    <a:p>
                      <a:pPr algn="l" fontAlgn="b"/>
                      <a:r>
                        <a:rPr lang="en-US" sz="1400" b="0" i="0" u="none" strike="noStrike" dirty="0">
                          <a:solidFill>
                            <a:srgbClr val="000000"/>
                          </a:solidFill>
                          <a:effectLst/>
                          <a:latin typeface="Georgia" panose="02040502050405020303" pitchFamily="18" charset="0"/>
                        </a:rPr>
                        <a:t>10-Year Treasury Rate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2.41%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3.88%</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4.20%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4.36%</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3.81%</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4.00%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4.00%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4.00%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303999472"/>
                  </a:ext>
                </a:extLst>
              </a:tr>
              <a:tr h="487057">
                <a:tc>
                  <a:txBody>
                    <a:bodyPr/>
                    <a:lstStyle/>
                    <a:p>
                      <a:pPr algn="l" fontAlgn="b"/>
                      <a:r>
                        <a:rPr lang="en-US" sz="1400" b="0" i="0" u="none" strike="noStrike" dirty="0">
                          <a:solidFill>
                            <a:srgbClr val="000000"/>
                          </a:solidFill>
                          <a:effectLst/>
                          <a:latin typeface="Georgia" panose="02040502050405020303" pitchFamily="18" charset="0"/>
                        </a:rPr>
                        <a:t>10-Year-Fed Funds Spread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0.96%</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-1.45%</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-1.13%</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-0.97%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-1.02%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-0.33%</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-0.33%</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0.67%</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35342188"/>
                  </a:ext>
                </a:extLst>
              </a:tr>
            </a:tbl>
          </a:graphicData>
        </a:graphic>
      </p:graphicFrame>
      <p:sp>
        <p:nvSpPr>
          <p:cNvPr id="13" name="Rectangle 12">
            <a:extLst>
              <a:ext uri="{FF2B5EF4-FFF2-40B4-BE49-F238E27FC236}">
                <a16:creationId xmlns:a16="http://schemas.microsoft.com/office/drawing/2014/main" id="{DA10D0A0-E685-7E3D-CEA2-35B86A6E64AF}"/>
              </a:ext>
            </a:extLst>
          </p:cNvPr>
          <p:cNvSpPr/>
          <p:nvPr/>
        </p:nvSpPr>
        <p:spPr>
          <a:xfrm>
            <a:off x="763480" y="5922688"/>
            <a:ext cx="10588881" cy="307777"/>
          </a:xfrm>
          <a:prstGeom prst="rect">
            <a:avLst/>
          </a:prstGeom>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*Percent change, annualized rate for quarterly and Q4-to-Q4 change for annual.  All other numbers are end-of-period values. </a:t>
            </a:r>
          </a:p>
        </p:txBody>
      </p:sp>
    </p:spTree>
    <p:extLst>
      <p:ext uri="{BB962C8B-B14F-4D97-AF65-F5344CB8AC3E}">
        <p14:creationId xmlns:p14="http://schemas.microsoft.com/office/powerpoint/2010/main" val="21544603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ABCB1-6EB2-9178-5FE4-71A4D528989A}"/>
              </a:ext>
            </a:extLst>
          </p:cNvPr>
          <p:cNvSpPr>
            <a:spLocks noGrp="1"/>
          </p:cNvSpPr>
          <p:nvPr>
            <p:ph type="ctr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Credit Union Forecast</a:t>
            </a:r>
            <a:br>
              <a:rPr lang="en-US"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October 2024</a:t>
            </a:r>
            <a:endParaRPr lang="en-US"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5F2E65ED-A279-ED0A-04E3-E77CC708A2E3}"/>
              </a:ext>
            </a:extLst>
          </p:cNvPr>
          <p:cNvSpPr>
            <a:spLocks noGrp="1"/>
          </p:cNvSpPr>
          <p:nvPr>
            <p:ph type="body" sz="quarter" idx="10"/>
          </p:nvPr>
        </p:nvSpPr>
        <p:spPr>
          <a:xfrm>
            <a:off x="828640" y="1298791"/>
            <a:ext cx="11030280" cy="5216440"/>
          </a:xfrm>
        </p:spPr>
        <p:txBody>
          <a:bodyPr>
            <a:noAutofit/>
          </a:bodyPr>
          <a:lstStyle/>
          <a:p>
            <a:pPr marL="0" indent="0">
              <a:lnSpc>
                <a:spcPct val="100000"/>
              </a:lnSpc>
              <a:spcBef>
                <a:spcPts val="0"/>
              </a:spcBef>
              <a:spcAft>
                <a:spcPts val="600"/>
              </a:spcAft>
              <a:buNone/>
              <a:defRPr/>
            </a:pPr>
            <a:r>
              <a:rPr kumimoji="0" lang="en-US" sz="1200" b="0" i="0" u="none" strike="noStrike" kern="1200" cap="none" spc="0" normalizeH="0" baseline="0" noProof="0" dirty="0">
                <a:ln>
                  <a:noFill/>
                </a:ln>
                <a:solidFill>
                  <a:srgbClr val="342549"/>
                </a:solidFill>
                <a:effectLst/>
                <a:uLnTx/>
                <a:uFillTx/>
                <a:cs typeface="Times New Roman" panose="02020603050405020304" pitchFamily="18" charset="0"/>
              </a:rPr>
              <a:t>Our credit union outlook anticipates the return of more normal conditions in 2025, tracking with the overall economy. Certain challenges remain, chief among them weak growth and poor loan performance. This will result in uneven performances throughout the industry as credit unions with ample liquidity and stable delinquencies capitalize on the loan demand that should follow from a solid economy and declining interest rates. However, other credit unions will be focused on shoring up liquidity or reining in loan losses in 2025. But the forecast group is optimistic that even where these challenges persist, they should subside over the course of next year.</a:t>
            </a:r>
          </a:p>
          <a:p>
            <a:pPr marL="0" indent="0">
              <a:lnSpc>
                <a:spcPct val="100000"/>
              </a:lnSpc>
              <a:spcBef>
                <a:spcPts val="0"/>
              </a:spcBef>
              <a:spcAft>
                <a:spcPts val="600"/>
              </a:spcAft>
              <a:buNone/>
              <a:defRPr/>
            </a:pPr>
            <a:r>
              <a:rPr kumimoji="0" lang="en-US" sz="1200" b="0" i="0" u="none" strike="noStrike" kern="1200" cap="none" spc="0" normalizeH="0" baseline="0" noProof="0" dirty="0">
                <a:ln>
                  <a:noFill/>
                </a:ln>
                <a:solidFill>
                  <a:srgbClr val="342549"/>
                </a:solidFill>
                <a:effectLst/>
                <a:uLnTx/>
                <a:uFillTx/>
                <a:cs typeface="Times New Roman" panose="02020603050405020304" pitchFamily="18" charset="0"/>
              </a:rPr>
              <a:t>Credit union liquidity remains relatively tight, as evidenced by a loan-to-share ratio that we project to end this year just slightly lower than the year prior. Lending froze in 2024 as high rates sapped loan demand, but also because many credit unions struggled to grow deposits. In September, the Bureau of Economic Analysis made a significant upward revision to its estimates for personal income and consumption. These adjustments raised the personal saving rate from 3.6 percent of disposable income over the prior 12 months to over 5 percent, against a 5-year pre-COVID average of 6.2 percent. The revision supports the view that the primary cause of slow deposit growth at credit unions and banks is not deficient household savings but rather where households are choosing to save. With the FOMC’s interest rate normalization process underway, we expect that households will begin redirecting a larger share of savings toward credit union and bank non-maturity deposits in 2025. We forecast 6% share growth in 2025, which is close to the 10-year average for credit unions.</a:t>
            </a:r>
          </a:p>
          <a:p>
            <a:pPr marL="0" indent="0">
              <a:lnSpc>
                <a:spcPct val="100000"/>
              </a:lnSpc>
              <a:spcBef>
                <a:spcPts val="0"/>
              </a:spcBef>
              <a:spcAft>
                <a:spcPts val="600"/>
              </a:spcAft>
              <a:buNone/>
              <a:defRPr/>
            </a:pPr>
            <a:r>
              <a:rPr kumimoji="0" lang="en-US" sz="1200" b="0" i="0" u="none" strike="noStrike" kern="1200" cap="none" spc="0" normalizeH="0" baseline="0" noProof="0" dirty="0">
                <a:ln>
                  <a:noFill/>
                </a:ln>
                <a:solidFill>
                  <a:srgbClr val="342549"/>
                </a:solidFill>
                <a:effectLst/>
                <a:uLnTx/>
                <a:uFillTx/>
                <a:cs typeface="Times New Roman" panose="02020603050405020304" pitchFamily="18" charset="0"/>
              </a:rPr>
              <a:t>Loan delinquencies continued to rise in the second quarter and are drawing increased supervisory scrutiny. Given credit unions’ history of prudent lending and the attention they are paying to the issue, we expect loan performance to stabilize and begin improving in 2025. We suspect that much of the recent rise in delinquencies is the residue of the strong loan growth from 2022 and early 2023, and that it will simply take some time to clear through the pipeline. However, we note that delinquencies tend to track with the unemployment rate, and we expect the latter to continue to drift upward next year. </a:t>
            </a:r>
          </a:p>
          <a:p>
            <a:pPr marL="0" indent="0">
              <a:lnSpc>
                <a:spcPct val="100000"/>
              </a:lnSpc>
              <a:spcBef>
                <a:spcPts val="0"/>
              </a:spcBef>
              <a:spcAft>
                <a:spcPts val="600"/>
              </a:spcAft>
              <a:buNone/>
              <a:defRPr/>
            </a:pPr>
            <a:r>
              <a:rPr kumimoji="0" lang="en-US" sz="1200" b="0" i="0" u="none" strike="noStrike" kern="1200" cap="none" spc="0" normalizeH="0" baseline="0" noProof="0" dirty="0">
                <a:ln>
                  <a:noFill/>
                </a:ln>
                <a:solidFill>
                  <a:srgbClr val="342549"/>
                </a:solidFill>
                <a:effectLst/>
                <a:uLnTx/>
                <a:uFillTx/>
                <a:cs typeface="Times New Roman" panose="02020603050405020304" pitchFamily="18" charset="0"/>
              </a:rPr>
              <a:t>For those credit unions with the wherewithal to resume lending in 2025, we expect conditions to be much improved. We acknowledge some uncertainty around the timing of loan demand. As we noted in our economic outlook, we do not expect a major decline in long-term rates next year. It could take some time for households to accept that despite reductions in the Federal Reserve’s policy rate, longer-term borrowing rates may not return to COVID era lows or even pre-COVID levels any time in the near future. </a:t>
            </a:r>
          </a:p>
          <a:p>
            <a:pPr marL="0" indent="0">
              <a:lnSpc>
                <a:spcPct val="100000"/>
              </a:lnSpc>
              <a:spcBef>
                <a:spcPts val="0"/>
              </a:spcBef>
              <a:spcAft>
                <a:spcPts val="600"/>
              </a:spcAft>
              <a:buNone/>
              <a:defRPr/>
            </a:pPr>
            <a:r>
              <a:rPr kumimoji="0" lang="en-US" sz="1200" b="0" i="0" u="none" strike="noStrike" kern="1200" cap="none" spc="0" normalizeH="0" baseline="0" noProof="0" dirty="0">
                <a:ln>
                  <a:noFill/>
                </a:ln>
                <a:solidFill>
                  <a:srgbClr val="342549"/>
                </a:solidFill>
                <a:effectLst/>
                <a:uLnTx/>
                <a:uFillTx/>
                <a:cs typeface="Times New Roman" panose="02020603050405020304" pitchFamily="18" charset="0"/>
              </a:rPr>
              <a:t>Finally, we modified our earnings outlook, raising our projected ROA by 10 basis points each in 2024 and 2025. Those adjustments are due to several factors. First, second quarter earnings came in stronger than </a:t>
            </a:r>
            <a:r>
              <a:rPr lang="en-US" sz="1200" dirty="0">
                <a:solidFill>
                  <a:srgbClr val="342549"/>
                </a:solidFill>
                <a:cs typeface="Times New Roman" panose="02020603050405020304" pitchFamily="18" charset="0"/>
              </a:rPr>
              <a:t>expect</a:t>
            </a:r>
            <a:r>
              <a:rPr kumimoji="0" lang="en-US" sz="1200" b="0" i="0" u="none" strike="noStrike" kern="1200" cap="none" spc="0" normalizeH="0" baseline="0" noProof="0" dirty="0">
                <a:ln>
                  <a:noFill/>
                </a:ln>
                <a:solidFill>
                  <a:srgbClr val="342549"/>
                </a:solidFill>
                <a:effectLst/>
                <a:uLnTx/>
                <a:uFillTx/>
                <a:cs typeface="Times New Roman" panose="02020603050405020304" pitchFamily="18" charset="0"/>
              </a:rPr>
              <a:t>ed, which led us to raise our forecast for the current year. For 2025, the higher ROA projection stems from a slightly better outlook for loan growth and charge-offs than in our prior forecast. If it all comes together in the way we anticipate, by the end of next year credit unions should see conditions that are far more typical to those of the pre-COVID years than to the rollercoaster of the past four years.</a:t>
            </a:r>
            <a:endParaRPr lang="en-US" sz="1200" dirty="0">
              <a:solidFill>
                <a:schemeClr val="tx2"/>
              </a:solidFill>
              <a:cs typeface="Times New Roman" panose="02020603050405020304" pitchFamily="18" charset="0"/>
            </a:endParaRPr>
          </a:p>
          <a:p>
            <a:pPr marL="0" indent="0">
              <a:lnSpc>
                <a:spcPct val="100000"/>
              </a:lnSpc>
              <a:spcBef>
                <a:spcPts val="0"/>
              </a:spcBef>
              <a:spcAft>
                <a:spcPts val="600"/>
              </a:spcAft>
              <a:buNone/>
              <a:defRPr/>
            </a:pPr>
            <a:endParaRPr lang="en-US" sz="1200" dirty="0">
              <a:solidFill>
                <a:schemeClr val="tx2"/>
              </a:solidFill>
              <a:cs typeface="Times New Roman" panose="02020603050405020304" pitchFamily="18" charset="0"/>
            </a:endParaRPr>
          </a:p>
        </p:txBody>
      </p:sp>
    </p:spTree>
    <p:extLst>
      <p:ext uri="{BB962C8B-B14F-4D97-AF65-F5344CB8AC3E}">
        <p14:creationId xmlns:p14="http://schemas.microsoft.com/office/powerpoint/2010/main" val="832858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A2D3-F4B5-0906-43D3-71A9C15B92F8}"/>
              </a:ext>
            </a:extLst>
          </p:cNvPr>
          <p:cNvSpPr>
            <a:spLocks noGrp="1"/>
          </p:cNvSpPr>
          <p:nvPr>
            <p:ph type="ctrTitle"/>
          </p:nvPr>
        </p:nvSpPr>
        <p:spPr/>
        <p:txBody>
          <a:bodyPr>
            <a:normAutofit fontScale="90000"/>
          </a:bodyPr>
          <a:lstStyle/>
          <a:p>
            <a:r>
              <a:rPr lang="en-US" dirty="0"/>
              <a:t>Credit Union Forecast</a:t>
            </a:r>
            <a:br>
              <a:rPr lang="en-US" dirty="0"/>
            </a:br>
            <a:r>
              <a:rPr lang="en-US" sz="2000" dirty="0"/>
              <a:t>October 2024</a:t>
            </a:r>
            <a:endParaRPr lang="en-US" dirty="0"/>
          </a:p>
        </p:txBody>
      </p:sp>
      <p:graphicFrame>
        <p:nvGraphicFramePr>
          <p:cNvPr id="4" name="Table 3">
            <a:extLst>
              <a:ext uri="{FF2B5EF4-FFF2-40B4-BE49-F238E27FC236}">
                <a16:creationId xmlns:a16="http://schemas.microsoft.com/office/drawing/2014/main" id="{0040650A-9DFA-4A96-FFBB-791B4E60AEA4}"/>
              </a:ext>
            </a:extLst>
          </p:cNvPr>
          <p:cNvGraphicFramePr>
            <a:graphicFrameLocks noGrp="1"/>
          </p:cNvGraphicFramePr>
          <p:nvPr/>
        </p:nvGraphicFramePr>
        <p:xfrm>
          <a:off x="990599" y="1287262"/>
          <a:ext cx="9985247" cy="4891978"/>
        </p:xfrm>
        <a:graphic>
          <a:graphicData uri="http://schemas.openxmlformats.org/drawingml/2006/table">
            <a:tbl>
              <a:tblPr/>
              <a:tblGrid>
                <a:gridCol w="2959772">
                  <a:extLst>
                    <a:ext uri="{9D8B030D-6E8A-4147-A177-3AD203B41FA5}">
                      <a16:colId xmlns:a16="http://schemas.microsoft.com/office/drawing/2014/main" val="1469554414"/>
                    </a:ext>
                  </a:extLst>
                </a:gridCol>
                <a:gridCol w="996641">
                  <a:extLst>
                    <a:ext uri="{9D8B030D-6E8A-4147-A177-3AD203B41FA5}">
                      <a16:colId xmlns:a16="http://schemas.microsoft.com/office/drawing/2014/main" val="2541485235"/>
                    </a:ext>
                  </a:extLst>
                </a:gridCol>
                <a:gridCol w="861262">
                  <a:extLst>
                    <a:ext uri="{9D8B030D-6E8A-4147-A177-3AD203B41FA5}">
                      <a16:colId xmlns:a16="http://schemas.microsoft.com/office/drawing/2014/main" val="1109712933"/>
                    </a:ext>
                  </a:extLst>
                </a:gridCol>
                <a:gridCol w="861262">
                  <a:extLst>
                    <a:ext uri="{9D8B030D-6E8A-4147-A177-3AD203B41FA5}">
                      <a16:colId xmlns:a16="http://schemas.microsoft.com/office/drawing/2014/main" val="2673587465"/>
                    </a:ext>
                  </a:extLst>
                </a:gridCol>
                <a:gridCol w="861262">
                  <a:extLst>
                    <a:ext uri="{9D8B030D-6E8A-4147-A177-3AD203B41FA5}">
                      <a16:colId xmlns:a16="http://schemas.microsoft.com/office/drawing/2014/main" val="2826519320"/>
                    </a:ext>
                  </a:extLst>
                </a:gridCol>
                <a:gridCol w="861262">
                  <a:extLst>
                    <a:ext uri="{9D8B030D-6E8A-4147-A177-3AD203B41FA5}">
                      <a16:colId xmlns:a16="http://schemas.microsoft.com/office/drawing/2014/main" val="1865466348"/>
                    </a:ext>
                  </a:extLst>
                </a:gridCol>
                <a:gridCol w="861262">
                  <a:extLst>
                    <a:ext uri="{9D8B030D-6E8A-4147-A177-3AD203B41FA5}">
                      <a16:colId xmlns:a16="http://schemas.microsoft.com/office/drawing/2014/main" val="2676736407"/>
                    </a:ext>
                  </a:extLst>
                </a:gridCol>
                <a:gridCol w="861262">
                  <a:extLst>
                    <a:ext uri="{9D8B030D-6E8A-4147-A177-3AD203B41FA5}">
                      <a16:colId xmlns:a16="http://schemas.microsoft.com/office/drawing/2014/main" val="1815789513"/>
                    </a:ext>
                  </a:extLst>
                </a:gridCol>
                <a:gridCol w="861262">
                  <a:extLst>
                    <a:ext uri="{9D8B030D-6E8A-4147-A177-3AD203B41FA5}">
                      <a16:colId xmlns:a16="http://schemas.microsoft.com/office/drawing/2014/main" val="3495157471"/>
                    </a:ext>
                  </a:extLst>
                </a:gridCol>
              </a:tblGrid>
              <a:tr h="409174">
                <a:tc rowSpan="2">
                  <a:txBody>
                    <a:bodyPr/>
                    <a:lstStyle/>
                    <a:p>
                      <a:pPr algn="l" rtl="0" fontAlgn="b"/>
                      <a:r>
                        <a:rPr lang="en-US" sz="1400" b="0" i="0" u="none" strike="noStrike" dirty="0">
                          <a:solidFill>
                            <a:srgbClr val="000000"/>
                          </a:solidFill>
                          <a:effectLst/>
                          <a:latin typeface="Georgia" panose="02040502050405020303" pitchFamily="18" charset="0"/>
                        </a:rPr>
                        <a:t> </a:t>
                      </a:r>
                    </a:p>
                    <a:p>
                      <a:pPr algn="l" rtl="0" fontAlgn="b"/>
                      <a:r>
                        <a:rPr lang="en-US" sz="1400" b="0" i="0" u="none" strike="noStrike" dirty="0">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rtl="0" fontAlgn="b"/>
                      <a:r>
                        <a:rPr lang="en-US" sz="1400" b="1" i="0" u="none" strike="noStrike" dirty="0">
                          <a:solidFill>
                            <a:srgbClr val="000000"/>
                          </a:solidFill>
                          <a:effectLst/>
                          <a:latin typeface="Georgia" panose="02040502050405020303" pitchFamily="18" charset="0"/>
                        </a:rPr>
                        <a:t>Past Results</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4">
                  <a:txBody>
                    <a:bodyPr/>
                    <a:lstStyle/>
                    <a:p>
                      <a:pPr algn="ctr" rtl="0" fontAlgn="b"/>
                      <a:r>
                        <a:rPr lang="en-US" sz="1400" b="1" i="0" u="none" strike="noStrike" dirty="0">
                          <a:solidFill>
                            <a:srgbClr val="000000"/>
                          </a:solidFill>
                          <a:effectLst/>
                          <a:latin typeface="Georgia" panose="02040502050405020303" pitchFamily="18" charset="0"/>
                        </a:rPr>
                        <a:t>Actual/</a:t>
                      </a:r>
                      <a:r>
                        <a:rPr lang="en-US" sz="1400" b="1" i="0" u="none" strike="noStrike" dirty="0">
                          <a:solidFill>
                            <a:srgbClr val="C00000"/>
                          </a:solidFill>
                          <a:effectLst/>
                          <a:latin typeface="Georgia" panose="02040502050405020303" pitchFamily="18" charset="0"/>
                        </a:rPr>
                        <a:t>forecasts</a:t>
                      </a:r>
                      <a:endParaRPr lang="en-US" sz="1400" b="1" i="0" u="none" strike="noStrike" dirty="0">
                        <a:solidFill>
                          <a:srgbClr val="000000"/>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rtl="0" fontAlgn="b"/>
                      <a:r>
                        <a:rPr lang="en-US" sz="1400" b="1" i="0" u="none" strike="noStrike" dirty="0">
                          <a:solidFill>
                            <a:srgbClr val="C00000"/>
                          </a:solidFill>
                          <a:effectLst/>
                          <a:latin typeface="Georgia" panose="02040502050405020303" pitchFamily="18" charset="0"/>
                        </a:rPr>
                        <a:t>Annual forecasts</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380016819"/>
                  </a:ext>
                </a:extLst>
              </a:tr>
              <a:tr h="536035">
                <a:tc vMerge="1">
                  <a:txBody>
                    <a:bodyPr/>
                    <a:lstStyle/>
                    <a:p>
                      <a:endParaRPr dirty="0"/>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rtl="0" fontAlgn="b"/>
                      <a:r>
                        <a:rPr lang="en-US" sz="1400" b="1" i="0" u="none" strike="noStrike" dirty="0">
                          <a:solidFill>
                            <a:srgbClr val="000000"/>
                          </a:solidFill>
                          <a:effectLst/>
                          <a:latin typeface="Georgia" panose="02040502050405020303" pitchFamily="18" charset="0"/>
                        </a:rPr>
                        <a:t>10 Yr Average</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000000"/>
                          </a:solidFill>
                          <a:effectLst/>
                          <a:latin typeface="Georgia" panose="02040502050405020303" pitchFamily="18" charset="0"/>
                        </a:rPr>
                        <a:t>2023</a:t>
                      </a:r>
                    </a:p>
                  </a:txBody>
                  <a:tcPr marL="7958" marR="7958" marT="7958" marB="0" anchor="b">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chemeClr val="tx1"/>
                          </a:solidFill>
                          <a:effectLst/>
                          <a:latin typeface="Georgia" panose="02040502050405020303" pitchFamily="18" charset="0"/>
                        </a:rPr>
                        <a:t>2024    Q1</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chemeClr val="tx1"/>
                          </a:solidFill>
                          <a:effectLst/>
                          <a:latin typeface="Georgia" panose="02040502050405020303" pitchFamily="18" charset="0"/>
                        </a:rPr>
                        <a:t>2024    Q2</a:t>
                      </a:r>
                    </a:p>
                  </a:txBody>
                  <a:tcPr marL="7958" marR="7958" marT="795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C00000"/>
                          </a:solidFill>
                          <a:effectLst/>
                          <a:latin typeface="Georgia" panose="02040502050405020303" pitchFamily="18" charset="0"/>
                        </a:rPr>
                        <a:t>2024    Q3</a:t>
                      </a:r>
                    </a:p>
                  </a:txBody>
                  <a:tcPr marL="7958" marR="7958" marT="795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C00000"/>
                          </a:solidFill>
                          <a:effectLst/>
                          <a:latin typeface="Georgia" panose="02040502050405020303" pitchFamily="18" charset="0"/>
                        </a:rPr>
                        <a:t>2024    Q4</a:t>
                      </a:r>
                    </a:p>
                  </a:txBody>
                  <a:tcPr marL="7958" marR="7958" marT="795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C00000"/>
                          </a:solidFill>
                          <a:effectLst/>
                          <a:latin typeface="Georgia" panose="02040502050405020303" pitchFamily="18" charset="0"/>
                        </a:rPr>
                        <a:t>2024</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C00000"/>
                          </a:solidFill>
                          <a:effectLst/>
                          <a:latin typeface="Georgia" panose="02040502050405020303" pitchFamily="18" charset="0"/>
                        </a:rPr>
                        <a:t>2025</a:t>
                      </a:r>
                    </a:p>
                  </a:txBody>
                  <a:tcPr marL="7958" marR="7958" marT="7958" marB="0" anchor="b">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0709813"/>
                  </a:ext>
                </a:extLst>
              </a:tr>
              <a:tr h="276952">
                <a:tc>
                  <a:txBody>
                    <a:bodyPr/>
                    <a:lstStyle/>
                    <a:p>
                      <a:pPr algn="l" rtl="0" fontAlgn="b"/>
                      <a:r>
                        <a:rPr lang="en-US" sz="1400" b="1" i="0" u="none" strike="noStrike">
                          <a:solidFill>
                            <a:srgbClr val="000000"/>
                          </a:solidFill>
                          <a:effectLst/>
                          <a:latin typeface="Georgia" panose="02040502050405020303" pitchFamily="18" charset="0"/>
                        </a:rPr>
                        <a:t>Growth rates:</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dirty="0">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1400" b="0" i="0" u="none" strike="noStrike" dirty="0">
                          <a:solidFill>
                            <a:schemeClr val="tx1"/>
                          </a:solidFill>
                          <a:effectLst/>
                          <a:latin typeface="Georgia" panose="02040502050405020303" pitchFamily="18" charset="0"/>
                        </a:rPr>
                        <a:t> </a:t>
                      </a:r>
                    </a:p>
                  </a:txBody>
                  <a:tcPr marL="7958" marR="7958" marT="795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1400" b="0" i="0" u="none" strike="noStrike">
                          <a:solidFill>
                            <a:srgbClr val="000000"/>
                          </a:solidFill>
                          <a:effectLst/>
                          <a:latin typeface="Georgia" panose="02040502050405020303" pitchFamily="18" charset="0"/>
                        </a:rPr>
                        <a:t> </a:t>
                      </a:r>
                    </a:p>
                  </a:txBody>
                  <a:tcPr marL="7958" marR="7958" marT="795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32508163"/>
                  </a:ext>
                </a:extLst>
              </a:tr>
              <a:tr h="276952">
                <a:tc>
                  <a:txBody>
                    <a:bodyPr/>
                    <a:lstStyle/>
                    <a:p>
                      <a:pPr algn="l" rtl="0" fontAlgn="b"/>
                      <a:r>
                        <a:rPr lang="en-US" sz="1400" b="0" i="0" u="none" strike="noStrike">
                          <a:solidFill>
                            <a:srgbClr val="000000"/>
                          </a:solidFill>
                          <a:effectLst/>
                          <a:latin typeface="Georgia" panose="02040502050405020303" pitchFamily="18" charset="0"/>
                        </a:rPr>
                        <a:t>Savings growth</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7.6%</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1.6%</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3.0%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-0.3%</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0.0%</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1.3%</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4.0%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6.0%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636960999"/>
                  </a:ext>
                </a:extLst>
              </a:tr>
              <a:tr h="276952">
                <a:tc>
                  <a:txBody>
                    <a:bodyPr/>
                    <a:lstStyle/>
                    <a:p>
                      <a:pPr algn="l" rtl="0" fontAlgn="b"/>
                      <a:r>
                        <a:rPr lang="en-US" sz="1400" b="0" i="0" u="none" strike="noStrike" dirty="0">
                          <a:solidFill>
                            <a:srgbClr val="000000"/>
                          </a:solidFill>
                          <a:effectLst/>
                          <a:latin typeface="Georgia" panose="02040502050405020303" pitchFamily="18" charset="0"/>
                        </a:rPr>
                        <a:t>Loan growth</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9.5%</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6.2%</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0.0%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1.0%</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1.2%</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0.8%</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3.0%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6.0%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019310106"/>
                  </a:ext>
                </a:extLst>
              </a:tr>
              <a:tr h="276952">
                <a:tc>
                  <a:txBody>
                    <a:bodyPr/>
                    <a:lstStyle/>
                    <a:p>
                      <a:pPr algn="l" rtl="0" fontAlgn="b"/>
                      <a:r>
                        <a:rPr lang="en-US" sz="1400" b="0" i="0" u="none" strike="noStrike" dirty="0">
                          <a:solidFill>
                            <a:srgbClr val="000000"/>
                          </a:solidFill>
                          <a:effectLst/>
                          <a:latin typeface="Georgia" panose="02040502050405020303" pitchFamily="18" charset="0"/>
                        </a:rPr>
                        <a:t>Asset growth</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7.9%</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4.0%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2.3%</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-0.4%</a:t>
                      </a:r>
                    </a:p>
                  </a:txBody>
                  <a:tcPr marL="7958" marR="7958" marT="7958" marB="0" anchor="b">
                    <a:lnL>
                      <a:noFill/>
                    </a:lnL>
                    <a:lnR>
                      <a:noFill/>
                    </a:lnR>
                    <a:lnT>
                      <a:noFill/>
                    </a:lnT>
                    <a:lnB>
                      <a:noFill/>
                    </a:lnB>
                    <a:noFill/>
                  </a:tcPr>
                </a:tc>
                <a:tc>
                  <a:txBody>
                    <a:bodyPr/>
                    <a:lstStyle/>
                    <a:p>
                      <a:pPr algn="ctr" fontAlgn="b"/>
                      <a:r>
                        <a:rPr lang="en-US" sz="1400" b="0" i="0" u="none" strike="noStrike" dirty="0">
                          <a:solidFill>
                            <a:srgbClr val="C00000"/>
                          </a:solidFill>
                          <a:effectLst/>
                          <a:latin typeface="Georgia" panose="02040502050405020303" pitchFamily="18" charset="0"/>
                        </a:rPr>
                        <a:t>0.3%</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1.3%</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3.5%</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5.5%</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561228364"/>
                  </a:ext>
                </a:extLst>
              </a:tr>
              <a:tr h="276952">
                <a:tc>
                  <a:txBody>
                    <a:bodyPr/>
                    <a:lstStyle/>
                    <a:p>
                      <a:pPr algn="l" rtl="0" fontAlgn="b"/>
                      <a:r>
                        <a:rPr lang="en-US" sz="1400" b="0" i="0" u="none" strike="noStrike" dirty="0">
                          <a:solidFill>
                            <a:srgbClr val="000000"/>
                          </a:solidFill>
                          <a:effectLst/>
                          <a:latin typeface="Georgia" panose="02040502050405020303" pitchFamily="18" charset="0"/>
                        </a:rPr>
                        <a:t>Membership growth</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3.7%</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2.9%</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1.0%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0.6%</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0.2%</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-0.3%</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1.5%</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2.2%</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092122124"/>
                  </a:ext>
                </a:extLst>
              </a:tr>
              <a:tr h="276952">
                <a:tc>
                  <a:txBody>
                    <a:bodyPr/>
                    <a:lstStyle/>
                    <a:p>
                      <a:pPr algn="l" rtl="0" fontAlgn="b"/>
                      <a:r>
                        <a:rPr lang="en-US" sz="1400" b="1" i="0" u="none" strike="noStrike">
                          <a:solidFill>
                            <a:srgbClr val="000000"/>
                          </a:solidFill>
                          <a:effectLst/>
                          <a:latin typeface="Georgia" panose="02040502050405020303" pitchFamily="18" charset="0"/>
                        </a:rPr>
                        <a:t>Liquidity:</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endParaRPr lang="en-US" sz="1400" b="0" i="0" u="none" strike="noStrike" dirty="0">
                        <a:solidFill>
                          <a:schemeClr val="tx1"/>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rtl="0"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446408602"/>
                  </a:ext>
                </a:extLst>
              </a:tr>
              <a:tr h="276952">
                <a:tc>
                  <a:txBody>
                    <a:bodyPr/>
                    <a:lstStyle/>
                    <a:p>
                      <a:pPr algn="ctr" rtl="0" fontAlgn="b"/>
                      <a:r>
                        <a:rPr lang="en-US" sz="1400" b="0" i="0" u="none" strike="noStrike">
                          <a:solidFill>
                            <a:srgbClr val="000000"/>
                          </a:solidFill>
                          <a:effectLst/>
                          <a:latin typeface="Georgia" panose="02040502050405020303" pitchFamily="18" charset="0"/>
                        </a:rPr>
                        <a:t>Loan-to-share ratio**</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79.7%</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85.1%</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82.7%</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83.9%</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85.0%</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84.6%</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84.6%</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84.6%</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686068146"/>
                  </a:ext>
                </a:extLst>
              </a:tr>
              <a:tr h="276952">
                <a:tc>
                  <a:txBody>
                    <a:bodyPr/>
                    <a:lstStyle/>
                    <a:p>
                      <a:pPr algn="l" rtl="0" fontAlgn="b"/>
                      <a:r>
                        <a:rPr lang="en-US" sz="1400" b="1" i="0" u="none" strike="noStrike">
                          <a:solidFill>
                            <a:srgbClr val="000000"/>
                          </a:solidFill>
                          <a:effectLst/>
                          <a:latin typeface="Georgia" panose="02040502050405020303" pitchFamily="18" charset="0"/>
                        </a:rPr>
                        <a:t>Asset quality:</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endParaRPr lang="en-US" sz="1400" b="0" i="0" u="none" strike="noStrike" dirty="0">
                        <a:solidFill>
                          <a:schemeClr val="tx1"/>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rtl="0"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436417201"/>
                  </a:ext>
                </a:extLst>
              </a:tr>
              <a:tr h="276952">
                <a:tc>
                  <a:txBody>
                    <a:bodyPr/>
                    <a:lstStyle/>
                    <a:p>
                      <a:pPr algn="ctr" rtl="0" fontAlgn="b"/>
                      <a:r>
                        <a:rPr lang="en-US" sz="1400" b="0" i="0" u="none" strike="noStrike">
                          <a:solidFill>
                            <a:srgbClr val="000000"/>
                          </a:solidFill>
                          <a:effectLst/>
                          <a:latin typeface="Georgia" panose="02040502050405020303" pitchFamily="18" charset="0"/>
                        </a:rPr>
                        <a:t>Delinquency rate**</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0.72%</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0.83%</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0.77%</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0.84%</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0.88%</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0.90%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0.90%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0.85%</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252852489"/>
                  </a:ext>
                </a:extLst>
              </a:tr>
              <a:tr h="276952">
                <a:tc>
                  <a:txBody>
                    <a:bodyPr/>
                    <a:lstStyle/>
                    <a:p>
                      <a:pPr algn="ctr" rtl="0" fontAlgn="b"/>
                      <a:r>
                        <a:rPr lang="en-US" sz="1400" b="0" i="0" u="none" strike="noStrike">
                          <a:solidFill>
                            <a:srgbClr val="000000"/>
                          </a:solidFill>
                          <a:effectLst/>
                          <a:latin typeface="Georgia" panose="02040502050405020303" pitchFamily="18" charset="0"/>
                        </a:rPr>
                        <a:t>Net charge-off rate*</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0.49%</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0.61%</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0.80%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0.78%</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0.71%</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0.73%</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0.75%</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0.70%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234960325"/>
                  </a:ext>
                </a:extLst>
              </a:tr>
              <a:tr h="276952">
                <a:tc>
                  <a:txBody>
                    <a:bodyPr/>
                    <a:lstStyle/>
                    <a:p>
                      <a:pPr algn="l" rtl="0" fontAlgn="b"/>
                      <a:r>
                        <a:rPr lang="en-US" sz="1400" b="1" i="0" u="none" strike="noStrike">
                          <a:solidFill>
                            <a:srgbClr val="000000"/>
                          </a:solidFill>
                          <a:effectLst/>
                          <a:latin typeface="Georgia" panose="02040502050405020303" pitchFamily="18" charset="0"/>
                        </a:rPr>
                        <a:t>Earnings:</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endParaRPr lang="en-US" sz="1400" b="0" i="0" u="none" strike="noStrike" dirty="0">
                        <a:solidFill>
                          <a:schemeClr val="tx1"/>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rtl="0"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86337317"/>
                  </a:ext>
                </a:extLst>
              </a:tr>
              <a:tr h="402027">
                <a:tc>
                  <a:txBody>
                    <a:bodyPr/>
                    <a:lstStyle/>
                    <a:p>
                      <a:pPr algn="ctr" rtl="0" fontAlgn="b"/>
                      <a:r>
                        <a:rPr lang="en-US" sz="1400" b="0" i="0" u="none" strike="noStrike">
                          <a:solidFill>
                            <a:srgbClr val="000000"/>
                          </a:solidFill>
                          <a:effectLst/>
                          <a:latin typeface="Georgia" panose="02040502050405020303" pitchFamily="18" charset="0"/>
                        </a:rPr>
                        <a:t>Return on average assets (ROA)*</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0.83%</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0.68%</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0.66%</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0.71%</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0.73%</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0.68%</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0.70%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0.80%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85943877"/>
                  </a:ext>
                </a:extLst>
              </a:tr>
              <a:tr h="276952">
                <a:tc>
                  <a:txBody>
                    <a:bodyPr/>
                    <a:lstStyle/>
                    <a:p>
                      <a:pPr algn="l" rtl="0" fontAlgn="b"/>
                      <a:r>
                        <a:rPr lang="en-US" sz="1400" b="1" i="0" u="none" strike="noStrike" dirty="0">
                          <a:solidFill>
                            <a:srgbClr val="000000"/>
                          </a:solidFill>
                          <a:effectLst/>
                          <a:latin typeface="Georgia" panose="02040502050405020303" pitchFamily="18" charset="0"/>
                        </a:rPr>
                        <a:t>Capital adequacy:</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endParaRPr lang="en-US" sz="1400" b="0" i="0" u="none" strike="noStrike" dirty="0">
                        <a:solidFill>
                          <a:schemeClr val="tx1"/>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rtl="0"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288055305"/>
                  </a:ext>
                </a:extLst>
              </a:tr>
              <a:tr h="214415">
                <a:tc>
                  <a:txBody>
                    <a:bodyPr/>
                    <a:lstStyle/>
                    <a:p>
                      <a:pPr algn="ctr" rtl="0" fontAlgn="b"/>
                      <a:r>
                        <a:rPr lang="en-US" sz="1400" b="0" i="0" u="none" strike="noStrike" dirty="0">
                          <a:solidFill>
                            <a:srgbClr val="000000"/>
                          </a:solidFill>
                          <a:effectLst/>
                          <a:latin typeface="Georgia" panose="02040502050405020303" pitchFamily="18" charset="0"/>
                        </a:rPr>
                        <a:t>Net worth ratio**</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rgbClr val="000000"/>
                          </a:solidFill>
                          <a:effectLst/>
                          <a:latin typeface="Georgia" panose="02040502050405020303" pitchFamily="18" charset="0"/>
                        </a:rPr>
                        <a:t>10.9%</a:t>
                      </a:r>
                    </a:p>
                  </a:txBody>
                  <a:tcPr marL="7958" marR="7958" marT="795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10.7%</a:t>
                      </a:r>
                    </a:p>
                  </a:txBody>
                  <a:tcPr marL="7958" marR="7958" marT="795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10.6%</a:t>
                      </a:r>
                    </a:p>
                  </a:txBody>
                  <a:tcPr marL="7958" marR="7958" marT="795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chemeClr val="tx1"/>
                          </a:solidFill>
                          <a:effectLst/>
                          <a:latin typeface="Georgia" panose="02040502050405020303" pitchFamily="18" charset="0"/>
                        </a:rPr>
                        <a:t>10.8%</a:t>
                      </a:r>
                    </a:p>
                  </a:txBody>
                  <a:tcPr marL="7958" marR="7958" marT="79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rgbClr val="C00000"/>
                          </a:solidFill>
                          <a:effectLst/>
                          <a:latin typeface="Georgia" panose="02040502050405020303" pitchFamily="18" charset="0"/>
                        </a:rPr>
                        <a:t>11.0%</a:t>
                      </a:r>
                    </a:p>
                  </a:txBody>
                  <a:tcPr marL="7958" marR="7958" marT="79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rgbClr val="C00000"/>
                          </a:solidFill>
                          <a:effectLst/>
                          <a:latin typeface="Georgia" panose="02040502050405020303" pitchFamily="18" charset="0"/>
                        </a:rPr>
                        <a:t>11.0%</a:t>
                      </a:r>
                    </a:p>
                  </a:txBody>
                  <a:tcPr marL="7958" marR="7958" marT="795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rgbClr val="C00000"/>
                          </a:solidFill>
                          <a:effectLst/>
                          <a:latin typeface="Georgia" panose="02040502050405020303" pitchFamily="18" charset="0"/>
                        </a:rPr>
                        <a:t>11.0%</a:t>
                      </a:r>
                    </a:p>
                  </a:txBody>
                  <a:tcPr marL="7958" marR="7958" marT="795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11.2%</a:t>
                      </a:r>
                    </a:p>
                  </a:txBody>
                  <a:tcPr marL="7958" marR="7958" marT="795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08157914"/>
                  </a:ext>
                </a:extLst>
              </a:tr>
            </a:tbl>
          </a:graphicData>
        </a:graphic>
      </p:graphicFrame>
      <p:sp>
        <p:nvSpPr>
          <p:cNvPr id="5" name="Rectangle 4">
            <a:extLst>
              <a:ext uri="{FF2B5EF4-FFF2-40B4-BE49-F238E27FC236}">
                <a16:creationId xmlns:a16="http://schemas.microsoft.com/office/drawing/2014/main" id="{314712D1-5189-EFF3-CEA0-C65EBDF516AF}"/>
              </a:ext>
            </a:extLst>
          </p:cNvPr>
          <p:cNvSpPr/>
          <p:nvPr/>
        </p:nvSpPr>
        <p:spPr>
          <a:xfrm>
            <a:off x="1345722" y="6393587"/>
            <a:ext cx="9319506" cy="307777"/>
          </a:xfrm>
          <a:prstGeom prst="rect">
            <a:avLst/>
          </a:prstGeom>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Calibri" panose="020F0502020204030204" pitchFamily="34" charset="0"/>
              </a:rPr>
              <a:t>*Quarterly data, annualized.  **End of period ratio. Net worth forecast does not account for CECL Provision</a:t>
            </a:r>
          </a:p>
        </p:txBody>
      </p:sp>
    </p:spTree>
    <p:extLst>
      <p:ext uri="{BB962C8B-B14F-4D97-AF65-F5344CB8AC3E}">
        <p14:creationId xmlns:p14="http://schemas.microsoft.com/office/powerpoint/2010/main" val="10342709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43C91-C5DD-4A7D-257D-50A7DD074C3A}"/>
              </a:ext>
            </a:extLst>
          </p:cNvPr>
          <p:cNvSpPr>
            <a:spLocks noGrp="1"/>
          </p:cNvSpPr>
          <p:nvPr>
            <p:ph type="ctrTitle"/>
          </p:nvPr>
        </p:nvSpPr>
        <p:spPr>
          <a:xfrm>
            <a:off x="152400" y="1400174"/>
            <a:ext cx="11734800" cy="1247775"/>
          </a:xfrm>
        </p:spPr>
        <p:txBody>
          <a:bodyPr/>
          <a:lstStyle/>
          <a:p>
            <a:r>
              <a:rPr lang="en-US" sz="4000" dirty="0">
                <a:solidFill>
                  <a:schemeClr val="accent6">
                    <a:lumMod val="75000"/>
                  </a:schemeClr>
                </a:solidFill>
                <a:latin typeface="Rockwell"/>
              </a:rPr>
              <a:t>Economic Update Summary</a:t>
            </a:r>
            <a:br>
              <a:rPr lang="en-US" sz="4000" dirty="0">
                <a:solidFill>
                  <a:schemeClr val="accent6">
                    <a:lumMod val="75000"/>
                  </a:schemeClr>
                </a:solidFill>
                <a:latin typeface="Rockwell"/>
              </a:rPr>
            </a:br>
            <a:r>
              <a:rPr lang="en-US" sz="4000" dirty="0">
                <a:solidFill>
                  <a:schemeClr val="accent6">
                    <a:lumMod val="75000"/>
                  </a:schemeClr>
                </a:solidFill>
                <a:latin typeface="Rockwell"/>
              </a:rPr>
              <a:t>For 2025</a:t>
            </a:r>
            <a:endParaRPr lang="en-US" sz="4000" dirty="0"/>
          </a:p>
        </p:txBody>
      </p:sp>
      <p:sp>
        <p:nvSpPr>
          <p:cNvPr id="6" name="Text Placeholder 5">
            <a:extLst>
              <a:ext uri="{FF2B5EF4-FFF2-40B4-BE49-F238E27FC236}">
                <a16:creationId xmlns:a16="http://schemas.microsoft.com/office/drawing/2014/main" id="{23B4112F-533B-10BB-1AEA-CF9D7A5C5215}"/>
              </a:ext>
            </a:extLst>
          </p:cNvPr>
          <p:cNvSpPr>
            <a:spLocks noGrp="1"/>
          </p:cNvSpPr>
          <p:nvPr>
            <p:ph type="body" sz="quarter" idx="11"/>
          </p:nvPr>
        </p:nvSpPr>
        <p:spPr>
          <a:xfrm>
            <a:off x="304799" y="2876550"/>
            <a:ext cx="11383618" cy="3002310"/>
          </a:xfrm>
          <a:solidFill>
            <a:schemeClr val="bg1"/>
          </a:solidFill>
        </p:spPr>
        <p:txBody>
          <a:bodyPr/>
          <a:lstStyle/>
          <a:p>
            <a:pPr marL="457200" indent="-457200">
              <a:buFont typeface="+mj-lt"/>
              <a:buAutoNum type="arabicPeriod"/>
            </a:pPr>
            <a:r>
              <a:rPr lang="en-US" sz="2400" b="0" dirty="0">
                <a:solidFill>
                  <a:schemeClr val="accent6">
                    <a:lumMod val="75000"/>
                  </a:schemeClr>
                </a:solidFill>
              </a:rPr>
              <a:t>Below trend economic growth in 2025, (1.8%)</a:t>
            </a:r>
          </a:p>
          <a:p>
            <a:pPr marL="457200" indent="-457200">
              <a:buFont typeface="+mj-lt"/>
              <a:buAutoNum type="arabicPeriod"/>
            </a:pPr>
            <a:r>
              <a:rPr lang="en-US" sz="2400" b="0" dirty="0">
                <a:solidFill>
                  <a:schemeClr val="accent6">
                    <a:lumMod val="75000"/>
                  </a:schemeClr>
                </a:solidFill>
              </a:rPr>
              <a:t>Falling inflation rate during the next 2 years</a:t>
            </a:r>
          </a:p>
          <a:p>
            <a:pPr marL="457200" indent="-457200">
              <a:buFont typeface="+mj-lt"/>
              <a:buAutoNum type="arabicPeriod"/>
            </a:pPr>
            <a:r>
              <a:rPr lang="en-US" sz="2400" b="0" dirty="0">
                <a:solidFill>
                  <a:schemeClr val="accent6">
                    <a:lumMod val="75000"/>
                  </a:schemeClr>
                </a:solidFill>
              </a:rPr>
              <a:t>Unemployment rate rising to natural rate of 4.5% in 2025</a:t>
            </a:r>
          </a:p>
          <a:p>
            <a:pPr marL="457200" indent="-457200">
              <a:buFont typeface="+mj-lt"/>
              <a:buAutoNum type="arabicPeriod"/>
            </a:pPr>
            <a:r>
              <a:rPr lang="en-US" sz="2400" b="0" dirty="0">
                <a:solidFill>
                  <a:schemeClr val="accent6">
                    <a:lumMod val="75000"/>
                  </a:schemeClr>
                </a:solidFill>
              </a:rPr>
              <a:t>Short-term interest rates above long-term interest rates into 2025</a:t>
            </a:r>
          </a:p>
          <a:p>
            <a:pPr marL="457200" indent="-457200">
              <a:buFont typeface="+mj-lt"/>
              <a:buAutoNum type="arabicPeriod"/>
            </a:pPr>
            <a:r>
              <a:rPr lang="en-US" sz="2400" b="0" dirty="0">
                <a:solidFill>
                  <a:schemeClr val="accent6">
                    <a:lumMod val="75000"/>
                  </a:schemeClr>
                </a:solidFill>
              </a:rPr>
              <a:t>Credit union loan growth below trend in 2025, (5%)</a:t>
            </a:r>
          </a:p>
          <a:p>
            <a:pPr marL="457200" indent="-457200">
              <a:buFont typeface="+mj-lt"/>
              <a:buAutoNum type="arabicPeriod"/>
            </a:pPr>
            <a:r>
              <a:rPr lang="en-US" sz="2400" b="0" dirty="0">
                <a:solidFill>
                  <a:schemeClr val="accent6">
                    <a:lumMod val="75000"/>
                  </a:schemeClr>
                </a:solidFill>
              </a:rPr>
              <a:t>Mortgage originations rising 15% as interest rates fall 1 percentage point</a:t>
            </a:r>
          </a:p>
        </p:txBody>
      </p:sp>
    </p:spTree>
    <p:extLst>
      <p:ext uri="{BB962C8B-B14F-4D97-AF65-F5344CB8AC3E}">
        <p14:creationId xmlns:p14="http://schemas.microsoft.com/office/powerpoint/2010/main" val="152880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1769" y="2155972"/>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Title 3">
            <a:extLst>
              <a:ext uri="{FF2B5EF4-FFF2-40B4-BE49-F238E27FC236}">
                <a16:creationId xmlns:a16="http://schemas.microsoft.com/office/drawing/2014/main" id="{38FEA1EF-CB3E-EDB4-70E1-A85174612FE6}"/>
              </a:ext>
            </a:extLst>
          </p:cNvPr>
          <p:cNvSpPr>
            <a:spLocks noGrp="1"/>
          </p:cNvSpPr>
          <p:nvPr>
            <p:ph type="title"/>
          </p:nvPr>
        </p:nvSpPr>
        <p:spPr>
          <a:xfrm>
            <a:off x="427839" y="145564"/>
            <a:ext cx="11024355" cy="492443"/>
          </a:xfrm>
        </p:spPr>
        <p:txBody>
          <a:bodyPr>
            <a:normAutofit fontScale="90000"/>
          </a:bodyPr>
          <a:lstStyle/>
          <a:p>
            <a:pPr algn="ctr"/>
            <a:r>
              <a:rPr lang="en-US" sz="3200" dirty="0"/>
              <a:t>Below Trend Economic Growth for Next 2 Years</a:t>
            </a:r>
          </a:p>
        </p:txBody>
      </p:sp>
    </p:spTree>
    <p:extLst>
      <p:ext uri="{BB962C8B-B14F-4D97-AF65-F5344CB8AC3E}">
        <p14:creationId xmlns:p14="http://schemas.microsoft.com/office/powerpoint/2010/main" val="8449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1769" y="2155972"/>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itle 3">
            <a:extLst>
              <a:ext uri="{FF2B5EF4-FFF2-40B4-BE49-F238E27FC236}">
                <a16:creationId xmlns:a16="http://schemas.microsoft.com/office/drawing/2014/main" id="{38FEA1EF-CB3E-EDB4-70E1-A85174612FE6}"/>
              </a:ext>
            </a:extLst>
          </p:cNvPr>
          <p:cNvSpPr>
            <a:spLocks noGrp="1"/>
          </p:cNvSpPr>
          <p:nvPr>
            <p:ph type="title"/>
          </p:nvPr>
        </p:nvSpPr>
        <p:spPr>
          <a:xfrm>
            <a:off x="427839" y="145564"/>
            <a:ext cx="11024355" cy="492443"/>
          </a:xfrm>
        </p:spPr>
        <p:txBody>
          <a:bodyPr>
            <a:normAutofit fontScale="90000"/>
          </a:bodyPr>
          <a:lstStyle/>
          <a:p>
            <a:pPr algn="ctr"/>
            <a:r>
              <a:rPr lang="en-US" sz="3200" dirty="0"/>
              <a:t>Below Trend Economic Growth for Next 2 Years</a:t>
            </a:r>
          </a:p>
        </p:txBody>
      </p:sp>
    </p:spTree>
    <p:extLst>
      <p:ext uri="{BB962C8B-B14F-4D97-AF65-F5344CB8AC3E}">
        <p14:creationId xmlns:p14="http://schemas.microsoft.com/office/powerpoint/2010/main" val="328070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Slower Economic Growth for Next 2 Years</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1769" y="2155972"/>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14696" y="3478500"/>
            <a:ext cx="6319577" cy="2276199"/>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6684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Slower Economic Growth for Next 2 Years</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1769" y="2155972"/>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14696" y="3478500"/>
            <a:ext cx="6319577" cy="2276199"/>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Inverted yield curve =&gt; pressure on financial system </a:t>
            </a: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	</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1044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Slower Economic Growth for Next 2 Years</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1769" y="2155972"/>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14696" y="3478500"/>
            <a:ext cx="6319577" cy="2276199"/>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Inverted yield curve =&gt; pressure on financial system 	(Federal Reserve to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9270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Slower Economic Growth for Next 2 Years</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1769" y="2155972"/>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14696" y="3478500"/>
            <a:ext cx="6319577" cy="2276199"/>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Inverted yield curve =&gt; pressure on financial system 	(Federal Reserve to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2268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Slower Economic Growth for Next 2 Years</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1769" y="2155972"/>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14696" y="3478500"/>
            <a:ext cx="6319577" cy="2276199"/>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Inverted yield curve =&gt; pressure on financial system 	(Federal Reserve to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and Israel/Hamas wars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1479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Slower Economic Growth for Next 2 Years</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1769" y="2155972"/>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14696" y="3478500"/>
            <a:ext cx="6319577" cy="2276199"/>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Inverted yield curve =&gt; pressure on financial system 	(Federal Reserve to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and Israel/Hamas wars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Rise in </a:t>
            </a: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energy prices</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5053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CB56833C-2B46-C0C8-C55E-D562B6D463CC}"/>
              </a:ext>
            </a:extLst>
          </p:cNvPr>
          <p:cNvSpPr txBox="1"/>
          <p:nvPr/>
        </p:nvSpPr>
        <p:spPr>
          <a:xfrm>
            <a:off x="8481357" y="2187099"/>
            <a:ext cx="587375" cy="246221"/>
          </a:xfrm>
          <a:prstGeom prst="rect">
            <a:avLst/>
          </a:prstGeom>
          <a:solidFill>
            <a:schemeClr val="bg1"/>
          </a:solidFill>
          <a:ln w="28575">
            <a:solidFill>
              <a:srgbClr val="0070C0"/>
            </a:solidFill>
          </a:ln>
        </p:spPr>
        <p:txBody>
          <a:bodyPr wrap="square">
            <a:spAutoFit/>
          </a:bodyPr>
          <a:lstStyle/>
          <a:p>
            <a:pPr defTabSz="914378">
              <a:buClr>
                <a:srgbClr val="000000"/>
              </a:buClr>
              <a:defRPr/>
            </a:pPr>
            <a:r>
              <a:rPr lang="en-US" sz="1000" kern="0" dirty="0">
                <a:solidFill>
                  <a:srgbClr val="0070C0"/>
                </a:solidFill>
                <a:latin typeface="Times New Roman" panose="02020603050405020304" pitchFamily="18" charset="0"/>
                <a:cs typeface="Times New Roman" panose="02020603050405020304" pitchFamily="18" charset="0"/>
                <a:sym typeface="Arial"/>
              </a:rPr>
              <a:t>4.83%</a:t>
            </a:r>
          </a:p>
        </p:txBody>
      </p:sp>
      <p:sp>
        <p:nvSpPr>
          <p:cNvPr id="5" name="TextBox 4">
            <a:extLst>
              <a:ext uri="{FF2B5EF4-FFF2-40B4-BE49-F238E27FC236}">
                <a16:creationId xmlns:a16="http://schemas.microsoft.com/office/drawing/2014/main" id="{DA8F8170-8594-3C25-C251-511CC30BF6C6}"/>
              </a:ext>
            </a:extLst>
          </p:cNvPr>
          <p:cNvSpPr txBox="1"/>
          <p:nvPr/>
        </p:nvSpPr>
        <p:spPr>
          <a:xfrm>
            <a:off x="3713594" y="3272581"/>
            <a:ext cx="1497598" cy="584775"/>
          </a:xfrm>
          <a:prstGeom prst="rect">
            <a:avLst/>
          </a:prstGeom>
          <a:solidFill>
            <a:srgbClr val="F2DAC0"/>
          </a:solidFill>
          <a:ln w="28575">
            <a:solidFill>
              <a:srgbClr val="FFC000"/>
            </a:solidFill>
          </a:ln>
        </p:spPr>
        <p:txBody>
          <a:bodyPr wrap="square">
            <a:spAutoFit/>
          </a:bodyPr>
          <a:lstStyle/>
          <a:p>
            <a:pPr algn="ctr" defTabSz="914378">
              <a:buClr>
                <a:srgbClr val="000000"/>
              </a:buClr>
              <a:defRPr/>
            </a:pPr>
            <a:r>
              <a:rPr lang="en-US" sz="1600" b="1" kern="0" dirty="0">
                <a:solidFill>
                  <a:srgbClr val="000000"/>
                </a:solidFill>
                <a:latin typeface="Times New Roman" panose="02020603050405020304" pitchFamily="18" charset="0"/>
                <a:cs typeface="Times New Roman" panose="02020603050405020304" pitchFamily="18" charset="0"/>
                <a:sym typeface="Arial"/>
              </a:rPr>
              <a:t>2.8%</a:t>
            </a:r>
          </a:p>
          <a:p>
            <a:pPr algn="ctr" defTabSz="914378">
              <a:buClr>
                <a:srgbClr val="000000"/>
              </a:buClr>
              <a:defRPr/>
            </a:pPr>
            <a:r>
              <a:rPr lang="en-US" sz="1600" b="1" kern="0" dirty="0">
                <a:solidFill>
                  <a:srgbClr val="000000"/>
                </a:solidFill>
                <a:latin typeface="Times New Roman" panose="02020603050405020304" pitchFamily="18" charset="0"/>
                <a:cs typeface="Times New Roman" panose="02020603050405020304" pitchFamily="18" charset="0"/>
                <a:sym typeface="Arial"/>
              </a:rPr>
              <a:t>Neutral Rate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Slower Economic Growth for Next 2 Years</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1769" y="2155972"/>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14696" y="3478500"/>
            <a:ext cx="6319577" cy="2276199"/>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Inverted yield curve =&gt; pressure on financial system 	(Federal Reserve to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and Israel/Hamas wars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Rise in energy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Commercial property pricing and refinancing</a:t>
            </a:r>
          </a:p>
        </p:txBody>
      </p:sp>
    </p:spTree>
    <p:extLst>
      <p:ext uri="{BB962C8B-B14F-4D97-AF65-F5344CB8AC3E}">
        <p14:creationId xmlns:p14="http://schemas.microsoft.com/office/powerpoint/2010/main" val="350334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D7244-9B5B-CE8E-9673-5EB1F317C839}"/>
              </a:ext>
            </a:extLst>
          </p:cNvPr>
          <p:cNvGraphicFramePr>
            <a:graphicFrameLocks noGrp="1" noChangeAspect="1"/>
          </p:cNvGraphicFramePr>
          <p:nvPr>
            <p:extLst>
              <p:ext uri="{D42A27DB-BD31-4B8C-83A1-F6EECF244321}">
                <p14:modId xmlns:p14="http://schemas.microsoft.com/office/powerpoint/2010/main" val="3676735841"/>
              </p:ext>
            </p:extLst>
          </p:nvPr>
        </p:nvGraphicFramePr>
        <p:xfrm>
          <a:off x="290512" y="206084"/>
          <a:ext cx="11680112" cy="649625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5DF5D810-D262-6154-F57D-AA20FFE19AA0}"/>
              </a:ext>
            </a:extLst>
          </p:cNvPr>
          <p:cNvCxnSpPr>
            <a:cxnSpLocks/>
          </p:cNvCxnSpPr>
          <p:nvPr/>
        </p:nvCxnSpPr>
        <p:spPr>
          <a:xfrm flipH="1">
            <a:off x="11459361" y="4414902"/>
            <a:ext cx="167779" cy="350045"/>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C82D0A-5451-22B0-41EB-3D6D7013FCA8}"/>
              </a:ext>
            </a:extLst>
          </p:cNvPr>
          <p:cNvSpPr txBox="1"/>
          <p:nvPr/>
        </p:nvSpPr>
        <p:spPr>
          <a:xfrm>
            <a:off x="11294105" y="4100096"/>
            <a:ext cx="69479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4.1%</a:t>
            </a:r>
          </a:p>
        </p:txBody>
      </p:sp>
    </p:spTree>
    <p:extLst>
      <p:ext uri="{BB962C8B-B14F-4D97-AF65-F5344CB8AC3E}">
        <p14:creationId xmlns:p14="http://schemas.microsoft.com/office/powerpoint/2010/main" val="36521003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D7244-9B5B-CE8E-9673-5EB1F317C839}"/>
              </a:ext>
            </a:extLst>
          </p:cNvPr>
          <p:cNvGraphicFramePr>
            <a:graphicFrameLocks noGrp="1" noChangeAspect="1"/>
          </p:cNvGraphicFramePr>
          <p:nvPr>
            <p:extLst>
              <p:ext uri="{D42A27DB-BD31-4B8C-83A1-F6EECF244321}">
                <p14:modId xmlns:p14="http://schemas.microsoft.com/office/powerpoint/2010/main" val="3714619709"/>
              </p:ext>
            </p:extLst>
          </p:nvPr>
        </p:nvGraphicFramePr>
        <p:xfrm>
          <a:off x="290512" y="206084"/>
          <a:ext cx="11680112" cy="649625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5DF5D810-D262-6154-F57D-AA20FFE19AA0}"/>
              </a:ext>
            </a:extLst>
          </p:cNvPr>
          <p:cNvCxnSpPr>
            <a:cxnSpLocks/>
          </p:cNvCxnSpPr>
          <p:nvPr/>
        </p:nvCxnSpPr>
        <p:spPr>
          <a:xfrm>
            <a:off x="10423321" y="4244829"/>
            <a:ext cx="427838" cy="453006"/>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C82D0A-5451-22B0-41EB-3D6D7013FCA8}"/>
              </a:ext>
            </a:extLst>
          </p:cNvPr>
          <p:cNvSpPr txBox="1"/>
          <p:nvPr/>
        </p:nvSpPr>
        <p:spPr>
          <a:xfrm>
            <a:off x="9942449" y="3940705"/>
            <a:ext cx="69479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0.86%</a:t>
            </a:r>
          </a:p>
        </p:txBody>
      </p:sp>
    </p:spTree>
    <p:extLst>
      <p:ext uri="{BB962C8B-B14F-4D97-AF65-F5344CB8AC3E}">
        <p14:creationId xmlns:p14="http://schemas.microsoft.com/office/powerpoint/2010/main" val="54370589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D7244-9B5B-CE8E-9673-5EB1F317C839}"/>
              </a:ext>
            </a:extLst>
          </p:cNvPr>
          <p:cNvGraphicFramePr>
            <a:graphicFrameLocks noGrp="1" noChangeAspect="1"/>
          </p:cNvGraphicFramePr>
          <p:nvPr>
            <p:extLst>
              <p:ext uri="{D42A27DB-BD31-4B8C-83A1-F6EECF244321}">
                <p14:modId xmlns:p14="http://schemas.microsoft.com/office/powerpoint/2010/main" val="3903238682"/>
              </p:ext>
            </p:extLst>
          </p:nvPr>
        </p:nvGraphicFramePr>
        <p:xfrm>
          <a:off x="290512" y="206084"/>
          <a:ext cx="11680112" cy="649625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5DF5D810-D262-6154-F57D-AA20FFE19AA0}"/>
              </a:ext>
            </a:extLst>
          </p:cNvPr>
          <p:cNvCxnSpPr>
            <a:cxnSpLocks/>
          </p:cNvCxnSpPr>
          <p:nvPr/>
        </p:nvCxnSpPr>
        <p:spPr>
          <a:xfrm>
            <a:off x="10528183" y="4255511"/>
            <a:ext cx="192947" cy="417157"/>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C82D0A-5451-22B0-41EB-3D6D7013FCA8}"/>
              </a:ext>
            </a:extLst>
          </p:cNvPr>
          <p:cNvSpPr txBox="1"/>
          <p:nvPr/>
        </p:nvSpPr>
        <p:spPr>
          <a:xfrm>
            <a:off x="10180787" y="3968165"/>
            <a:ext cx="69479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0.86%</a:t>
            </a:r>
          </a:p>
        </p:txBody>
      </p:sp>
      <p:sp>
        <p:nvSpPr>
          <p:cNvPr id="9" name="TextBox 8">
            <a:extLst>
              <a:ext uri="{FF2B5EF4-FFF2-40B4-BE49-F238E27FC236}">
                <a16:creationId xmlns:a16="http://schemas.microsoft.com/office/drawing/2014/main" id="{62A05ABC-E267-8098-BF49-9482F0B8ACCA}"/>
              </a:ext>
            </a:extLst>
          </p:cNvPr>
          <p:cNvSpPr txBox="1"/>
          <p:nvPr/>
        </p:nvSpPr>
        <p:spPr>
          <a:xfrm>
            <a:off x="5226342" y="5321368"/>
            <a:ext cx="3028424" cy="550926"/>
          </a:xfrm>
          <a:prstGeom prst="rect">
            <a:avLst/>
          </a:prstGeom>
          <a:solidFill>
            <a:schemeClr val="bg1"/>
          </a:solidFill>
          <a:ln w="12700">
            <a:solidFill>
              <a:schemeClr val="accent6"/>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accent6"/>
                </a:solidFill>
                <a:effectLst/>
                <a:uLnTx/>
                <a:uFillTx/>
                <a:latin typeface="Arial"/>
                <a:ea typeface="+mn-ea"/>
                <a:cs typeface="+mn-cs"/>
              </a:rPr>
              <a:t>0.75%</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dirty="0">
                <a:solidFill>
                  <a:schemeClr val="accent6"/>
                </a:solidFill>
                <a:latin typeface="Arial"/>
              </a:rPr>
              <a:t>Natural Delinquency Rate</a:t>
            </a:r>
            <a:endParaRPr kumimoji="0" lang="en-US" sz="1400" b="1" i="0" u="none" strike="noStrike" kern="1200" cap="none" spc="0" normalizeH="0" baseline="0" noProof="0" dirty="0">
              <a:ln>
                <a:noFill/>
              </a:ln>
              <a:solidFill>
                <a:schemeClr val="accent6"/>
              </a:solidFill>
              <a:effectLst/>
              <a:uLnTx/>
              <a:uFillTx/>
              <a:latin typeface="Arial"/>
              <a:ea typeface="+mn-ea"/>
              <a:cs typeface="+mn-cs"/>
            </a:endParaRPr>
          </a:p>
        </p:txBody>
      </p:sp>
      <p:cxnSp>
        <p:nvCxnSpPr>
          <p:cNvPr id="10" name="Straight Arrow Connector 9">
            <a:extLst>
              <a:ext uri="{FF2B5EF4-FFF2-40B4-BE49-F238E27FC236}">
                <a16:creationId xmlns:a16="http://schemas.microsoft.com/office/drawing/2014/main" id="{8EFE63F0-579A-F95B-7EA7-C5F7E157C380}"/>
              </a:ext>
            </a:extLst>
          </p:cNvPr>
          <p:cNvCxnSpPr>
            <a:cxnSpLocks/>
          </p:cNvCxnSpPr>
          <p:nvPr/>
        </p:nvCxnSpPr>
        <p:spPr>
          <a:xfrm flipV="1">
            <a:off x="6670646" y="4915949"/>
            <a:ext cx="0" cy="385171"/>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92825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0352792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Tree>
    <p:extLst>
      <p:ext uri="{BB962C8B-B14F-4D97-AF65-F5344CB8AC3E}">
        <p14:creationId xmlns:p14="http://schemas.microsoft.com/office/powerpoint/2010/main" val="41594346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25317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1"/>
            <a:ext cx="4943472" cy="135901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53026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1"/>
            <a:ext cx="4943472" cy="135901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3824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1"/>
            <a:ext cx="4943472" cy="135901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00043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CB56833C-2B46-C0C8-C55E-D562B6D463CC}"/>
              </a:ext>
            </a:extLst>
          </p:cNvPr>
          <p:cNvSpPr txBox="1"/>
          <p:nvPr/>
        </p:nvSpPr>
        <p:spPr>
          <a:xfrm>
            <a:off x="8481357" y="2187099"/>
            <a:ext cx="587375" cy="246221"/>
          </a:xfrm>
          <a:prstGeom prst="rect">
            <a:avLst/>
          </a:prstGeom>
          <a:solidFill>
            <a:schemeClr val="bg1"/>
          </a:solidFill>
          <a:ln w="28575">
            <a:solidFill>
              <a:srgbClr val="0070C0"/>
            </a:solidFill>
          </a:ln>
        </p:spPr>
        <p:txBody>
          <a:bodyPr wrap="square">
            <a:spAutoFit/>
          </a:bodyPr>
          <a:lstStyle/>
          <a:p>
            <a:pPr defTabSz="914378">
              <a:buClr>
                <a:srgbClr val="000000"/>
              </a:buClr>
              <a:defRPr/>
            </a:pPr>
            <a:r>
              <a:rPr lang="en-US" sz="1000" kern="0" dirty="0">
                <a:solidFill>
                  <a:srgbClr val="0070C0"/>
                </a:solidFill>
                <a:latin typeface="Times New Roman" panose="02020603050405020304" pitchFamily="18" charset="0"/>
                <a:cs typeface="Times New Roman" panose="02020603050405020304" pitchFamily="18" charset="0"/>
                <a:sym typeface="Arial"/>
              </a:rPr>
              <a:t>4.83%</a:t>
            </a:r>
          </a:p>
        </p:txBody>
      </p:sp>
      <p:sp>
        <p:nvSpPr>
          <p:cNvPr id="5" name="TextBox 4">
            <a:extLst>
              <a:ext uri="{FF2B5EF4-FFF2-40B4-BE49-F238E27FC236}">
                <a16:creationId xmlns:a16="http://schemas.microsoft.com/office/drawing/2014/main" id="{DA8F8170-8594-3C25-C251-511CC30BF6C6}"/>
              </a:ext>
            </a:extLst>
          </p:cNvPr>
          <p:cNvSpPr txBox="1"/>
          <p:nvPr/>
        </p:nvSpPr>
        <p:spPr>
          <a:xfrm>
            <a:off x="3713594" y="3272581"/>
            <a:ext cx="1497598" cy="584775"/>
          </a:xfrm>
          <a:prstGeom prst="rect">
            <a:avLst/>
          </a:prstGeom>
          <a:solidFill>
            <a:srgbClr val="F2DAC0"/>
          </a:solidFill>
          <a:ln w="28575">
            <a:solidFill>
              <a:srgbClr val="FFC000"/>
            </a:solidFill>
          </a:ln>
        </p:spPr>
        <p:txBody>
          <a:bodyPr wrap="square">
            <a:spAutoFit/>
          </a:bodyPr>
          <a:lstStyle/>
          <a:p>
            <a:pPr algn="ctr" defTabSz="914378">
              <a:buClr>
                <a:srgbClr val="000000"/>
              </a:buClr>
              <a:defRPr/>
            </a:pPr>
            <a:r>
              <a:rPr lang="en-US" sz="1600" b="1" kern="0" dirty="0">
                <a:solidFill>
                  <a:srgbClr val="000000"/>
                </a:solidFill>
                <a:latin typeface="Times New Roman" panose="02020603050405020304" pitchFamily="18" charset="0"/>
                <a:cs typeface="Times New Roman" panose="02020603050405020304" pitchFamily="18" charset="0"/>
                <a:sym typeface="Arial"/>
              </a:rPr>
              <a:t>2.8%</a:t>
            </a:r>
          </a:p>
          <a:p>
            <a:pPr algn="ctr" defTabSz="914378">
              <a:buClr>
                <a:srgbClr val="000000"/>
              </a:buClr>
              <a:defRPr/>
            </a:pPr>
            <a:r>
              <a:rPr lang="en-US" sz="1600" b="1" kern="0" dirty="0">
                <a:solidFill>
                  <a:srgbClr val="000000"/>
                </a:solidFill>
                <a:latin typeface="Times New Roman" panose="02020603050405020304" pitchFamily="18" charset="0"/>
                <a:cs typeface="Times New Roman" panose="02020603050405020304" pitchFamily="18" charset="0"/>
                <a:sym typeface="Arial"/>
              </a:rPr>
              <a:t>Neutral Rate</a:t>
            </a:r>
          </a:p>
        </p:txBody>
      </p: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1000" kern="0" dirty="0">
                <a:solidFill>
                  <a:srgbClr val="00B050"/>
                </a:solidFill>
                <a:latin typeface="Times New Roman" panose="02020603050405020304" pitchFamily="18" charset="0"/>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1000" kern="0" dirty="0">
                <a:solidFill>
                  <a:srgbClr val="00B050"/>
                </a:solidFill>
                <a:latin typeface="Times New Roman" panose="02020603050405020304" pitchFamily="18" charset="0"/>
                <a:cs typeface="Times New Roman" panose="02020603050405020304" pitchFamily="18" charset="0"/>
                <a:sym typeface="Arial"/>
              </a:rPr>
              <a:t>Economy</a:t>
            </a:r>
            <a:endPar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94616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1"/>
            <a:ext cx="4943472" cy="135901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Higher interest rates on credit card, HELOC, ARMs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40148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1"/>
            <a:ext cx="4943472" cy="135901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Higher interest rates on credit card, HELOC, ARMs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Slow loan growth =&gt; denominator effect</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86919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62" name="Object 2">
            <a:extLst>
              <a:ext uri="{FF2B5EF4-FFF2-40B4-BE49-F238E27FC236}">
                <a16:creationId xmlns:a16="http://schemas.microsoft.com/office/drawing/2014/main" id="{83D07BBD-1009-493D-9397-B28FB60F0F42}"/>
              </a:ext>
            </a:extLst>
          </p:cNvPr>
          <p:cNvGraphicFramePr>
            <a:graphicFrameLocks noChangeAspect="1"/>
          </p:cNvGraphicFramePr>
          <p:nvPr>
            <p:extLst>
              <p:ext uri="{D42A27DB-BD31-4B8C-83A1-F6EECF244321}">
                <p14:modId xmlns:p14="http://schemas.microsoft.com/office/powerpoint/2010/main" val="360745408"/>
              </p:ext>
            </p:extLst>
          </p:nvPr>
        </p:nvGraphicFramePr>
        <p:xfrm>
          <a:off x="1651000" y="57150"/>
          <a:ext cx="8940800" cy="6334125"/>
        </p:xfrm>
        <a:graphic>
          <a:graphicData uri="http://schemas.openxmlformats.org/presentationml/2006/ole">
            <mc:AlternateContent xmlns:mc="http://schemas.openxmlformats.org/markup-compatibility/2006">
              <mc:Choice xmlns:v="urn:schemas-microsoft-com:vml" Requires="v">
                <p:oleObj name="Chart" r:id="rId2" imgW="5886515" imgH="4590921" progId="MSGraph.Chart.8">
                  <p:embed followColorScheme="full"/>
                </p:oleObj>
              </mc:Choice>
              <mc:Fallback>
                <p:oleObj name="Chart" r:id="rId2" imgW="5886515" imgH="4590921" progId="MSGraph.Chart.8">
                  <p:embed followColorScheme="full"/>
                  <p:pic>
                    <p:nvPicPr>
                      <p:cNvPr id="117762" name="Object 2">
                        <a:extLst>
                          <a:ext uri="{FF2B5EF4-FFF2-40B4-BE49-F238E27FC236}">
                            <a16:creationId xmlns:a16="http://schemas.microsoft.com/office/drawing/2014/main" id="{83D07BBD-1009-493D-9397-B28FB60F0F42}"/>
                          </a:ext>
                        </a:extLst>
                      </p:cNvPr>
                      <p:cNvPicPr>
                        <a:picLocks noChangeAspect="1" noChangeArrowheads="1"/>
                      </p:cNvPicPr>
                      <p:nvPr/>
                    </p:nvPicPr>
                    <p:blipFill>
                      <a:blip r:embed="rId3"/>
                      <a:srcRect/>
                      <a:stretch>
                        <a:fillRect/>
                      </a:stretch>
                    </p:blipFill>
                    <p:spPr bwMode="auto">
                      <a:xfrm>
                        <a:off x="1651000" y="57150"/>
                        <a:ext cx="8940800" cy="6334125"/>
                      </a:xfrm>
                      <a:prstGeom prst="rect">
                        <a:avLst/>
                      </a:prstGeom>
                      <a:noFill/>
                      <a:ln>
                        <a:noFill/>
                      </a:ln>
                      <a:effectLst/>
                    </p:spPr>
                  </p:pic>
                </p:oleObj>
              </mc:Fallback>
            </mc:AlternateContent>
          </a:graphicData>
        </a:graphic>
      </p:graphicFrame>
      <p:sp>
        <p:nvSpPr>
          <p:cNvPr id="117763" name="TextBox 1">
            <a:extLst>
              <a:ext uri="{FF2B5EF4-FFF2-40B4-BE49-F238E27FC236}">
                <a16:creationId xmlns:a16="http://schemas.microsoft.com/office/drawing/2014/main" id="{DF12F2C3-3E54-49DF-AD52-5453CD6C38B2}"/>
              </a:ext>
            </a:extLst>
          </p:cNvPr>
          <p:cNvSpPr txBox="1">
            <a:spLocks noChangeArrowheads="1"/>
          </p:cNvSpPr>
          <p:nvPr/>
        </p:nvSpPr>
        <p:spPr bwMode="auto">
          <a:xfrm>
            <a:off x="2419398" y="1262704"/>
            <a:ext cx="2895600" cy="8302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Job Openings Rate </a:t>
            </a: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is the number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job openings on the last business day of the month as a percent of total employment plus job openings.</a:t>
            </a:r>
          </a:p>
        </p:txBody>
      </p:sp>
      <p:sp>
        <p:nvSpPr>
          <p:cNvPr id="4" name="TextBox 3">
            <a:extLst>
              <a:ext uri="{FF2B5EF4-FFF2-40B4-BE49-F238E27FC236}">
                <a16:creationId xmlns:a16="http://schemas.microsoft.com/office/drawing/2014/main" id="{CEEAACA8-2122-45FB-A6C3-09B53B14D5E1}"/>
              </a:ext>
            </a:extLst>
          </p:cNvPr>
          <p:cNvSpPr txBox="1"/>
          <p:nvPr/>
        </p:nvSpPr>
        <p:spPr>
          <a:xfrm>
            <a:off x="9612247" y="2860588"/>
            <a:ext cx="505267" cy="276999"/>
          </a:xfrm>
          <a:prstGeom prst="rect">
            <a:avLst/>
          </a:prstGeom>
          <a:solidFill>
            <a:schemeClr val="bg1"/>
          </a:solidFill>
          <a:ln>
            <a:solidFill>
              <a:srgbClr val="FF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4.9%</a:t>
            </a:r>
          </a:p>
        </p:txBody>
      </p:sp>
      <p:sp>
        <p:nvSpPr>
          <p:cNvPr id="5" name="TextBox 4">
            <a:extLst>
              <a:ext uri="{FF2B5EF4-FFF2-40B4-BE49-F238E27FC236}">
                <a16:creationId xmlns:a16="http://schemas.microsoft.com/office/drawing/2014/main" id="{97CD12D0-1DDA-4D0D-BFE8-91F39544A35D}"/>
              </a:ext>
            </a:extLst>
          </p:cNvPr>
          <p:cNvSpPr txBox="1"/>
          <p:nvPr/>
        </p:nvSpPr>
        <p:spPr>
          <a:xfrm>
            <a:off x="9595467" y="3160170"/>
            <a:ext cx="505267" cy="276999"/>
          </a:xfrm>
          <a:prstGeom prst="rect">
            <a:avLst/>
          </a:prstGeom>
          <a:solidFill>
            <a:schemeClr val="bg1"/>
          </a:solidFill>
          <a:ln>
            <a:solidFill>
              <a:srgbClr val="00B05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3CC33"/>
                </a:solidFill>
                <a:effectLst/>
                <a:uLnTx/>
                <a:uFillTx/>
                <a:latin typeface="Times New Roman" panose="02020603050405020304" pitchFamily="18" charset="0"/>
                <a:ea typeface="+mn-ea"/>
                <a:cs typeface="Times New Roman" panose="02020603050405020304" pitchFamily="18" charset="0"/>
              </a:rPr>
              <a:t>4.7%</a:t>
            </a:r>
          </a:p>
        </p:txBody>
      </p:sp>
      <p:cxnSp>
        <p:nvCxnSpPr>
          <p:cNvPr id="2" name="Straight Connector 1">
            <a:extLst>
              <a:ext uri="{FF2B5EF4-FFF2-40B4-BE49-F238E27FC236}">
                <a16:creationId xmlns:a16="http://schemas.microsoft.com/office/drawing/2014/main" id="{A9DE3D5C-03D6-2E73-3C1F-F1690DBB4519}"/>
              </a:ext>
            </a:extLst>
          </p:cNvPr>
          <p:cNvCxnSpPr>
            <a:cxnSpLocks/>
          </p:cNvCxnSpPr>
          <p:nvPr/>
        </p:nvCxnSpPr>
        <p:spPr>
          <a:xfrm>
            <a:off x="2419398" y="3720413"/>
            <a:ext cx="735320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C0CE3486-134B-0053-443E-9F6B0DB16813}"/>
              </a:ext>
            </a:extLst>
          </p:cNvPr>
          <p:cNvSpPr txBox="1"/>
          <p:nvPr/>
        </p:nvSpPr>
        <p:spPr>
          <a:xfrm>
            <a:off x="5426149" y="3730825"/>
            <a:ext cx="2211976" cy="670613"/>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3.5% Long Run Average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CDA0B365-3775-4807-9E27-705C04150BE4}"/>
              </a:ext>
            </a:extLst>
          </p:cNvPr>
          <p:cNvGraphicFramePr>
            <a:graphicFrameLocks noGrp="1" noChangeAspect="1"/>
          </p:cNvGraphicFramePr>
          <p:nvPr/>
        </p:nvGraphicFramePr>
        <p:xfrm>
          <a:off x="1781175" y="832268"/>
          <a:ext cx="8768238" cy="53603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32906D2F-8E6D-4E9B-A9DA-2AAE5A6B2179}"/>
              </a:ext>
            </a:extLst>
          </p:cNvPr>
          <p:cNvSpPr txBox="1"/>
          <p:nvPr/>
        </p:nvSpPr>
        <p:spPr>
          <a:xfrm>
            <a:off x="9475539" y="3312258"/>
            <a:ext cx="558277" cy="287591"/>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4.0%</a:t>
            </a:r>
          </a:p>
        </p:txBody>
      </p:sp>
      <p:sp>
        <p:nvSpPr>
          <p:cNvPr id="3" name="Title 3">
            <a:extLst>
              <a:ext uri="{FF2B5EF4-FFF2-40B4-BE49-F238E27FC236}">
                <a16:creationId xmlns:a16="http://schemas.microsoft.com/office/drawing/2014/main" id="{E0A41A7A-CC3D-A463-ABE7-7EB3E425CCAA}"/>
              </a:ext>
            </a:extLst>
          </p:cNvPr>
          <p:cNvSpPr>
            <a:spLocks noGrp="1"/>
          </p:cNvSpPr>
          <p:nvPr>
            <p:ph type="title"/>
          </p:nvPr>
        </p:nvSpPr>
        <p:spPr>
          <a:xfrm>
            <a:off x="1862531" y="171781"/>
            <a:ext cx="8466939" cy="400110"/>
          </a:xfrm>
        </p:spPr>
        <p:txBody>
          <a:bodyPr/>
          <a:lstStyle/>
          <a:p>
            <a:pPr algn="ctr"/>
            <a:r>
              <a:rPr lang="en-US" sz="2000" dirty="0"/>
              <a:t>Wage Growth Slowing as Core Inflation Falls</a:t>
            </a:r>
          </a:p>
        </p:txBody>
      </p:sp>
    </p:spTree>
    <p:extLst>
      <p:ext uri="{BB962C8B-B14F-4D97-AF65-F5344CB8AC3E}">
        <p14:creationId xmlns:p14="http://schemas.microsoft.com/office/powerpoint/2010/main" val="193456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CDA0B365-3775-4807-9E27-705C04150BE4}"/>
              </a:ext>
            </a:extLst>
          </p:cNvPr>
          <p:cNvGraphicFramePr>
            <a:graphicFrameLocks noGrp="1" noChangeAspect="1"/>
          </p:cNvGraphicFramePr>
          <p:nvPr/>
        </p:nvGraphicFramePr>
        <p:xfrm>
          <a:off x="1781175" y="832268"/>
          <a:ext cx="8768238" cy="53603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32906D2F-8E6D-4E9B-A9DA-2AAE5A6B2179}"/>
              </a:ext>
            </a:extLst>
          </p:cNvPr>
          <p:cNvSpPr txBox="1"/>
          <p:nvPr/>
        </p:nvSpPr>
        <p:spPr>
          <a:xfrm>
            <a:off x="9423880" y="3232406"/>
            <a:ext cx="558277" cy="287591"/>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4.0%</a:t>
            </a:r>
          </a:p>
        </p:txBody>
      </p:sp>
      <p:sp>
        <p:nvSpPr>
          <p:cNvPr id="5" name="TextBox 1">
            <a:extLst>
              <a:ext uri="{FF2B5EF4-FFF2-40B4-BE49-F238E27FC236}">
                <a16:creationId xmlns:a16="http://schemas.microsoft.com/office/drawing/2014/main" id="{2A4839EE-EF7D-4627-B28D-C22A814997D5}"/>
              </a:ext>
            </a:extLst>
          </p:cNvPr>
          <p:cNvSpPr txBox="1"/>
          <p:nvPr/>
        </p:nvSpPr>
        <p:spPr>
          <a:xfrm>
            <a:off x="5746316" y="5053947"/>
            <a:ext cx="1526940" cy="307038"/>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Core Inflation</a:t>
            </a:r>
          </a:p>
        </p:txBody>
      </p:sp>
      <p:cxnSp>
        <p:nvCxnSpPr>
          <p:cNvPr id="7" name="Straight Arrow Connector 6">
            <a:extLst>
              <a:ext uri="{FF2B5EF4-FFF2-40B4-BE49-F238E27FC236}">
                <a16:creationId xmlns:a16="http://schemas.microsoft.com/office/drawing/2014/main" id="{F51A675E-4364-439F-BEFA-A7D57B074E16}"/>
              </a:ext>
            </a:extLst>
          </p:cNvPr>
          <p:cNvCxnSpPr>
            <a:cxnSpLocks/>
          </p:cNvCxnSpPr>
          <p:nvPr/>
        </p:nvCxnSpPr>
        <p:spPr>
          <a:xfrm flipV="1">
            <a:off x="6853806" y="4857750"/>
            <a:ext cx="0" cy="1961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BC666144-BEAC-4F36-BD49-285EB95A9F21}"/>
              </a:ext>
            </a:extLst>
          </p:cNvPr>
          <p:cNvSpPr txBox="1"/>
          <p:nvPr/>
        </p:nvSpPr>
        <p:spPr>
          <a:xfrm>
            <a:off x="9703019" y="3916591"/>
            <a:ext cx="558277" cy="287591"/>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a:ea typeface="+mn-ea"/>
                <a:cs typeface="+mn-cs"/>
              </a:rPr>
              <a:t>3.3%</a:t>
            </a:r>
          </a:p>
        </p:txBody>
      </p:sp>
      <p:sp>
        <p:nvSpPr>
          <p:cNvPr id="3" name="Title 3">
            <a:extLst>
              <a:ext uri="{FF2B5EF4-FFF2-40B4-BE49-F238E27FC236}">
                <a16:creationId xmlns:a16="http://schemas.microsoft.com/office/drawing/2014/main" id="{E0A41A7A-CC3D-A463-ABE7-7EB3E425CCAA}"/>
              </a:ext>
            </a:extLst>
          </p:cNvPr>
          <p:cNvSpPr>
            <a:spLocks noGrp="1"/>
          </p:cNvSpPr>
          <p:nvPr>
            <p:ph type="title"/>
          </p:nvPr>
        </p:nvSpPr>
        <p:spPr>
          <a:xfrm>
            <a:off x="1862531" y="171781"/>
            <a:ext cx="8466939" cy="400110"/>
          </a:xfrm>
        </p:spPr>
        <p:txBody>
          <a:bodyPr/>
          <a:lstStyle/>
          <a:p>
            <a:pPr algn="ctr"/>
            <a:r>
              <a:rPr lang="en-US" sz="2000" dirty="0"/>
              <a:t>Wage Growth Slowing as Core Inflation Falls</a:t>
            </a:r>
          </a:p>
        </p:txBody>
      </p:sp>
    </p:spTree>
    <p:extLst>
      <p:ext uri="{BB962C8B-B14F-4D97-AF65-F5344CB8AC3E}">
        <p14:creationId xmlns:p14="http://schemas.microsoft.com/office/powerpoint/2010/main" val="388399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CDA0B365-3775-4807-9E27-705C04150BE4}"/>
              </a:ext>
            </a:extLst>
          </p:cNvPr>
          <p:cNvGraphicFramePr>
            <a:graphicFrameLocks noGrp="1" noChangeAspect="1"/>
          </p:cNvGraphicFramePr>
          <p:nvPr/>
        </p:nvGraphicFramePr>
        <p:xfrm>
          <a:off x="1781175" y="832268"/>
          <a:ext cx="8768238" cy="53603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32906D2F-8E6D-4E9B-A9DA-2AAE5A6B2179}"/>
              </a:ext>
            </a:extLst>
          </p:cNvPr>
          <p:cNvSpPr txBox="1"/>
          <p:nvPr/>
        </p:nvSpPr>
        <p:spPr>
          <a:xfrm>
            <a:off x="9475539" y="3305624"/>
            <a:ext cx="558277" cy="287591"/>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4.0%</a:t>
            </a:r>
          </a:p>
        </p:txBody>
      </p:sp>
      <p:sp>
        <p:nvSpPr>
          <p:cNvPr id="5" name="TextBox 1">
            <a:extLst>
              <a:ext uri="{FF2B5EF4-FFF2-40B4-BE49-F238E27FC236}">
                <a16:creationId xmlns:a16="http://schemas.microsoft.com/office/drawing/2014/main" id="{2A4839EE-EF7D-4627-B28D-C22A814997D5}"/>
              </a:ext>
            </a:extLst>
          </p:cNvPr>
          <p:cNvSpPr txBox="1"/>
          <p:nvPr/>
        </p:nvSpPr>
        <p:spPr>
          <a:xfrm>
            <a:off x="5746316" y="5053947"/>
            <a:ext cx="1526940" cy="307038"/>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Core Inflation</a:t>
            </a:r>
          </a:p>
        </p:txBody>
      </p:sp>
      <p:cxnSp>
        <p:nvCxnSpPr>
          <p:cNvPr id="7" name="Straight Arrow Connector 6">
            <a:extLst>
              <a:ext uri="{FF2B5EF4-FFF2-40B4-BE49-F238E27FC236}">
                <a16:creationId xmlns:a16="http://schemas.microsoft.com/office/drawing/2014/main" id="{F51A675E-4364-439F-BEFA-A7D57B074E16}"/>
              </a:ext>
            </a:extLst>
          </p:cNvPr>
          <p:cNvCxnSpPr>
            <a:cxnSpLocks/>
          </p:cNvCxnSpPr>
          <p:nvPr/>
        </p:nvCxnSpPr>
        <p:spPr>
          <a:xfrm flipV="1">
            <a:off x="6853806" y="4857750"/>
            <a:ext cx="0" cy="1961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BC666144-BEAC-4F36-BD49-285EB95A9F21}"/>
              </a:ext>
            </a:extLst>
          </p:cNvPr>
          <p:cNvSpPr txBox="1"/>
          <p:nvPr/>
        </p:nvSpPr>
        <p:spPr>
          <a:xfrm>
            <a:off x="9685264" y="3921635"/>
            <a:ext cx="558277" cy="287591"/>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a:ea typeface="+mn-ea"/>
                <a:cs typeface="+mn-cs"/>
              </a:rPr>
              <a:t>3.3%</a:t>
            </a:r>
          </a:p>
        </p:txBody>
      </p:sp>
      <p:sp>
        <p:nvSpPr>
          <p:cNvPr id="3" name="Title 3">
            <a:extLst>
              <a:ext uri="{FF2B5EF4-FFF2-40B4-BE49-F238E27FC236}">
                <a16:creationId xmlns:a16="http://schemas.microsoft.com/office/drawing/2014/main" id="{E0A41A7A-CC3D-A463-ABE7-7EB3E425CCAA}"/>
              </a:ext>
            </a:extLst>
          </p:cNvPr>
          <p:cNvSpPr>
            <a:spLocks noGrp="1"/>
          </p:cNvSpPr>
          <p:nvPr>
            <p:ph type="title"/>
          </p:nvPr>
        </p:nvSpPr>
        <p:spPr>
          <a:xfrm>
            <a:off x="1862531" y="171781"/>
            <a:ext cx="8466939" cy="400110"/>
          </a:xfrm>
        </p:spPr>
        <p:txBody>
          <a:bodyPr/>
          <a:lstStyle/>
          <a:p>
            <a:pPr algn="ctr"/>
            <a:r>
              <a:rPr lang="en-US" sz="2000" dirty="0"/>
              <a:t>Wage Growth Slowing as Core Inflation Falls</a:t>
            </a:r>
          </a:p>
        </p:txBody>
      </p:sp>
      <p:cxnSp>
        <p:nvCxnSpPr>
          <p:cNvPr id="2" name="Straight Arrow Connector 1">
            <a:extLst>
              <a:ext uri="{FF2B5EF4-FFF2-40B4-BE49-F238E27FC236}">
                <a16:creationId xmlns:a16="http://schemas.microsoft.com/office/drawing/2014/main" id="{B1FBED83-C295-380B-5739-30FF1829D62E}"/>
              </a:ext>
            </a:extLst>
          </p:cNvPr>
          <p:cNvCxnSpPr>
            <a:cxnSpLocks/>
          </p:cNvCxnSpPr>
          <p:nvPr/>
        </p:nvCxnSpPr>
        <p:spPr>
          <a:xfrm>
            <a:off x="8883628" y="1645788"/>
            <a:ext cx="0" cy="37851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BA444BE-9F83-37B8-281E-9B0367D57DE0}"/>
              </a:ext>
            </a:extLst>
          </p:cNvPr>
          <p:cNvSpPr/>
          <p:nvPr/>
        </p:nvSpPr>
        <p:spPr>
          <a:xfrm>
            <a:off x="8512153" y="2024307"/>
            <a:ext cx="742951" cy="1688244"/>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18393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CDA0B365-3775-4807-9E27-705C04150BE4}"/>
              </a:ext>
            </a:extLst>
          </p:cNvPr>
          <p:cNvGraphicFramePr>
            <a:graphicFrameLocks noGrp="1" noChangeAspect="1"/>
          </p:cNvGraphicFramePr>
          <p:nvPr/>
        </p:nvGraphicFramePr>
        <p:xfrm>
          <a:off x="1781175" y="832268"/>
          <a:ext cx="8768238" cy="53603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32906D2F-8E6D-4E9B-A9DA-2AAE5A6B2179}"/>
              </a:ext>
            </a:extLst>
          </p:cNvPr>
          <p:cNvSpPr txBox="1"/>
          <p:nvPr/>
        </p:nvSpPr>
        <p:spPr>
          <a:xfrm>
            <a:off x="9416441" y="3316740"/>
            <a:ext cx="558277" cy="287591"/>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4.0%</a:t>
            </a:r>
          </a:p>
        </p:txBody>
      </p:sp>
      <p:sp>
        <p:nvSpPr>
          <p:cNvPr id="5" name="TextBox 1">
            <a:extLst>
              <a:ext uri="{FF2B5EF4-FFF2-40B4-BE49-F238E27FC236}">
                <a16:creationId xmlns:a16="http://schemas.microsoft.com/office/drawing/2014/main" id="{2A4839EE-EF7D-4627-B28D-C22A814997D5}"/>
              </a:ext>
            </a:extLst>
          </p:cNvPr>
          <p:cNvSpPr txBox="1"/>
          <p:nvPr/>
        </p:nvSpPr>
        <p:spPr>
          <a:xfrm>
            <a:off x="5746316" y="5053947"/>
            <a:ext cx="1526940" cy="307038"/>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Core Inflation</a:t>
            </a:r>
          </a:p>
        </p:txBody>
      </p:sp>
      <p:cxnSp>
        <p:nvCxnSpPr>
          <p:cNvPr id="7" name="Straight Arrow Connector 6">
            <a:extLst>
              <a:ext uri="{FF2B5EF4-FFF2-40B4-BE49-F238E27FC236}">
                <a16:creationId xmlns:a16="http://schemas.microsoft.com/office/drawing/2014/main" id="{F51A675E-4364-439F-BEFA-A7D57B074E16}"/>
              </a:ext>
            </a:extLst>
          </p:cNvPr>
          <p:cNvCxnSpPr>
            <a:cxnSpLocks/>
          </p:cNvCxnSpPr>
          <p:nvPr/>
        </p:nvCxnSpPr>
        <p:spPr>
          <a:xfrm flipV="1">
            <a:off x="6853806" y="4857750"/>
            <a:ext cx="0" cy="1961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BC666144-BEAC-4F36-BD49-285EB95A9F21}"/>
              </a:ext>
            </a:extLst>
          </p:cNvPr>
          <p:cNvSpPr txBox="1"/>
          <p:nvPr/>
        </p:nvSpPr>
        <p:spPr>
          <a:xfrm>
            <a:off x="9683973" y="3916591"/>
            <a:ext cx="558277" cy="287591"/>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a:ea typeface="+mn-ea"/>
                <a:cs typeface="+mn-cs"/>
              </a:rPr>
              <a:t>3.3%</a:t>
            </a:r>
          </a:p>
        </p:txBody>
      </p:sp>
      <p:sp>
        <p:nvSpPr>
          <p:cNvPr id="3" name="Title 3">
            <a:extLst>
              <a:ext uri="{FF2B5EF4-FFF2-40B4-BE49-F238E27FC236}">
                <a16:creationId xmlns:a16="http://schemas.microsoft.com/office/drawing/2014/main" id="{E0A41A7A-CC3D-A463-ABE7-7EB3E425CCAA}"/>
              </a:ext>
            </a:extLst>
          </p:cNvPr>
          <p:cNvSpPr>
            <a:spLocks noGrp="1"/>
          </p:cNvSpPr>
          <p:nvPr>
            <p:ph type="title"/>
          </p:nvPr>
        </p:nvSpPr>
        <p:spPr>
          <a:xfrm>
            <a:off x="1862531" y="171781"/>
            <a:ext cx="8466939" cy="400110"/>
          </a:xfrm>
        </p:spPr>
        <p:txBody>
          <a:bodyPr/>
          <a:lstStyle/>
          <a:p>
            <a:pPr algn="ctr"/>
            <a:r>
              <a:rPr lang="en-US" sz="2000" dirty="0"/>
              <a:t>Wage Growth Slowing as Core Inflation Falls</a:t>
            </a:r>
          </a:p>
        </p:txBody>
      </p:sp>
      <p:cxnSp>
        <p:nvCxnSpPr>
          <p:cNvPr id="2" name="Straight Arrow Connector 1">
            <a:extLst>
              <a:ext uri="{FF2B5EF4-FFF2-40B4-BE49-F238E27FC236}">
                <a16:creationId xmlns:a16="http://schemas.microsoft.com/office/drawing/2014/main" id="{B1FBED83-C295-380B-5739-30FF1829D62E}"/>
              </a:ext>
            </a:extLst>
          </p:cNvPr>
          <p:cNvCxnSpPr>
            <a:cxnSpLocks/>
          </p:cNvCxnSpPr>
          <p:nvPr/>
        </p:nvCxnSpPr>
        <p:spPr>
          <a:xfrm>
            <a:off x="8883628" y="1645788"/>
            <a:ext cx="0" cy="37851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BA444BE-9F83-37B8-281E-9B0367D57DE0}"/>
              </a:ext>
            </a:extLst>
          </p:cNvPr>
          <p:cNvSpPr/>
          <p:nvPr/>
        </p:nvSpPr>
        <p:spPr>
          <a:xfrm>
            <a:off x="8512153" y="2024307"/>
            <a:ext cx="742951" cy="1688244"/>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0" name="TextBox 1">
            <a:extLst>
              <a:ext uri="{FF2B5EF4-FFF2-40B4-BE49-F238E27FC236}">
                <a16:creationId xmlns:a16="http://schemas.microsoft.com/office/drawing/2014/main" id="{D5E106EE-0552-1007-0778-B418704A5CF4}"/>
              </a:ext>
            </a:extLst>
          </p:cNvPr>
          <p:cNvSpPr txBox="1"/>
          <p:nvPr/>
        </p:nvSpPr>
        <p:spPr>
          <a:xfrm>
            <a:off x="2500789" y="3593215"/>
            <a:ext cx="6754315" cy="2308324"/>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Takeaways: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Labor shortage</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Bargaining power shifted towards employees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Labor turnover/churning/quits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Labor wages and training costs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Lower labor productivity</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Falling member satisfaction</a:t>
            </a:r>
          </a:p>
        </p:txBody>
      </p:sp>
    </p:spTree>
    <p:extLst>
      <p:ext uri="{BB962C8B-B14F-4D97-AF65-F5344CB8AC3E}">
        <p14:creationId xmlns:p14="http://schemas.microsoft.com/office/powerpoint/2010/main" val="33199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680585" y="3879775"/>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2.4%</a:t>
            </a:r>
          </a:p>
        </p:txBody>
      </p:sp>
      <p:sp>
        <p:nvSpPr>
          <p:cNvPr id="6" name="TextBox 1">
            <a:extLst>
              <a:ext uri="{FF2B5EF4-FFF2-40B4-BE49-F238E27FC236}">
                <a16:creationId xmlns:a16="http://schemas.microsoft.com/office/drawing/2014/main" id="{3A94779D-7B6B-439F-A75B-023A6E897068}"/>
              </a:ext>
            </a:extLst>
          </p:cNvPr>
          <p:cNvSpPr txBox="1"/>
          <p:nvPr/>
        </p:nvSpPr>
        <p:spPr>
          <a:xfrm>
            <a:off x="6528017" y="278336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2.5%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18235" y="3095538"/>
            <a:ext cx="0" cy="100875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Title 3">
            <a:extLst>
              <a:ext uri="{FF2B5EF4-FFF2-40B4-BE49-F238E27FC236}">
                <a16:creationId xmlns:a16="http://schemas.microsoft.com/office/drawing/2014/main" id="{80A3F180-C2DB-80C2-DBD1-F7002F3812FC}"/>
              </a:ext>
            </a:extLst>
          </p:cNvPr>
          <p:cNvSpPr>
            <a:spLocks noGrp="1"/>
          </p:cNvSpPr>
          <p:nvPr>
            <p:ph type="title"/>
          </p:nvPr>
        </p:nvSpPr>
        <p:spPr>
          <a:xfrm>
            <a:off x="1911350" y="180029"/>
            <a:ext cx="8229600" cy="492443"/>
          </a:xfrm>
        </p:spPr>
        <p:txBody>
          <a:bodyPr>
            <a:normAutofit fontScale="90000"/>
          </a:bodyPr>
          <a:lstStyle/>
          <a:p>
            <a:pPr algn="ctr"/>
            <a:r>
              <a:rPr lang="en-US" dirty="0"/>
              <a:t>Inflation Approaching 2% Target</a:t>
            </a:r>
          </a:p>
        </p:txBody>
      </p:sp>
    </p:spTree>
    <p:extLst>
      <p:ext uri="{BB962C8B-B14F-4D97-AF65-F5344CB8AC3E}">
        <p14:creationId xmlns:p14="http://schemas.microsoft.com/office/powerpoint/2010/main" val="45469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680585" y="3879775"/>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2.4%</a:t>
            </a:r>
          </a:p>
        </p:txBody>
      </p:sp>
      <p:sp>
        <p:nvSpPr>
          <p:cNvPr id="6" name="TextBox 1">
            <a:extLst>
              <a:ext uri="{FF2B5EF4-FFF2-40B4-BE49-F238E27FC236}">
                <a16:creationId xmlns:a16="http://schemas.microsoft.com/office/drawing/2014/main" id="{3A94779D-7B6B-439F-A75B-023A6E897068}"/>
              </a:ext>
            </a:extLst>
          </p:cNvPr>
          <p:cNvSpPr txBox="1"/>
          <p:nvPr/>
        </p:nvSpPr>
        <p:spPr>
          <a:xfrm>
            <a:off x="6528017" y="278336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2.5%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18235" y="3095538"/>
            <a:ext cx="0" cy="100875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26A383D-4711-38E8-286C-FB0070D83798}"/>
              </a:ext>
            </a:extLst>
          </p:cNvPr>
          <p:cNvSpPr txBox="1"/>
          <p:nvPr/>
        </p:nvSpPr>
        <p:spPr>
          <a:xfrm>
            <a:off x="3358592" y="1900021"/>
            <a:ext cx="5315879" cy="646331"/>
          </a:xfrm>
          <a:prstGeom prst="rect">
            <a:avLst/>
          </a:prstGeom>
          <a:solidFill>
            <a:schemeClr val="bg1"/>
          </a:solidFill>
          <a:ln w="28575">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Real Interest Rate = Nominal Interest Rate – Inflation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Title 3">
            <a:extLst>
              <a:ext uri="{FF2B5EF4-FFF2-40B4-BE49-F238E27FC236}">
                <a16:creationId xmlns:a16="http://schemas.microsoft.com/office/drawing/2014/main" id="{80A3F180-C2DB-80C2-DBD1-F7002F3812FC}"/>
              </a:ext>
            </a:extLst>
          </p:cNvPr>
          <p:cNvSpPr>
            <a:spLocks noGrp="1"/>
          </p:cNvSpPr>
          <p:nvPr>
            <p:ph type="title"/>
          </p:nvPr>
        </p:nvSpPr>
        <p:spPr>
          <a:xfrm>
            <a:off x="1911350" y="180029"/>
            <a:ext cx="8229600" cy="492443"/>
          </a:xfrm>
        </p:spPr>
        <p:txBody>
          <a:bodyPr>
            <a:normAutofit fontScale="90000"/>
          </a:bodyPr>
          <a:lstStyle/>
          <a:p>
            <a:pPr algn="ctr"/>
            <a:r>
              <a:rPr lang="en-US" dirty="0"/>
              <a:t>Inflation Approaching 2% Target</a:t>
            </a:r>
          </a:p>
        </p:txBody>
      </p:sp>
    </p:spTree>
    <p:extLst>
      <p:ext uri="{BB962C8B-B14F-4D97-AF65-F5344CB8AC3E}">
        <p14:creationId xmlns:p14="http://schemas.microsoft.com/office/powerpoint/2010/main" val="52539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680585" y="3879775"/>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2.4%</a:t>
            </a:r>
          </a:p>
        </p:txBody>
      </p:sp>
      <p:sp>
        <p:nvSpPr>
          <p:cNvPr id="6" name="TextBox 1">
            <a:extLst>
              <a:ext uri="{FF2B5EF4-FFF2-40B4-BE49-F238E27FC236}">
                <a16:creationId xmlns:a16="http://schemas.microsoft.com/office/drawing/2014/main" id="{3A94779D-7B6B-439F-A75B-023A6E897068}"/>
              </a:ext>
            </a:extLst>
          </p:cNvPr>
          <p:cNvSpPr txBox="1"/>
          <p:nvPr/>
        </p:nvSpPr>
        <p:spPr>
          <a:xfrm>
            <a:off x="6528017" y="278336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2.5%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18235" y="3095538"/>
            <a:ext cx="0" cy="100875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26A383D-4711-38E8-286C-FB0070D83798}"/>
              </a:ext>
            </a:extLst>
          </p:cNvPr>
          <p:cNvSpPr txBox="1"/>
          <p:nvPr/>
        </p:nvSpPr>
        <p:spPr>
          <a:xfrm>
            <a:off x="3358592" y="1900021"/>
            <a:ext cx="5149167" cy="646331"/>
          </a:xfrm>
          <a:prstGeom prst="rect">
            <a:avLst/>
          </a:prstGeom>
          <a:solidFill>
            <a:schemeClr val="bg1"/>
          </a:solidFill>
          <a:ln w="28575">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Real Interest Rate = Nominal Interest Rate – Inflation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2.95             =      5.35%                      -     2.4</a:t>
            </a:r>
          </a:p>
        </p:txBody>
      </p:sp>
      <p:sp>
        <p:nvSpPr>
          <p:cNvPr id="11" name="Title 3">
            <a:extLst>
              <a:ext uri="{FF2B5EF4-FFF2-40B4-BE49-F238E27FC236}">
                <a16:creationId xmlns:a16="http://schemas.microsoft.com/office/drawing/2014/main" id="{80A3F180-C2DB-80C2-DBD1-F7002F3812FC}"/>
              </a:ext>
            </a:extLst>
          </p:cNvPr>
          <p:cNvSpPr>
            <a:spLocks noGrp="1"/>
          </p:cNvSpPr>
          <p:nvPr>
            <p:ph type="title"/>
          </p:nvPr>
        </p:nvSpPr>
        <p:spPr>
          <a:xfrm>
            <a:off x="1911350" y="180029"/>
            <a:ext cx="8229600" cy="492443"/>
          </a:xfrm>
        </p:spPr>
        <p:txBody>
          <a:bodyPr>
            <a:normAutofit fontScale="90000"/>
          </a:bodyPr>
          <a:lstStyle/>
          <a:p>
            <a:pPr algn="ctr"/>
            <a:r>
              <a:rPr lang="en-US" dirty="0"/>
              <a:t>Inflation Approaching 2% Target</a:t>
            </a:r>
          </a:p>
        </p:txBody>
      </p:sp>
    </p:spTree>
    <p:extLst>
      <p:ext uri="{BB962C8B-B14F-4D97-AF65-F5344CB8AC3E}">
        <p14:creationId xmlns:p14="http://schemas.microsoft.com/office/powerpoint/2010/main" val="313992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CB56833C-2B46-C0C8-C55E-D562B6D463CC}"/>
              </a:ext>
            </a:extLst>
          </p:cNvPr>
          <p:cNvSpPr txBox="1"/>
          <p:nvPr/>
        </p:nvSpPr>
        <p:spPr>
          <a:xfrm>
            <a:off x="8481357" y="2187099"/>
            <a:ext cx="587375" cy="246221"/>
          </a:xfrm>
          <a:prstGeom prst="rect">
            <a:avLst/>
          </a:prstGeom>
          <a:solidFill>
            <a:schemeClr val="bg1"/>
          </a:solidFill>
          <a:ln w="28575">
            <a:solidFill>
              <a:srgbClr val="0070C0"/>
            </a:solidFill>
          </a:ln>
        </p:spPr>
        <p:txBody>
          <a:bodyPr wrap="square">
            <a:spAutoFit/>
          </a:bodyPr>
          <a:lstStyle/>
          <a:p>
            <a:pPr defTabSz="914378">
              <a:buClr>
                <a:srgbClr val="000000"/>
              </a:buClr>
              <a:defRPr/>
            </a:pPr>
            <a:r>
              <a:rPr lang="en-US" sz="1000" kern="0" dirty="0">
                <a:solidFill>
                  <a:srgbClr val="0070C0"/>
                </a:solidFill>
                <a:latin typeface="Times New Roman" panose="02020603050405020304" pitchFamily="18" charset="0"/>
                <a:cs typeface="Times New Roman" panose="02020603050405020304" pitchFamily="18" charset="0"/>
                <a:sym typeface="Arial"/>
              </a:rPr>
              <a:t>4.83%</a:t>
            </a:r>
          </a:p>
        </p:txBody>
      </p:sp>
      <p:sp>
        <p:nvSpPr>
          <p:cNvPr id="5" name="TextBox 4">
            <a:extLst>
              <a:ext uri="{FF2B5EF4-FFF2-40B4-BE49-F238E27FC236}">
                <a16:creationId xmlns:a16="http://schemas.microsoft.com/office/drawing/2014/main" id="{DA8F8170-8594-3C25-C251-511CC30BF6C6}"/>
              </a:ext>
            </a:extLst>
          </p:cNvPr>
          <p:cNvSpPr txBox="1"/>
          <p:nvPr/>
        </p:nvSpPr>
        <p:spPr>
          <a:xfrm>
            <a:off x="3713594" y="3272581"/>
            <a:ext cx="1497598" cy="584775"/>
          </a:xfrm>
          <a:prstGeom prst="rect">
            <a:avLst/>
          </a:prstGeom>
          <a:solidFill>
            <a:srgbClr val="F2DAC0"/>
          </a:solidFill>
          <a:ln w="28575">
            <a:solidFill>
              <a:srgbClr val="FFC000"/>
            </a:solidFill>
          </a:ln>
        </p:spPr>
        <p:txBody>
          <a:bodyPr wrap="square">
            <a:spAutoFit/>
          </a:bodyPr>
          <a:lstStyle/>
          <a:p>
            <a:pPr algn="ctr" defTabSz="914378">
              <a:buClr>
                <a:srgbClr val="000000"/>
              </a:buClr>
              <a:defRPr/>
            </a:pPr>
            <a:r>
              <a:rPr lang="en-US" sz="1600" b="1" kern="0" dirty="0">
                <a:solidFill>
                  <a:srgbClr val="000000"/>
                </a:solidFill>
                <a:latin typeface="Times New Roman" panose="02020603050405020304" pitchFamily="18" charset="0"/>
                <a:cs typeface="Times New Roman" panose="02020603050405020304" pitchFamily="18" charset="0"/>
                <a:sym typeface="Arial"/>
              </a:rPr>
              <a:t>2.8%</a:t>
            </a:r>
          </a:p>
          <a:p>
            <a:pPr algn="ctr" defTabSz="914378">
              <a:buClr>
                <a:srgbClr val="000000"/>
              </a:buClr>
              <a:defRPr/>
            </a:pPr>
            <a:r>
              <a:rPr lang="en-US" sz="1600" b="1" kern="0" dirty="0">
                <a:solidFill>
                  <a:srgbClr val="000000"/>
                </a:solidFill>
                <a:latin typeface="Times New Roman" panose="02020603050405020304" pitchFamily="18" charset="0"/>
                <a:cs typeface="Times New Roman" panose="02020603050405020304" pitchFamily="18" charset="0"/>
                <a:sym typeface="Arial"/>
              </a:rPr>
              <a:t>Neutral Rate</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rgbClr val="7030A0"/>
                </a:solidFill>
                <a:latin typeface="Times New Roman" panose="02020603050405020304" pitchFamily="18" charset="0"/>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1000" kern="0" dirty="0">
                <a:solidFill>
                  <a:srgbClr val="00B050"/>
                </a:solidFill>
                <a:latin typeface="Times New Roman" panose="02020603050405020304" pitchFamily="18" charset="0"/>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1000" kern="0" dirty="0">
                <a:solidFill>
                  <a:srgbClr val="00B050"/>
                </a:solidFill>
                <a:latin typeface="Times New Roman" panose="02020603050405020304" pitchFamily="18" charset="0"/>
                <a:cs typeface="Times New Roman" panose="02020603050405020304" pitchFamily="18" charset="0"/>
                <a:sym typeface="Arial"/>
              </a:rPr>
              <a:t>Economy</a:t>
            </a:r>
            <a:endPar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52359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680585" y="3879775"/>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2.4%</a:t>
            </a:r>
          </a:p>
        </p:txBody>
      </p:sp>
      <p:sp>
        <p:nvSpPr>
          <p:cNvPr id="6" name="TextBox 1">
            <a:extLst>
              <a:ext uri="{FF2B5EF4-FFF2-40B4-BE49-F238E27FC236}">
                <a16:creationId xmlns:a16="http://schemas.microsoft.com/office/drawing/2014/main" id="{3A94779D-7B6B-439F-A75B-023A6E897068}"/>
              </a:ext>
            </a:extLst>
          </p:cNvPr>
          <p:cNvSpPr txBox="1"/>
          <p:nvPr/>
        </p:nvSpPr>
        <p:spPr>
          <a:xfrm>
            <a:off x="6528017" y="278336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2.5%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18235" y="3095538"/>
            <a:ext cx="0" cy="100875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26A383D-4711-38E8-286C-FB0070D83798}"/>
              </a:ext>
            </a:extLst>
          </p:cNvPr>
          <p:cNvSpPr txBox="1"/>
          <p:nvPr/>
        </p:nvSpPr>
        <p:spPr>
          <a:xfrm>
            <a:off x="3358592" y="1900021"/>
            <a:ext cx="5149167" cy="923330"/>
          </a:xfrm>
          <a:prstGeom prst="rect">
            <a:avLst/>
          </a:prstGeom>
          <a:solidFill>
            <a:schemeClr val="bg1"/>
          </a:solidFill>
          <a:ln w="28575">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Real Interest Rate = Nominal Interest Rate – Inflation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2.95             =      5.35%                      -     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2.45             =      4.85%                      -     2.4</a:t>
            </a:r>
          </a:p>
        </p:txBody>
      </p:sp>
      <p:sp>
        <p:nvSpPr>
          <p:cNvPr id="11" name="Title 3">
            <a:extLst>
              <a:ext uri="{FF2B5EF4-FFF2-40B4-BE49-F238E27FC236}">
                <a16:creationId xmlns:a16="http://schemas.microsoft.com/office/drawing/2014/main" id="{80A3F180-C2DB-80C2-DBD1-F7002F3812FC}"/>
              </a:ext>
            </a:extLst>
          </p:cNvPr>
          <p:cNvSpPr>
            <a:spLocks noGrp="1"/>
          </p:cNvSpPr>
          <p:nvPr>
            <p:ph type="title"/>
          </p:nvPr>
        </p:nvSpPr>
        <p:spPr>
          <a:xfrm>
            <a:off x="1911350" y="180029"/>
            <a:ext cx="8229600" cy="492443"/>
          </a:xfrm>
        </p:spPr>
        <p:txBody>
          <a:bodyPr>
            <a:normAutofit fontScale="90000"/>
          </a:bodyPr>
          <a:lstStyle/>
          <a:p>
            <a:pPr algn="ctr"/>
            <a:r>
              <a:rPr lang="en-US" dirty="0"/>
              <a:t>Inflation Approaching 2% Target</a:t>
            </a:r>
          </a:p>
        </p:txBody>
      </p:sp>
    </p:spTree>
    <p:extLst>
      <p:ext uri="{BB962C8B-B14F-4D97-AF65-F5344CB8AC3E}">
        <p14:creationId xmlns:p14="http://schemas.microsoft.com/office/powerpoint/2010/main" val="208258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633467" y="4130512"/>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2.4%</a:t>
            </a:r>
          </a:p>
        </p:txBody>
      </p:sp>
      <p:sp>
        <p:nvSpPr>
          <p:cNvPr id="6" name="TextBox 1">
            <a:extLst>
              <a:ext uri="{FF2B5EF4-FFF2-40B4-BE49-F238E27FC236}">
                <a16:creationId xmlns:a16="http://schemas.microsoft.com/office/drawing/2014/main" id="{3A94779D-7B6B-439F-A75B-023A6E897068}"/>
              </a:ext>
            </a:extLst>
          </p:cNvPr>
          <p:cNvSpPr txBox="1"/>
          <p:nvPr/>
        </p:nvSpPr>
        <p:spPr>
          <a:xfrm>
            <a:off x="6528017" y="278336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18235" y="3095538"/>
            <a:ext cx="0" cy="11923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639818" y="3788996"/>
            <a:ext cx="617899"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2.7%</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Inflation Approaching 2% Target</a:t>
            </a:r>
          </a:p>
        </p:txBody>
      </p:sp>
    </p:spTree>
    <p:extLst>
      <p:ext uri="{BB962C8B-B14F-4D97-AF65-F5344CB8AC3E}">
        <p14:creationId xmlns:p14="http://schemas.microsoft.com/office/powerpoint/2010/main" val="36402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623943" y="4194830"/>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2.4%</a:t>
            </a:r>
          </a:p>
        </p:txBody>
      </p:sp>
      <p:sp>
        <p:nvSpPr>
          <p:cNvPr id="6" name="TextBox 1">
            <a:extLst>
              <a:ext uri="{FF2B5EF4-FFF2-40B4-BE49-F238E27FC236}">
                <a16:creationId xmlns:a16="http://schemas.microsoft.com/office/drawing/2014/main" id="{3A94779D-7B6B-439F-A75B-023A6E897068}"/>
              </a:ext>
            </a:extLst>
          </p:cNvPr>
          <p:cNvSpPr txBox="1"/>
          <p:nvPr/>
        </p:nvSpPr>
        <p:spPr>
          <a:xfrm>
            <a:off x="6528017" y="278336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18235" y="3095538"/>
            <a:ext cx="0" cy="11923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623942" y="3851486"/>
            <a:ext cx="617899"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2.7%</a:t>
            </a:r>
          </a:p>
        </p:txBody>
      </p:sp>
      <p:sp>
        <p:nvSpPr>
          <p:cNvPr id="2" name="TextBox 1">
            <a:extLst>
              <a:ext uri="{FF2B5EF4-FFF2-40B4-BE49-F238E27FC236}">
                <a16:creationId xmlns:a16="http://schemas.microsoft.com/office/drawing/2014/main" id="{7BFC80BC-54C4-528C-9A9A-A90C3E61DBA4}"/>
              </a:ext>
            </a:extLst>
          </p:cNvPr>
          <p:cNvSpPr txBox="1"/>
          <p:nvPr/>
        </p:nvSpPr>
        <p:spPr>
          <a:xfrm>
            <a:off x="2545832" y="3682412"/>
            <a:ext cx="4831766" cy="2308324"/>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Takeaways: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HH financial stress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loan delinquency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Labor costs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Operating expenses </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Lower consumer confidence</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Inflation Approaching 2% Target</a:t>
            </a:r>
          </a:p>
        </p:txBody>
      </p:sp>
    </p:spTree>
    <p:extLst>
      <p:ext uri="{BB962C8B-B14F-4D97-AF65-F5344CB8AC3E}">
        <p14:creationId xmlns:p14="http://schemas.microsoft.com/office/powerpoint/2010/main" val="93288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CB56833C-2B46-C0C8-C55E-D562B6D463CC}"/>
              </a:ext>
            </a:extLst>
          </p:cNvPr>
          <p:cNvSpPr txBox="1"/>
          <p:nvPr/>
        </p:nvSpPr>
        <p:spPr>
          <a:xfrm>
            <a:off x="8575960" y="2187099"/>
            <a:ext cx="681194" cy="307777"/>
          </a:xfrm>
          <a:prstGeom prst="rect">
            <a:avLst/>
          </a:prstGeom>
          <a:solidFill>
            <a:schemeClr val="bg1"/>
          </a:solidFill>
          <a:ln w="28575">
            <a:solidFill>
              <a:srgbClr val="0070C0"/>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4.83%</a:t>
            </a:r>
          </a:p>
        </p:txBody>
      </p:sp>
      <p:sp>
        <p:nvSpPr>
          <p:cNvPr id="5" name="TextBox 4">
            <a:extLst>
              <a:ext uri="{FF2B5EF4-FFF2-40B4-BE49-F238E27FC236}">
                <a16:creationId xmlns:a16="http://schemas.microsoft.com/office/drawing/2014/main" id="{DA8F8170-8594-3C25-C251-511CC30BF6C6}"/>
              </a:ext>
            </a:extLst>
          </p:cNvPr>
          <p:cNvSpPr txBox="1"/>
          <p:nvPr/>
        </p:nvSpPr>
        <p:spPr>
          <a:xfrm>
            <a:off x="3713594" y="3272581"/>
            <a:ext cx="1497598" cy="584775"/>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2.8%</a:t>
            </a:r>
          </a:p>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Neutral Rate</a:t>
            </a:r>
          </a:p>
        </p:txBody>
      </p:sp>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A1DBCAE-354D-6489-3B94-65A6C3EC3D9A}"/>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Slowing the Economy</a:t>
            </a:r>
          </a:p>
        </p:txBody>
      </p: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cxnSp>
        <p:nvCxnSpPr>
          <p:cNvPr id="20" name="Straight Arrow Connector 19">
            <a:extLst>
              <a:ext uri="{FF2B5EF4-FFF2-40B4-BE49-F238E27FC236}">
                <a16:creationId xmlns:a16="http://schemas.microsoft.com/office/drawing/2014/main" id="{2D55D91E-75CE-FCA0-E297-6C9E93736C7C}"/>
              </a:ext>
            </a:extLst>
          </p:cNvPr>
          <p:cNvCxnSpPr>
            <a:cxnSpLocks/>
          </p:cNvCxnSpPr>
          <p:nvPr/>
        </p:nvCxnSpPr>
        <p:spPr>
          <a:xfrm>
            <a:off x="8413421" y="2441584"/>
            <a:ext cx="749130" cy="140929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2C255-6F83-1D68-AAD8-6E4B0A09DBE9}"/>
              </a:ext>
            </a:extLst>
          </p:cNvPr>
          <p:cNvCxnSpPr>
            <a:cxnSpLocks/>
          </p:cNvCxnSpPr>
          <p:nvPr/>
        </p:nvCxnSpPr>
        <p:spPr>
          <a:xfrm>
            <a:off x="8413421" y="2444327"/>
            <a:ext cx="1378649" cy="1413029"/>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745" name="TextBox 31744">
            <a:extLst>
              <a:ext uri="{FF2B5EF4-FFF2-40B4-BE49-F238E27FC236}">
                <a16:creationId xmlns:a16="http://schemas.microsoft.com/office/drawing/2014/main" id="{DFB3C4C1-013A-43E9-A611-359A6C426C36}"/>
              </a:ext>
            </a:extLst>
          </p:cNvPr>
          <p:cNvSpPr txBox="1"/>
          <p:nvPr/>
        </p:nvSpPr>
        <p:spPr>
          <a:xfrm>
            <a:off x="8717575" y="3113905"/>
            <a:ext cx="223279"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31746" name="TextBox 31745">
            <a:extLst>
              <a:ext uri="{FF2B5EF4-FFF2-40B4-BE49-F238E27FC236}">
                <a16:creationId xmlns:a16="http://schemas.microsoft.com/office/drawing/2014/main" id="{7CBCBD48-C785-B915-0128-77579AC3ADC6}"/>
              </a:ext>
            </a:extLst>
          </p:cNvPr>
          <p:cNvSpPr txBox="1"/>
          <p:nvPr/>
        </p:nvSpPr>
        <p:spPr>
          <a:xfrm>
            <a:off x="9169734" y="3118277"/>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p>
        </p:txBody>
      </p:sp>
      <p:sp>
        <p:nvSpPr>
          <p:cNvPr id="31748" name="TextBox 31747">
            <a:extLst>
              <a:ext uri="{FF2B5EF4-FFF2-40B4-BE49-F238E27FC236}">
                <a16:creationId xmlns:a16="http://schemas.microsoft.com/office/drawing/2014/main" id="{90D78060-5769-BE1E-4455-56A1C99F08C3}"/>
              </a:ext>
            </a:extLst>
          </p:cNvPr>
          <p:cNvSpPr txBox="1"/>
          <p:nvPr/>
        </p:nvSpPr>
        <p:spPr>
          <a:xfrm>
            <a:off x="8153871" y="3890429"/>
            <a:ext cx="1882066" cy="1169551"/>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Two Paths</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 1 year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(Labor Market)</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startAt="2"/>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 2 years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(Inflation)</a:t>
            </a:r>
          </a:p>
        </p:txBody>
      </p:sp>
    </p:spTree>
    <p:extLst>
      <p:ext uri="{BB962C8B-B14F-4D97-AF65-F5344CB8AC3E}">
        <p14:creationId xmlns:p14="http://schemas.microsoft.com/office/powerpoint/2010/main" val="512788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223233"/>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22323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69923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223233"/>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223233"/>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3286451" y="3292591"/>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82723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223233"/>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223233"/>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3286451" y="3028890"/>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707886"/>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81005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223233"/>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223233"/>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3286451" y="3028890"/>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a:t>
            </a:r>
          </a:p>
        </p:txBody>
      </p: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44129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51970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223233"/>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223233"/>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3286451" y="3028890"/>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631237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223233"/>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223233"/>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3286451" y="3028890"/>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231899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CB56833C-2B46-C0C8-C55E-D562B6D463CC}"/>
              </a:ext>
            </a:extLst>
          </p:cNvPr>
          <p:cNvSpPr txBox="1"/>
          <p:nvPr/>
        </p:nvSpPr>
        <p:spPr>
          <a:xfrm>
            <a:off x="8481357" y="2187099"/>
            <a:ext cx="587375" cy="246221"/>
          </a:xfrm>
          <a:prstGeom prst="rect">
            <a:avLst/>
          </a:prstGeom>
          <a:solidFill>
            <a:schemeClr val="bg1"/>
          </a:solidFill>
          <a:ln w="28575">
            <a:solidFill>
              <a:srgbClr val="0070C0"/>
            </a:solidFill>
          </a:ln>
        </p:spPr>
        <p:txBody>
          <a:bodyPr wrap="square">
            <a:spAutoFit/>
          </a:bodyPr>
          <a:lstStyle/>
          <a:p>
            <a:pPr defTabSz="914378">
              <a:buClr>
                <a:srgbClr val="000000"/>
              </a:buClr>
              <a:defRPr/>
            </a:pPr>
            <a:r>
              <a:rPr lang="en-US" sz="1000" kern="0" dirty="0">
                <a:solidFill>
                  <a:srgbClr val="0070C0"/>
                </a:solidFill>
                <a:latin typeface="Times New Roman" panose="02020603050405020304" pitchFamily="18" charset="0"/>
                <a:cs typeface="Times New Roman" panose="02020603050405020304" pitchFamily="18" charset="0"/>
                <a:sym typeface="Arial"/>
              </a:rPr>
              <a:t>4.83%</a:t>
            </a:r>
          </a:p>
        </p:txBody>
      </p:sp>
      <p:sp>
        <p:nvSpPr>
          <p:cNvPr id="5" name="TextBox 4">
            <a:extLst>
              <a:ext uri="{FF2B5EF4-FFF2-40B4-BE49-F238E27FC236}">
                <a16:creationId xmlns:a16="http://schemas.microsoft.com/office/drawing/2014/main" id="{DA8F8170-8594-3C25-C251-511CC30BF6C6}"/>
              </a:ext>
            </a:extLst>
          </p:cNvPr>
          <p:cNvSpPr txBox="1"/>
          <p:nvPr/>
        </p:nvSpPr>
        <p:spPr>
          <a:xfrm>
            <a:off x="3713594" y="3272581"/>
            <a:ext cx="1497598" cy="584775"/>
          </a:xfrm>
          <a:prstGeom prst="rect">
            <a:avLst/>
          </a:prstGeom>
          <a:solidFill>
            <a:srgbClr val="F2DAC0"/>
          </a:solidFill>
          <a:ln w="28575">
            <a:solidFill>
              <a:srgbClr val="FFC000"/>
            </a:solidFill>
          </a:ln>
        </p:spPr>
        <p:txBody>
          <a:bodyPr wrap="square">
            <a:spAutoFit/>
          </a:bodyPr>
          <a:lstStyle/>
          <a:p>
            <a:pPr algn="ctr" defTabSz="914378">
              <a:buClr>
                <a:srgbClr val="000000"/>
              </a:buClr>
              <a:defRPr/>
            </a:pPr>
            <a:r>
              <a:rPr lang="en-US" sz="1600" b="1" kern="0" dirty="0">
                <a:solidFill>
                  <a:srgbClr val="000000"/>
                </a:solidFill>
                <a:latin typeface="Times New Roman" panose="02020603050405020304" pitchFamily="18" charset="0"/>
                <a:cs typeface="Times New Roman" panose="02020603050405020304" pitchFamily="18" charset="0"/>
                <a:sym typeface="Arial"/>
              </a:rPr>
              <a:t>2.8%</a:t>
            </a:r>
          </a:p>
          <a:p>
            <a:pPr algn="ctr" defTabSz="914378">
              <a:buClr>
                <a:srgbClr val="000000"/>
              </a:buClr>
              <a:defRPr/>
            </a:pPr>
            <a:r>
              <a:rPr lang="en-US" sz="1600" b="1" kern="0" dirty="0">
                <a:solidFill>
                  <a:srgbClr val="000000"/>
                </a:solidFill>
                <a:latin typeface="Times New Roman" panose="02020603050405020304" pitchFamily="18" charset="0"/>
                <a:cs typeface="Times New Roman" panose="02020603050405020304" pitchFamily="18" charset="0"/>
                <a:sym typeface="Arial"/>
              </a:rPr>
              <a:t>Neutral Rate</a:t>
            </a:r>
          </a:p>
        </p:txBody>
      </p:sp>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rgbClr val="7030A0"/>
                </a:solidFill>
                <a:latin typeface="Times New Roman" panose="02020603050405020304" pitchFamily="18" charset="0"/>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1000" kern="0" dirty="0">
                <a:solidFill>
                  <a:srgbClr val="00B050"/>
                </a:solidFill>
                <a:latin typeface="Times New Roman" panose="02020603050405020304" pitchFamily="18" charset="0"/>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1000" kern="0" dirty="0">
                <a:solidFill>
                  <a:srgbClr val="00B050"/>
                </a:solidFill>
                <a:latin typeface="Times New Roman" panose="02020603050405020304" pitchFamily="18" charset="0"/>
                <a:cs typeface="Times New Roman" panose="02020603050405020304" pitchFamily="18" charset="0"/>
                <a:sym typeface="Arial"/>
              </a:rPr>
              <a:t>Economy</a:t>
            </a:r>
            <a:endPar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38269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223233"/>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223233"/>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3286451" y="3028890"/>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563287" y="846714"/>
            <a:ext cx="7132677"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1314753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223233"/>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223233"/>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3286451" y="3028890"/>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563287" y="846714"/>
            <a:ext cx="7132677"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Signals upcoming recession</a:t>
            </a:r>
          </a:p>
          <a:p>
            <a:pPr marR="0" lvl="0" algn="l" defTabSz="914400" rtl="0" eaLnBrk="1" fontAlgn="base" latinLnBrk="0" hangingPunct="1">
              <a:lnSpc>
                <a:spcPct val="100000"/>
              </a:lnSpc>
              <a:spcBef>
                <a:spcPct val="0"/>
              </a:spcBef>
              <a:spcAft>
                <a:spcPct val="0"/>
              </a:spcAft>
              <a:buClrTx/>
              <a:buSzTx/>
              <a:tabLst/>
              <a:defRPr/>
            </a:pPr>
            <a:r>
              <a:rPr kumimoji="0" 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3615011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223233"/>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223233"/>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3286451" y="3028890"/>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563287" y="846714"/>
            <a:ext cx="7132677"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Signals upcoming recession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Bad for banks/</a:t>
            </a:r>
            <a:r>
              <a:rPr kumimoji="0" 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CUs </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15072264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223233"/>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223233"/>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3286451" y="3028890"/>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563287" y="846714"/>
            <a:ext cx="7132677"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Signals upcoming recession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Bad for banks/CUs (carry trade, liquidity risk, credit contraction)</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27765939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223233"/>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223233"/>
                      </a:xfrm>
                      <a:prstGeom prst="rect">
                        <a:avLst/>
                      </a:prstGeom>
                      <a:noFill/>
                      <a:ln>
                        <a:noFill/>
                      </a:ln>
                    </p:spPr>
                  </p:pic>
                </p:oleObj>
              </mc:Fallback>
            </mc:AlternateContent>
          </a:graphicData>
        </a:graphic>
      </p:graphicFrame>
      <p:sp>
        <p:nvSpPr>
          <p:cNvPr id="6" name="TextBox 6">
            <a:extLst>
              <a:ext uri="{FF2B5EF4-FFF2-40B4-BE49-F238E27FC236}">
                <a16:creationId xmlns:a16="http://schemas.microsoft.com/office/drawing/2014/main" id="{433EE131-A65C-C7CB-E4E2-9DCE57A31B17}"/>
              </a:ext>
            </a:extLst>
          </p:cNvPr>
          <p:cNvSpPr txBox="1"/>
          <p:nvPr/>
        </p:nvSpPr>
        <p:spPr>
          <a:xfrm>
            <a:off x="3034284" y="999229"/>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6-Mo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4.46%</a:t>
            </a:r>
          </a:p>
        </p:txBody>
      </p:sp>
      <p:cxnSp>
        <p:nvCxnSpPr>
          <p:cNvPr id="7" name="Straight Arrow Connector 6">
            <a:extLst>
              <a:ext uri="{FF2B5EF4-FFF2-40B4-BE49-F238E27FC236}">
                <a16:creationId xmlns:a16="http://schemas.microsoft.com/office/drawing/2014/main" id="{55947CD0-970E-B400-9A49-A7BEBE262373}"/>
              </a:ext>
            </a:extLst>
          </p:cNvPr>
          <p:cNvCxnSpPr>
            <a:cxnSpLocks/>
          </p:cNvCxnSpPr>
          <p:nvPr/>
        </p:nvCxnSpPr>
        <p:spPr>
          <a:xfrm flipH="1">
            <a:off x="3009290" y="1453538"/>
            <a:ext cx="244504" cy="5632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6">
            <a:extLst>
              <a:ext uri="{FF2B5EF4-FFF2-40B4-BE49-F238E27FC236}">
                <a16:creationId xmlns:a16="http://schemas.microsoft.com/office/drawing/2014/main" id="{18DA2983-FA02-8CEB-4D67-CF940C44A003}"/>
              </a:ext>
            </a:extLst>
          </p:cNvPr>
          <p:cNvSpPr txBox="1"/>
          <p:nvPr/>
        </p:nvSpPr>
        <p:spPr>
          <a:xfrm>
            <a:off x="3544464" y="1921288"/>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3.99%</a:t>
            </a:r>
          </a:p>
        </p:txBody>
      </p:sp>
      <p:cxnSp>
        <p:nvCxnSpPr>
          <p:cNvPr id="9" name="Straight Arrow Connector 8">
            <a:extLst>
              <a:ext uri="{FF2B5EF4-FFF2-40B4-BE49-F238E27FC236}">
                <a16:creationId xmlns:a16="http://schemas.microsoft.com/office/drawing/2014/main" id="{381AE2A7-B866-3129-086A-77C493BD5AC0}"/>
              </a:ext>
            </a:extLst>
          </p:cNvPr>
          <p:cNvCxnSpPr>
            <a:cxnSpLocks/>
          </p:cNvCxnSpPr>
          <p:nvPr/>
        </p:nvCxnSpPr>
        <p:spPr>
          <a:xfrm flipH="1">
            <a:off x="3325389" y="2244313"/>
            <a:ext cx="219075" cy="139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6">
            <a:extLst>
              <a:ext uri="{FF2B5EF4-FFF2-40B4-BE49-F238E27FC236}">
                <a16:creationId xmlns:a16="http://schemas.microsoft.com/office/drawing/2014/main" id="{5FAAE5E1-448E-7EC0-B9AB-7915A6044F62}"/>
              </a:ext>
            </a:extLst>
          </p:cNvPr>
          <p:cNvSpPr txBox="1"/>
          <p:nvPr/>
        </p:nvSpPr>
        <p:spPr>
          <a:xfrm>
            <a:off x="4821974" y="1563921"/>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4.06%</a:t>
            </a:r>
          </a:p>
        </p:txBody>
      </p:sp>
      <p:cxnSp>
        <p:nvCxnSpPr>
          <p:cNvPr id="11" name="Straight Arrow Connector 10">
            <a:extLst>
              <a:ext uri="{FF2B5EF4-FFF2-40B4-BE49-F238E27FC236}">
                <a16:creationId xmlns:a16="http://schemas.microsoft.com/office/drawing/2014/main" id="{F58CDE7E-9261-C1B2-26C8-C586EB1BF247}"/>
              </a:ext>
            </a:extLst>
          </p:cNvPr>
          <p:cNvCxnSpPr>
            <a:cxnSpLocks/>
          </p:cNvCxnSpPr>
          <p:nvPr/>
        </p:nvCxnSpPr>
        <p:spPr>
          <a:xfrm>
            <a:off x="5084505" y="2029127"/>
            <a:ext cx="0" cy="3074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1452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223233"/>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223233"/>
                      </a:xfrm>
                      <a:prstGeom prst="rect">
                        <a:avLst/>
                      </a:prstGeom>
                      <a:noFill/>
                      <a:ln>
                        <a:noFill/>
                      </a:ln>
                    </p:spPr>
                  </p:pic>
                </p:oleObj>
              </mc:Fallback>
            </mc:AlternateContent>
          </a:graphicData>
        </a:graphic>
      </p:graphicFrame>
      <p:sp>
        <p:nvSpPr>
          <p:cNvPr id="4" name="Text Box 3">
            <a:extLst>
              <a:ext uri="{FF2B5EF4-FFF2-40B4-BE49-F238E27FC236}">
                <a16:creationId xmlns:a16="http://schemas.microsoft.com/office/drawing/2014/main" id="{B15ACDF7-2117-392D-0917-20F5603D484D}"/>
              </a:ext>
            </a:extLst>
          </p:cNvPr>
          <p:cNvSpPr txBox="1">
            <a:spLocks noChangeArrowheads="1"/>
          </p:cNvSpPr>
          <p:nvPr/>
        </p:nvSpPr>
        <p:spPr bwMode="auto">
          <a:xfrm>
            <a:off x="2861861" y="2976650"/>
            <a:ext cx="1428596" cy="738664"/>
          </a:xfrm>
          <a:prstGeom prst="rect">
            <a:avLst/>
          </a:prstGeom>
          <a:solidFill>
            <a:schemeClr val="bg1"/>
          </a:solidFill>
          <a:ln w="38100">
            <a:solidFill>
              <a:srgbClr val="009900"/>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Federal Reserve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Short Term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Rate</a:t>
            </a:r>
            <a:r>
              <a:rPr lang="en-US" altLang="en-US" sz="1400" b="1" dirty="0">
                <a:solidFill>
                  <a:srgbClr val="009900"/>
                </a:solidFill>
                <a:latin typeface="Times New Roman" panose="02020603050405020304" pitchFamily="18" charset="0"/>
                <a:cs typeface="Arial" panose="020B0604020202020204" pitchFamily="34" charset="0"/>
              </a:rPr>
              <a:t> </a:t>
            </a: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Policy</a:t>
            </a:r>
          </a:p>
        </p:txBody>
      </p:sp>
      <p:sp>
        <p:nvSpPr>
          <p:cNvPr id="5" name="Line 4">
            <a:extLst>
              <a:ext uri="{FF2B5EF4-FFF2-40B4-BE49-F238E27FC236}">
                <a16:creationId xmlns:a16="http://schemas.microsoft.com/office/drawing/2014/main" id="{1910DA1F-9798-A770-695B-C172FE6994D0}"/>
              </a:ext>
            </a:extLst>
          </p:cNvPr>
          <p:cNvSpPr>
            <a:spLocks noChangeShapeType="1"/>
          </p:cNvSpPr>
          <p:nvPr/>
        </p:nvSpPr>
        <p:spPr bwMode="auto">
          <a:xfrm>
            <a:off x="2852807" y="2044636"/>
            <a:ext cx="42794" cy="3060764"/>
          </a:xfrm>
          <a:prstGeom prst="line">
            <a:avLst/>
          </a:prstGeom>
          <a:noFill/>
          <a:ln w="7620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 name="TextBox 6">
            <a:extLst>
              <a:ext uri="{FF2B5EF4-FFF2-40B4-BE49-F238E27FC236}">
                <a16:creationId xmlns:a16="http://schemas.microsoft.com/office/drawing/2014/main" id="{433EE131-A65C-C7CB-E4E2-9DCE57A31B17}"/>
              </a:ext>
            </a:extLst>
          </p:cNvPr>
          <p:cNvSpPr txBox="1"/>
          <p:nvPr/>
        </p:nvSpPr>
        <p:spPr>
          <a:xfrm>
            <a:off x="3034284" y="999229"/>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6-Mo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4.46%</a:t>
            </a:r>
          </a:p>
        </p:txBody>
      </p:sp>
      <p:cxnSp>
        <p:nvCxnSpPr>
          <p:cNvPr id="7" name="Straight Arrow Connector 6">
            <a:extLst>
              <a:ext uri="{FF2B5EF4-FFF2-40B4-BE49-F238E27FC236}">
                <a16:creationId xmlns:a16="http://schemas.microsoft.com/office/drawing/2014/main" id="{55947CD0-970E-B400-9A49-A7BEBE262373}"/>
              </a:ext>
            </a:extLst>
          </p:cNvPr>
          <p:cNvCxnSpPr>
            <a:cxnSpLocks/>
          </p:cNvCxnSpPr>
          <p:nvPr/>
        </p:nvCxnSpPr>
        <p:spPr>
          <a:xfrm flipH="1">
            <a:off x="3009290" y="1453538"/>
            <a:ext cx="244504" cy="5632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6">
            <a:extLst>
              <a:ext uri="{FF2B5EF4-FFF2-40B4-BE49-F238E27FC236}">
                <a16:creationId xmlns:a16="http://schemas.microsoft.com/office/drawing/2014/main" id="{18DA2983-FA02-8CEB-4D67-CF940C44A003}"/>
              </a:ext>
            </a:extLst>
          </p:cNvPr>
          <p:cNvSpPr txBox="1"/>
          <p:nvPr/>
        </p:nvSpPr>
        <p:spPr>
          <a:xfrm>
            <a:off x="3544464" y="1921288"/>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3.99%</a:t>
            </a:r>
          </a:p>
        </p:txBody>
      </p:sp>
      <p:cxnSp>
        <p:nvCxnSpPr>
          <p:cNvPr id="9" name="Straight Arrow Connector 8">
            <a:extLst>
              <a:ext uri="{FF2B5EF4-FFF2-40B4-BE49-F238E27FC236}">
                <a16:creationId xmlns:a16="http://schemas.microsoft.com/office/drawing/2014/main" id="{381AE2A7-B866-3129-086A-77C493BD5AC0}"/>
              </a:ext>
            </a:extLst>
          </p:cNvPr>
          <p:cNvCxnSpPr>
            <a:cxnSpLocks/>
          </p:cNvCxnSpPr>
          <p:nvPr/>
        </p:nvCxnSpPr>
        <p:spPr>
          <a:xfrm flipH="1">
            <a:off x="3325389" y="2244313"/>
            <a:ext cx="219075" cy="139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6">
            <a:extLst>
              <a:ext uri="{FF2B5EF4-FFF2-40B4-BE49-F238E27FC236}">
                <a16:creationId xmlns:a16="http://schemas.microsoft.com/office/drawing/2014/main" id="{5FAAE5E1-448E-7EC0-B9AB-7915A6044F62}"/>
              </a:ext>
            </a:extLst>
          </p:cNvPr>
          <p:cNvSpPr txBox="1"/>
          <p:nvPr/>
        </p:nvSpPr>
        <p:spPr>
          <a:xfrm>
            <a:off x="4821974" y="1563921"/>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4.06%</a:t>
            </a:r>
          </a:p>
        </p:txBody>
      </p:sp>
      <p:cxnSp>
        <p:nvCxnSpPr>
          <p:cNvPr id="11" name="Straight Arrow Connector 10">
            <a:extLst>
              <a:ext uri="{FF2B5EF4-FFF2-40B4-BE49-F238E27FC236}">
                <a16:creationId xmlns:a16="http://schemas.microsoft.com/office/drawing/2014/main" id="{F58CDE7E-9261-C1B2-26C8-C586EB1BF247}"/>
              </a:ext>
            </a:extLst>
          </p:cNvPr>
          <p:cNvCxnSpPr>
            <a:cxnSpLocks/>
          </p:cNvCxnSpPr>
          <p:nvPr/>
        </p:nvCxnSpPr>
        <p:spPr>
          <a:xfrm>
            <a:off x="5084505" y="2029127"/>
            <a:ext cx="0" cy="3074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2734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223233"/>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223233"/>
                      </a:xfrm>
                      <a:prstGeom prst="rect">
                        <a:avLst/>
                      </a:prstGeom>
                      <a:noFill/>
                      <a:ln>
                        <a:noFill/>
                      </a:ln>
                    </p:spPr>
                  </p:pic>
                </p:oleObj>
              </mc:Fallback>
            </mc:AlternateContent>
          </a:graphicData>
        </a:graphic>
      </p:graphicFrame>
      <p:sp>
        <p:nvSpPr>
          <p:cNvPr id="2" name="Text Box 3">
            <a:extLst>
              <a:ext uri="{FF2B5EF4-FFF2-40B4-BE49-F238E27FC236}">
                <a16:creationId xmlns:a16="http://schemas.microsoft.com/office/drawing/2014/main" id="{D2D17714-72F6-2BF7-BBF8-E9498DCFB5E7}"/>
              </a:ext>
            </a:extLst>
          </p:cNvPr>
          <p:cNvSpPr txBox="1">
            <a:spLocks noChangeArrowheads="1"/>
          </p:cNvSpPr>
          <p:nvPr/>
        </p:nvSpPr>
        <p:spPr bwMode="auto">
          <a:xfrm>
            <a:off x="5240341" y="2677120"/>
            <a:ext cx="2481705" cy="738664"/>
          </a:xfrm>
          <a:prstGeom prst="rect">
            <a:avLst/>
          </a:prstGeom>
          <a:solidFill>
            <a:schemeClr val="bg1"/>
          </a:solidFill>
          <a:ln w="38100">
            <a:solidFill>
              <a:srgbClr val="009900"/>
            </a:solid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Fed Decreasing Balance Sheet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“Quantitative Tightening”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QT</a:t>
            </a:r>
          </a:p>
        </p:txBody>
      </p:sp>
      <p:sp>
        <p:nvSpPr>
          <p:cNvPr id="3" name="Line 4">
            <a:extLst>
              <a:ext uri="{FF2B5EF4-FFF2-40B4-BE49-F238E27FC236}">
                <a16:creationId xmlns:a16="http://schemas.microsoft.com/office/drawing/2014/main" id="{23C85561-64A9-973E-46E2-6886311FE92A}"/>
              </a:ext>
            </a:extLst>
          </p:cNvPr>
          <p:cNvSpPr>
            <a:spLocks noChangeShapeType="1"/>
          </p:cNvSpPr>
          <p:nvPr/>
        </p:nvSpPr>
        <p:spPr bwMode="auto">
          <a:xfrm>
            <a:off x="5084504" y="2436813"/>
            <a:ext cx="5685" cy="1379399"/>
          </a:xfrm>
          <a:prstGeom prst="line">
            <a:avLst/>
          </a:prstGeom>
          <a:noFill/>
          <a:ln w="7620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 name="Text Box 3">
            <a:extLst>
              <a:ext uri="{FF2B5EF4-FFF2-40B4-BE49-F238E27FC236}">
                <a16:creationId xmlns:a16="http://schemas.microsoft.com/office/drawing/2014/main" id="{B15ACDF7-2117-392D-0917-20F5603D484D}"/>
              </a:ext>
            </a:extLst>
          </p:cNvPr>
          <p:cNvSpPr txBox="1">
            <a:spLocks noChangeArrowheads="1"/>
          </p:cNvSpPr>
          <p:nvPr/>
        </p:nvSpPr>
        <p:spPr bwMode="auto">
          <a:xfrm>
            <a:off x="2861861" y="2976650"/>
            <a:ext cx="1428596" cy="738664"/>
          </a:xfrm>
          <a:prstGeom prst="rect">
            <a:avLst/>
          </a:prstGeom>
          <a:solidFill>
            <a:schemeClr val="bg1"/>
          </a:solidFill>
          <a:ln w="38100">
            <a:solidFill>
              <a:srgbClr val="009900"/>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Federal Reserve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Short Term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Rate</a:t>
            </a:r>
            <a:r>
              <a:rPr lang="en-US" altLang="en-US" sz="1400" b="1" dirty="0">
                <a:solidFill>
                  <a:srgbClr val="009900"/>
                </a:solidFill>
                <a:latin typeface="Times New Roman" panose="02020603050405020304" pitchFamily="18" charset="0"/>
                <a:cs typeface="Arial" panose="020B0604020202020204" pitchFamily="34" charset="0"/>
              </a:rPr>
              <a:t> </a:t>
            </a: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Policy</a:t>
            </a:r>
          </a:p>
        </p:txBody>
      </p:sp>
      <p:sp>
        <p:nvSpPr>
          <p:cNvPr id="5" name="Line 4">
            <a:extLst>
              <a:ext uri="{FF2B5EF4-FFF2-40B4-BE49-F238E27FC236}">
                <a16:creationId xmlns:a16="http://schemas.microsoft.com/office/drawing/2014/main" id="{1910DA1F-9798-A770-695B-C172FE6994D0}"/>
              </a:ext>
            </a:extLst>
          </p:cNvPr>
          <p:cNvSpPr>
            <a:spLocks noChangeShapeType="1"/>
          </p:cNvSpPr>
          <p:nvPr/>
        </p:nvSpPr>
        <p:spPr bwMode="auto">
          <a:xfrm>
            <a:off x="2852807" y="2044636"/>
            <a:ext cx="42794" cy="3060764"/>
          </a:xfrm>
          <a:prstGeom prst="line">
            <a:avLst/>
          </a:prstGeom>
          <a:noFill/>
          <a:ln w="7620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 name="TextBox 6">
            <a:extLst>
              <a:ext uri="{FF2B5EF4-FFF2-40B4-BE49-F238E27FC236}">
                <a16:creationId xmlns:a16="http://schemas.microsoft.com/office/drawing/2014/main" id="{433EE131-A65C-C7CB-E4E2-9DCE57A31B17}"/>
              </a:ext>
            </a:extLst>
          </p:cNvPr>
          <p:cNvSpPr txBox="1"/>
          <p:nvPr/>
        </p:nvSpPr>
        <p:spPr>
          <a:xfrm>
            <a:off x="3034284" y="999229"/>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6-Mo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4.46%</a:t>
            </a:r>
          </a:p>
        </p:txBody>
      </p:sp>
      <p:cxnSp>
        <p:nvCxnSpPr>
          <p:cNvPr id="7" name="Straight Arrow Connector 6">
            <a:extLst>
              <a:ext uri="{FF2B5EF4-FFF2-40B4-BE49-F238E27FC236}">
                <a16:creationId xmlns:a16="http://schemas.microsoft.com/office/drawing/2014/main" id="{55947CD0-970E-B400-9A49-A7BEBE262373}"/>
              </a:ext>
            </a:extLst>
          </p:cNvPr>
          <p:cNvCxnSpPr>
            <a:cxnSpLocks/>
          </p:cNvCxnSpPr>
          <p:nvPr/>
        </p:nvCxnSpPr>
        <p:spPr>
          <a:xfrm flipH="1">
            <a:off x="3009290" y="1453538"/>
            <a:ext cx="244504" cy="5632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6">
            <a:extLst>
              <a:ext uri="{FF2B5EF4-FFF2-40B4-BE49-F238E27FC236}">
                <a16:creationId xmlns:a16="http://schemas.microsoft.com/office/drawing/2014/main" id="{18DA2983-FA02-8CEB-4D67-CF940C44A003}"/>
              </a:ext>
            </a:extLst>
          </p:cNvPr>
          <p:cNvSpPr txBox="1"/>
          <p:nvPr/>
        </p:nvSpPr>
        <p:spPr>
          <a:xfrm>
            <a:off x="3544464" y="1921288"/>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3.99%</a:t>
            </a:r>
          </a:p>
        </p:txBody>
      </p:sp>
      <p:cxnSp>
        <p:nvCxnSpPr>
          <p:cNvPr id="9" name="Straight Arrow Connector 8">
            <a:extLst>
              <a:ext uri="{FF2B5EF4-FFF2-40B4-BE49-F238E27FC236}">
                <a16:creationId xmlns:a16="http://schemas.microsoft.com/office/drawing/2014/main" id="{381AE2A7-B866-3129-086A-77C493BD5AC0}"/>
              </a:ext>
            </a:extLst>
          </p:cNvPr>
          <p:cNvCxnSpPr>
            <a:cxnSpLocks/>
          </p:cNvCxnSpPr>
          <p:nvPr/>
        </p:nvCxnSpPr>
        <p:spPr>
          <a:xfrm flipH="1">
            <a:off x="3325389" y="2244313"/>
            <a:ext cx="219075" cy="139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6">
            <a:extLst>
              <a:ext uri="{FF2B5EF4-FFF2-40B4-BE49-F238E27FC236}">
                <a16:creationId xmlns:a16="http://schemas.microsoft.com/office/drawing/2014/main" id="{5FAAE5E1-448E-7EC0-B9AB-7915A6044F62}"/>
              </a:ext>
            </a:extLst>
          </p:cNvPr>
          <p:cNvSpPr txBox="1"/>
          <p:nvPr/>
        </p:nvSpPr>
        <p:spPr>
          <a:xfrm>
            <a:off x="4821974" y="1563921"/>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4.06%</a:t>
            </a:r>
          </a:p>
        </p:txBody>
      </p:sp>
      <p:cxnSp>
        <p:nvCxnSpPr>
          <p:cNvPr id="11" name="Straight Arrow Connector 10">
            <a:extLst>
              <a:ext uri="{FF2B5EF4-FFF2-40B4-BE49-F238E27FC236}">
                <a16:creationId xmlns:a16="http://schemas.microsoft.com/office/drawing/2014/main" id="{F58CDE7E-9261-C1B2-26C8-C586EB1BF247}"/>
              </a:ext>
            </a:extLst>
          </p:cNvPr>
          <p:cNvCxnSpPr>
            <a:cxnSpLocks/>
          </p:cNvCxnSpPr>
          <p:nvPr/>
        </p:nvCxnSpPr>
        <p:spPr>
          <a:xfrm>
            <a:off x="5084505" y="2029127"/>
            <a:ext cx="0" cy="3074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4807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extLst>
              <p:ext uri="{D42A27DB-BD31-4B8C-83A1-F6EECF244321}">
                <p14:modId xmlns:p14="http://schemas.microsoft.com/office/powerpoint/2010/main" val="3607573627"/>
              </p:ext>
            </p:extLst>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5305028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extLst>
              <p:ext uri="{D42A27DB-BD31-4B8C-83A1-F6EECF244321}">
                <p14:modId xmlns:p14="http://schemas.microsoft.com/office/powerpoint/2010/main" val="1496177244"/>
              </p:ext>
            </p:extLst>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996382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extLst>
              <p:ext uri="{D42A27DB-BD31-4B8C-83A1-F6EECF244321}">
                <p14:modId xmlns:p14="http://schemas.microsoft.com/office/powerpoint/2010/main" val="3573639348"/>
              </p:ext>
            </p:extLst>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598827"/>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344737" y="4136865"/>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2424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A8F8170-8594-3C25-C251-511CC30BF6C6}"/>
              </a:ext>
            </a:extLst>
          </p:cNvPr>
          <p:cNvSpPr txBox="1"/>
          <p:nvPr/>
        </p:nvSpPr>
        <p:spPr>
          <a:xfrm>
            <a:off x="3713594" y="3272581"/>
            <a:ext cx="1497598" cy="584775"/>
          </a:xfrm>
          <a:prstGeom prst="rect">
            <a:avLst/>
          </a:prstGeom>
          <a:solidFill>
            <a:srgbClr val="F2DAC0"/>
          </a:solidFill>
          <a:ln w="28575">
            <a:solidFill>
              <a:srgbClr val="FFC000"/>
            </a:solidFill>
          </a:ln>
        </p:spPr>
        <p:txBody>
          <a:bodyPr wrap="square">
            <a:spAutoFit/>
          </a:bodyPr>
          <a:lstStyle/>
          <a:p>
            <a:pPr algn="ctr" defTabSz="914378">
              <a:buClr>
                <a:srgbClr val="000000"/>
              </a:buClr>
              <a:defRPr/>
            </a:pPr>
            <a:r>
              <a:rPr lang="en-US" sz="1600" b="1" kern="0" dirty="0">
                <a:solidFill>
                  <a:srgbClr val="000000"/>
                </a:solidFill>
                <a:latin typeface="Times New Roman" panose="02020603050405020304" pitchFamily="18" charset="0"/>
                <a:cs typeface="Times New Roman" panose="02020603050405020304" pitchFamily="18" charset="0"/>
                <a:sym typeface="Arial"/>
              </a:rPr>
              <a:t>2.8%</a:t>
            </a:r>
          </a:p>
          <a:p>
            <a:pPr algn="ctr" defTabSz="914378">
              <a:buClr>
                <a:srgbClr val="000000"/>
              </a:buClr>
              <a:defRPr/>
            </a:pPr>
            <a:r>
              <a:rPr lang="en-US" sz="1600" b="1" kern="0" dirty="0">
                <a:solidFill>
                  <a:srgbClr val="000000"/>
                </a:solidFill>
                <a:latin typeface="Times New Roman" panose="02020603050405020304" pitchFamily="18" charset="0"/>
                <a:cs typeface="Times New Roman" panose="02020603050405020304" pitchFamily="18" charset="0"/>
                <a:sym typeface="Arial"/>
              </a:rPr>
              <a:t>Neutral Rate</a:t>
            </a:r>
          </a:p>
        </p:txBody>
      </p:sp>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rgbClr val="7030A0"/>
                </a:solidFill>
                <a:latin typeface="Times New Roman" panose="02020603050405020304" pitchFamily="18" charset="0"/>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A1DBCAE-354D-6489-3B94-65A6C3EC3D9A}"/>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1000" kern="0" dirty="0">
                <a:solidFill>
                  <a:srgbClr val="FF0000"/>
                </a:solidFill>
                <a:latin typeface="Times New Roman" panose="02020603050405020304" pitchFamily="18" charset="0"/>
                <a:cs typeface="Times New Roman" panose="02020603050405020304" pitchFamily="18" charset="0"/>
                <a:sym typeface="Arial"/>
              </a:rPr>
              <a:t>Braking the Economy</a:t>
            </a:r>
            <a:endPar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1000" kern="0" dirty="0">
                <a:solidFill>
                  <a:srgbClr val="00B050"/>
                </a:solidFill>
                <a:latin typeface="Times New Roman" panose="02020603050405020304" pitchFamily="18" charset="0"/>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1000" kern="0" dirty="0">
                <a:solidFill>
                  <a:srgbClr val="00B050"/>
                </a:solidFill>
                <a:latin typeface="Times New Roman" panose="02020603050405020304" pitchFamily="18" charset="0"/>
                <a:cs typeface="Times New Roman" panose="02020603050405020304" pitchFamily="18" charset="0"/>
                <a:sym typeface="Arial"/>
              </a:rPr>
              <a:t>Economy</a:t>
            </a:r>
            <a:endPar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a:extLst>
              <a:ext uri="{FF2B5EF4-FFF2-40B4-BE49-F238E27FC236}">
                <a16:creationId xmlns:a16="http://schemas.microsoft.com/office/drawing/2014/main" id="{D41B0A63-C30A-46DF-765B-C1BBE490E530}"/>
              </a:ext>
            </a:extLst>
          </p:cNvPr>
          <p:cNvSpPr txBox="1"/>
          <p:nvPr/>
        </p:nvSpPr>
        <p:spPr>
          <a:xfrm>
            <a:off x="8575960" y="2187099"/>
            <a:ext cx="681194" cy="307777"/>
          </a:xfrm>
          <a:prstGeom prst="rect">
            <a:avLst/>
          </a:prstGeom>
          <a:solidFill>
            <a:schemeClr val="bg1"/>
          </a:solidFill>
          <a:ln w="28575">
            <a:solidFill>
              <a:srgbClr val="0070C0"/>
            </a:solidFill>
          </a:ln>
        </p:spPr>
        <p:txBody>
          <a:bodyPr wrap="square">
            <a:spAutoFit/>
          </a:bodyPr>
          <a:lstStyle/>
          <a:p>
            <a:pPr defTabSz="914378">
              <a:buClr>
                <a:srgbClr val="000000"/>
              </a:buClr>
              <a:defRPr/>
            </a:pPr>
            <a:r>
              <a:rPr lang="en-US" sz="1400" kern="0" dirty="0">
                <a:solidFill>
                  <a:srgbClr val="0070C0"/>
                </a:solidFill>
                <a:latin typeface="Times New Roman" panose="02020603050405020304" pitchFamily="18" charset="0"/>
                <a:cs typeface="Times New Roman" panose="02020603050405020304" pitchFamily="18" charset="0"/>
                <a:sym typeface="Arial"/>
              </a:rPr>
              <a:t>4.83%</a:t>
            </a:r>
          </a:p>
        </p:txBody>
      </p:sp>
    </p:spTree>
    <p:extLst>
      <p:ext uri="{BB962C8B-B14F-4D97-AF65-F5344CB8AC3E}">
        <p14:creationId xmlns:p14="http://schemas.microsoft.com/office/powerpoint/2010/main" val="2751847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extLst>
              <p:ext uri="{D42A27DB-BD31-4B8C-83A1-F6EECF244321}">
                <p14:modId xmlns:p14="http://schemas.microsoft.com/office/powerpoint/2010/main" val="3868051345"/>
              </p:ext>
            </p:extLst>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0772"/>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5739" y="4174332"/>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03515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extLst>
              <p:ext uri="{D42A27DB-BD31-4B8C-83A1-F6EECF244321}">
                <p14:modId xmlns:p14="http://schemas.microsoft.com/office/powerpoint/2010/main" val="668522641"/>
              </p:ext>
            </p:extLst>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23994"/>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62183" y="4162032"/>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773394" y="3256602"/>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364468" y="357607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05628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extLst>
              <p:ext uri="{D42A27DB-BD31-4B8C-83A1-F6EECF244321}">
                <p14:modId xmlns:p14="http://schemas.microsoft.com/office/powerpoint/2010/main" val="688719513"/>
              </p:ext>
            </p:extLst>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913416" y="724512"/>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9011016" y="1186177"/>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23994"/>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78961" y="4162032"/>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773394" y="3256602"/>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364468" y="357607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09469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extLst>
              <p:ext uri="{D42A27DB-BD31-4B8C-83A1-F6EECF244321}">
                <p14:modId xmlns:p14="http://schemas.microsoft.com/office/powerpoint/2010/main" val="3674655188"/>
              </p:ext>
            </p:extLst>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913416" y="724512"/>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9011016" y="1186177"/>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23994"/>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4332"/>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773394" y="3256602"/>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364468" y="357607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ext Box 4">
            <a:extLst>
              <a:ext uri="{FF2B5EF4-FFF2-40B4-BE49-F238E27FC236}">
                <a16:creationId xmlns:a16="http://schemas.microsoft.com/office/drawing/2014/main" id="{85AC0F6E-4D5A-1FCE-F4E1-1CACA21D0419}"/>
              </a:ext>
            </a:extLst>
          </p:cNvPr>
          <p:cNvSpPr txBox="1">
            <a:spLocks noChangeArrowheads="1"/>
          </p:cNvSpPr>
          <p:nvPr/>
        </p:nvSpPr>
        <p:spPr bwMode="auto">
          <a:xfrm>
            <a:off x="2497139" y="2557901"/>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uLnTx/>
                <a:uFillTx/>
                <a:latin typeface="Times New Roman" panose="02020603050405020304" pitchFamily="18" charset="0"/>
                <a:ea typeface="+mn-ea"/>
                <a:cs typeface="+mn-cs"/>
              </a:rPr>
              <a:t>Milton Friedman</a:t>
            </a: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93072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extLst>
              <p:ext uri="{D42A27DB-BD31-4B8C-83A1-F6EECF244321}">
                <p14:modId xmlns:p14="http://schemas.microsoft.com/office/powerpoint/2010/main" val="3829310921"/>
              </p:ext>
            </p:extLst>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913416" y="724512"/>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9011016" y="1186177"/>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23994"/>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62032"/>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773394" y="3256602"/>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364468" y="357607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ext Box 4">
            <a:extLst>
              <a:ext uri="{FF2B5EF4-FFF2-40B4-BE49-F238E27FC236}">
                <a16:creationId xmlns:a16="http://schemas.microsoft.com/office/drawing/2014/main" id="{85AC0F6E-4D5A-1FCE-F4E1-1CACA21D0419}"/>
              </a:ext>
            </a:extLst>
          </p:cNvPr>
          <p:cNvSpPr txBox="1">
            <a:spLocks noChangeArrowheads="1"/>
          </p:cNvSpPr>
          <p:nvPr/>
        </p:nvSpPr>
        <p:spPr bwMode="auto">
          <a:xfrm>
            <a:off x="2497139" y="2557901"/>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uLnTx/>
                <a:uFillTx/>
                <a:latin typeface="Times New Roman" panose="02020603050405020304" pitchFamily="18" charset="0"/>
                <a:ea typeface="+mn-ea"/>
                <a:cs typeface="+mn-cs"/>
              </a:rPr>
              <a:t>Milton Friedman</a:t>
            </a:r>
          </a:p>
        </p:txBody>
      </p:sp>
      <p:sp>
        <p:nvSpPr>
          <p:cNvPr id="8" name="Line 5">
            <a:extLst>
              <a:ext uri="{FF2B5EF4-FFF2-40B4-BE49-F238E27FC236}">
                <a16:creationId xmlns:a16="http://schemas.microsoft.com/office/drawing/2014/main" id="{C02F3BB2-8230-50A8-200C-8C4FE66509D8}"/>
              </a:ext>
            </a:extLst>
          </p:cNvPr>
          <p:cNvSpPr>
            <a:spLocks noChangeShapeType="1"/>
          </p:cNvSpPr>
          <p:nvPr/>
        </p:nvSpPr>
        <p:spPr bwMode="auto">
          <a:xfrm flipH="1">
            <a:off x="9746634" y="4918598"/>
            <a:ext cx="291019" cy="2308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4">
            <a:extLst>
              <a:ext uri="{FF2B5EF4-FFF2-40B4-BE49-F238E27FC236}">
                <a16:creationId xmlns:a16="http://schemas.microsoft.com/office/drawing/2014/main" id="{14622385-E5F9-EC61-6556-23F75588B9FE}"/>
              </a:ext>
            </a:extLst>
          </p:cNvPr>
          <p:cNvSpPr txBox="1">
            <a:spLocks noChangeArrowheads="1"/>
          </p:cNvSpPr>
          <p:nvPr/>
        </p:nvSpPr>
        <p:spPr bwMode="auto">
          <a:xfrm>
            <a:off x="10037653" y="4728999"/>
            <a:ext cx="103746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August 2024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88151669"/>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extLst>
              <p:ext uri="{D42A27DB-BD31-4B8C-83A1-F6EECF244321}">
                <p14:modId xmlns:p14="http://schemas.microsoft.com/office/powerpoint/2010/main" val="2013959939"/>
              </p:ext>
            </p:extLst>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913416" y="724512"/>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9011016" y="1186177"/>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9161"/>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2037"/>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773394" y="3256602"/>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364468" y="357607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ext Box 4">
            <a:extLst>
              <a:ext uri="{FF2B5EF4-FFF2-40B4-BE49-F238E27FC236}">
                <a16:creationId xmlns:a16="http://schemas.microsoft.com/office/drawing/2014/main" id="{85AC0F6E-4D5A-1FCE-F4E1-1CACA21D0419}"/>
              </a:ext>
            </a:extLst>
          </p:cNvPr>
          <p:cNvSpPr txBox="1">
            <a:spLocks noChangeArrowheads="1"/>
          </p:cNvSpPr>
          <p:nvPr/>
        </p:nvSpPr>
        <p:spPr bwMode="auto">
          <a:xfrm>
            <a:off x="2497139" y="2557901"/>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uLnTx/>
                <a:uFillTx/>
                <a:latin typeface="Times New Roman" panose="02020603050405020304" pitchFamily="18" charset="0"/>
                <a:ea typeface="+mn-ea"/>
                <a:cs typeface="+mn-cs"/>
              </a:rPr>
              <a:t>Milton Friedman</a:t>
            </a:r>
          </a:p>
        </p:txBody>
      </p:sp>
      <p:sp>
        <p:nvSpPr>
          <p:cNvPr id="3" name="Text Box 4">
            <a:extLst>
              <a:ext uri="{FF2B5EF4-FFF2-40B4-BE49-F238E27FC236}">
                <a16:creationId xmlns:a16="http://schemas.microsoft.com/office/drawing/2014/main" id="{3DC0CD3B-B29B-327A-5821-5491A76216FF}"/>
              </a:ext>
            </a:extLst>
          </p:cNvPr>
          <p:cNvSpPr txBox="1">
            <a:spLocks noChangeArrowheads="1"/>
          </p:cNvSpPr>
          <p:nvPr/>
        </p:nvSpPr>
        <p:spPr bwMode="auto">
          <a:xfrm>
            <a:off x="10037653" y="4728999"/>
            <a:ext cx="103746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August 2024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8" name="Line 5">
            <a:extLst>
              <a:ext uri="{FF2B5EF4-FFF2-40B4-BE49-F238E27FC236}">
                <a16:creationId xmlns:a16="http://schemas.microsoft.com/office/drawing/2014/main" id="{C02F3BB2-8230-50A8-200C-8C4FE66509D8}"/>
              </a:ext>
            </a:extLst>
          </p:cNvPr>
          <p:cNvSpPr>
            <a:spLocks noChangeShapeType="1"/>
          </p:cNvSpPr>
          <p:nvPr/>
        </p:nvSpPr>
        <p:spPr bwMode="auto">
          <a:xfrm flipH="1">
            <a:off x="9746634" y="4959832"/>
            <a:ext cx="291019" cy="2308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Text Box 4">
            <a:extLst>
              <a:ext uri="{FF2B5EF4-FFF2-40B4-BE49-F238E27FC236}">
                <a16:creationId xmlns:a16="http://schemas.microsoft.com/office/drawing/2014/main" id="{B1954318-7E55-16FA-A646-48DAEF3A3940}"/>
              </a:ext>
            </a:extLst>
          </p:cNvPr>
          <p:cNvSpPr txBox="1">
            <a:spLocks noChangeArrowheads="1"/>
          </p:cNvSpPr>
          <p:nvPr/>
        </p:nvSpPr>
        <p:spPr bwMode="auto">
          <a:xfrm>
            <a:off x="3627159" y="5732170"/>
            <a:ext cx="5575565" cy="584775"/>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“When the tide goes out you can see who is swimming naked”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uLnTx/>
                <a:uFillTx/>
                <a:latin typeface="Times New Roman" panose="02020603050405020304" pitchFamily="18" charset="0"/>
                <a:ea typeface="+mn-ea"/>
                <a:cs typeface="+mn-cs"/>
              </a:rPr>
              <a:t>Warren Buffet</a:t>
            </a: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443806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21ED3A35-5F05-6172-EB04-192B90BBE7DB}"/>
              </a:ext>
            </a:extLst>
          </p:cNvPr>
          <p:cNvGraphicFramePr>
            <a:graphicFrameLocks noChangeAspect="1"/>
          </p:cNvGraphicFramePr>
          <p:nvPr>
            <p:extLst>
              <p:ext uri="{D42A27DB-BD31-4B8C-83A1-F6EECF244321}">
                <p14:modId xmlns:p14="http://schemas.microsoft.com/office/powerpoint/2010/main" val="1933826969"/>
              </p:ext>
            </p:extLst>
          </p:nvPr>
        </p:nvGraphicFramePr>
        <p:xfrm>
          <a:off x="171450" y="190500"/>
          <a:ext cx="11896725" cy="614362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4">
            <a:extLst>
              <a:ext uri="{FF2B5EF4-FFF2-40B4-BE49-F238E27FC236}">
                <a16:creationId xmlns:a16="http://schemas.microsoft.com/office/drawing/2014/main" id="{033C33BF-398B-3F36-2720-FA1912528B14}"/>
              </a:ext>
            </a:extLst>
          </p:cNvPr>
          <p:cNvSpPr txBox="1">
            <a:spLocks noChangeArrowheads="1"/>
          </p:cNvSpPr>
          <p:nvPr/>
        </p:nvSpPr>
        <p:spPr bwMode="auto">
          <a:xfrm>
            <a:off x="10894222" y="4811913"/>
            <a:ext cx="550151" cy="369332"/>
          </a:xfrm>
          <a:prstGeom prst="rect">
            <a:avLst/>
          </a:prstGeom>
          <a:solidFill>
            <a:schemeClr val="bg1"/>
          </a:solidFill>
          <a:ln w="28575">
            <a:solidFill>
              <a:srgbClr val="00B05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85800">
              <a:defRPr/>
            </a:pPr>
            <a:r>
              <a:rPr lang="en-US" altLang="en-US" sz="1800" b="1" dirty="0">
                <a:solidFill>
                  <a:srgbClr val="00B050"/>
                </a:solidFill>
              </a:rPr>
              <a:t>-6.5</a:t>
            </a:r>
            <a:endParaRPr lang="en-US" altLang="en-US" sz="1400" dirty="0">
              <a:solidFill>
                <a:srgbClr val="00B050"/>
              </a:solidFill>
            </a:endParaRPr>
          </a:p>
        </p:txBody>
      </p:sp>
      <p:sp>
        <p:nvSpPr>
          <p:cNvPr id="4" name="Text Box 4">
            <a:extLst>
              <a:ext uri="{FF2B5EF4-FFF2-40B4-BE49-F238E27FC236}">
                <a16:creationId xmlns:a16="http://schemas.microsoft.com/office/drawing/2014/main" id="{383B2CF1-B2D9-D463-D84F-E57033E067FF}"/>
              </a:ext>
            </a:extLst>
          </p:cNvPr>
          <p:cNvSpPr txBox="1">
            <a:spLocks noChangeArrowheads="1"/>
          </p:cNvSpPr>
          <p:nvPr/>
        </p:nvSpPr>
        <p:spPr bwMode="auto">
          <a:xfrm>
            <a:off x="6256213" y="1621356"/>
            <a:ext cx="1220206" cy="738664"/>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defTabSz="685800">
              <a:buFont typeface="+mj-lt"/>
              <a:buAutoNum type="arabicPeriod"/>
              <a:defRPr/>
            </a:pPr>
            <a:r>
              <a:rPr lang="en-US" altLang="en-US" sz="1400" dirty="0">
                <a:solidFill>
                  <a:srgbClr val="009900"/>
                </a:solidFill>
              </a:rPr>
              <a:t>Checking</a:t>
            </a:r>
          </a:p>
          <a:p>
            <a:pPr marL="342900" indent="-342900" defTabSz="685800">
              <a:buFont typeface="+mj-lt"/>
              <a:buAutoNum type="arabicPeriod"/>
              <a:defRPr/>
            </a:pPr>
            <a:r>
              <a:rPr lang="en-US" altLang="en-US" sz="1400" dirty="0">
                <a:solidFill>
                  <a:srgbClr val="00B050"/>
                </a:solidFill>
              </a:rPr>
              <a:t>Savings</a:t>
            </a:r>
          </a:p>
          <a:p>
            <a:pPr marL="342900" indent="-342900" defTabSz="685800">
              <a:buFont typeface="+mj-lt"/>
              <a:buAutoNum type="arabicPeriod"/>
              <a:defRPr/>
            </a:pPr>
            <a:r>
              <a:rPr lang="en-US" altLang="en-US" sz="1400" dirty="0">
                <a:solidFill>
                  <a:srgbClr val="00B050"/>
                </a:solidFill>
              </a:rPr>
              <a:t>MMDA</a:t>
            </a:r>
          </a:p>
        </p:txBody>
      </p:sp>
    </p:spTree>
    <p:extLst>
      <p:ext uri="{BB962C8B-B14F-4D97-AF65-F5344CB8AC3E}">
        <p14:creationId xmlns:p14="http://schemas.microsoft.com/office/powerpoint/2010/main" val="323758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9FB2055-2443-901E-CB72-C002480E728C}"/>
              </a:ext>
            </a:extLst>
          </p:cNvPr>
          <p:cNvGraphicFramePr>
            <a:graphicFrameLocks noChangeAspect="1"/>
          </p:cNvGraphicFramePr>
          <p:nvPr>
            <p:extLst>
              <p:ext uri="{D42A27DB-BD31-4B8C-83A1-F6EECF244321}">
                <p14:modId xmlns:p14="http://schemas.microsoft.com/office/powerpoint/2010/main" val="668654022"/>
              </p:ext>
            </p:extLst>
          </p:nvPr>
        </p:nvGraphicFramePr>
        <p:xfrm>
          <a:off x="152400" y="166931"/>
          <a:ext cx="11904921" cy="6154805"/>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4" name="Object 1">
                        <a:extLst>
                          <a:ext uri="{FF2B5EF4-FFF2-40B4-BE49-F238E27FC236}">
                            <a16:creationId xmlns:a16="http://schemas.microsoft.com/office/drawing/2014/main" id="{A9FB2055-2443-901E-CB72-C002480E728C}"/>
                          </a:ext>
                        </a:extLst>
                      </p:cNvPr>
                      <p:cNvPicPr>
                        <a:picLocks noChangeAspect="1" noChangeArrowheads="1"/>
                      </p:cNvPicPr>
                      <p:nvPr/>
                    </p:nvPicPr>
                    <p:blipFill>
                      <a:blip r:embed="rId3"/>
                      <a:srcRect/>
                      <a:stretch>
                        <a:fillRect/>
                      </a:stretch>
                    </p:blipFill>
                    <p:spPr bwMode="auto">
                      <a:xfrm>
                        <a:off x="152400" y="166931"/>
                        <a:ext cx="11904921" cy="6154805"/>
                      </a:xfrm>
                      <a:prstGeom prst="rect">
                        <a:avLst/>
                      </a:prstGeom>
                      <a:noFill/>
                      <a:ln>
                        <a:noFill/>
                      </a:ln>
                    </p:spPr>
                  </p:pic>
                </p:oleObj>
              </mc:Fallback>
            </mc:AlternateContent>
          </a:graphicData>
        </a:graphic>
      </p:graphicFrame>
      <p:sp>
        <p:nvSpPr>
          <p:cNvPr id="5" name="Text Box 4">
            <a:extLst>
              <a:ext uri="{FF2B5EF4-FFF2-40B4-BE49-F238E27FC236}">
                <a16:creationId xmlns:a16="http://schemas.microsoft.com/office/drawing/2014/main" id="{CC727859-A15D-C9A5-C31C-DC3BB32FEC69}"/>
              </a:ext>
            </a:extLst>
          </p:cNvPr>
          <p:cNvSpPr txBox="1">
            <a:spLocks noChangeArrowheads="1"/>
          </p:cNvSpPr>
          <p:nvPr/>
        </p:nvSpPr>
        <p:spPr bwMode="auto">
          <a:xfrm>
            <a:off x="10301128" y="3064984"/>
            <a:ext cx="646332" cy="369332"/>
          </a:xfrm>
          <a:prstGeom prst="rect">
            <a:avLst/>
          </a:prstGeom>
          <a:solidFill>
            <a:schemeClr val="bg1"/>
          </a:solidFill>
          <a:ln w="28575">
            <a:solidFill>
              <a:srgbClr val="00B05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85800">
              <a:defRPr/>
            </a:pPr>
            <a:r>
              <a:rPr lang="en-US" altLang="en-US" sz="1800" b="1" dirty="0">
                <a:solidFill>
                  <a:srgbClr val="00B050"/>
                </a:solidFill>
              </a:rPr>
              <a:t>35%</a:t>
            </a:r>
            <a:endParaRPr lang="en-US" altLang="en-US" sz="1400" dirty="0">
              <a:solidFill>
                <a:srgbClr val="00B050"/>
              </a:solidFill>
            </a:endParaRPr>
          </a:p>
        </p:txBody>
      </p:sp>
      <p:sp>
        <p:nvSpPr>
          <p:cNvPr id="6" name="Line 5">
            <a:extLst>
              <a:ext uri="{FF2B5EF4-FFF2-40B4-BE49-F238E27FC236}">
                <a16:creationId xmlns:a16="http://schemas.microsoft.com/office/drawing/2014/main" id="{56ADF79B-4C76-C4C5-84DC-20D232ACC16C}"/>
              </a:ext>
            </a:extLst>
          </p:cNvPr>
          <p:cNvSpPr>
            <a:spLocks noChangeShapeType="1"/>
          </p:cNvSpPr>
          <p:nvPr/>
        </p:nvSpPr>
        <p:spPr bwMode="auto">
          <a:xfrm flipH="1">
            <a:off x="10401446" y="3434316"/>
            <a:ext cx="156684" cy="328850"/>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2799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Tree>
    <p:extLst>
      <p:ext uri="{BB962C8B-B14F-4D97-AF65-F5344CB8AC3E}">
        <p14:creationId xmlns:p14="http://schemas.microsoft.com/office/powerpoint/2010/main" val="22128451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Tree>
    <p:extLst>
      <p:ext uri="{BB962C8B-B14F-4D97-AF65-F5344CB8AC3E}">
        <p14:creationId xmlns:p14="http://schemas.microsoft.com/office/powerpoint/2010/main" val="14377534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A8F8170-8594-3C25-C251-511CC30BF6C6}"/>
              </a:ext>
            </a:extLst>
          </p:cNvPr>
          <p:cNvSpPr txBox="1"/>
          <p:nvPr/>
        </p:nvSpPr>
        <p:spPr>
          <a:xfrm>
            <a:off x="3713594" y="3272581"/>
            <a:ext cx="1497598" cy="584775"/>
          </a:xfrm>
          <a:prstGeom prst="rect">
            <a:avLst/>
          </a:prstGeom>
          <a:solidFill>
            <a:srgbClr val="F2DAC0"/>
          </a:solidFill>
          <a:ln w="28575">
            <a:solidFill>
              <a:srgbClr val="FFC000"/>
            </a:solidFill>
          </a:ln>
        </p:spPr>
        <p:txBody>
          <a:bodyPr wrap="square">
            <a:spAutoFit/>
          </a:bodyPr>
          <a:lstStyle/>
          <a:p>
            <a:pPr algn="ctr" defTabSz="914378">
              <a:buClr>
                <a:srgbClr val="000000"/>
              </a:buClr>
              <a:defRPr/>
            </a:pPr>
            <a:r>
              <a:rPr lang="en-US" sz="1600" b="1" kern="0" dirty="0">
                <a:solidFill>
                  <a:srgbClr val="000000"/>
                </a:solidFill>
                <a:latin typeface="Times New Roman" panose="02020603050405020304" pitchFamily="18" charset="0"/>
                <a:cs typeface="Times New Roman" panose="02020603050405020304" pitchFamily="18" charset="0"/>
                <a:sym typeface="Arial"/>
              </a:rPr>
              <a:t>2.8%</a:t>
            </a:r>
          </a:p>
          <a:p>
            <a:pPr algn="ctr" defTabSz="914378">
              <a:buClr>
                <a:srgbClr val="000000"/>
              </a:buClr>
              <a:defRPr/>
            </a:pPr>
            <a:r>
              <a:rPr lang="en-US" sz="1600" b="1" kern="0" dirty="0">
                <a:solidFill>
                  <a:srgbClr val="000000"/>
                </a:solidFill>
                <a:latin typeface="Times New Roman" panose="02020603050405020304" pitchFamily="18" charset="0"/>
                <a:cs typeface="Times New Roman" panose="02020603050405020304" pitchFamily="18" charset="0"/>
                <a:sym typeface="Arial"/>
              </a:rPr>
              <a:t>Neutral Rate</a:t>
            </a:r>
          </a:p>
        </p:txBody>
      </p:sp>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rgbClr val="7030A0"/>
                </a:solidFill>
                <a:latin typeface="Times New Roman" panose="02020603050405020304" pitchFamily="18" charset="0"/>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1000" kern="0" dirty="0">
                <a:solidFill>
                  <a:srgbClr val="00B050"/>
                </a:solidFill>
                <a:latin typeface="Times New Roman" panose="02020603050405020304" pitchFamily="18" charset="0"/>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1000" kern="0" dirty="0">
                <a:solidFill>
                  <a:srgbClr val="00B050"/>
                </a:solidFill>
                <a:latin typeface="Times New Roman" panose="02020603050405020304" pitchFamily="18" charset="0"/>
                <a:cs typeface="Times New Roman" panose="02020603050405020304" pitchFamily="18" charset="0"/>
                <a:sym typeface="Arial"/>
              </a:rPr>
              <a:t>Economy</a:t>
            </a:r>
            <a:endPar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2D55D91E-75CE-FCA0-E297-6C9E93736C7C}"/>
              </a:ext>
            </a:extLst>
          </p:cNvPr>
          <p:cNvCxnSpPr>
            <a:cxnSpLocks/>
          </p:cNvCxnSpPr>
          <p:nvPr/>
        </p:nvCxnSpPr>
        <p:spPr>
          <a:xfrm>
            <a:off x="8413421" y="2441584"/>
            <a:ext cx="749130" cy="140929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2C255-6F83-1D68-AAD8-6E4B0A09DBE9}"/>
              </a:ext>
            </a:extLst>
          </p:cNvPr>
          <p:cNvCxnSpPr>
            <a:cxnSpLocks/>
          </p:cNvCxnSpPr>
          <p:nvPr/>
        </p:nvCxnSpPr>
        <p:spPr>
          <a:xfrm>
            <a:off x="8413421" y="2444327"/>
            <a:ext cx="1378649" cy="1413029"/>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745" name="TextBox 31744">
            <a:extLst>
              <a:ext uri="{FF2B5EF4-FFF2-40B4-BE49-F238E27FC236}">
                <a16:creationId xmlns:a16="http://schemas.microsoft.com/office/drawing/2014/main" id="{DFB3C4C1-013A-43E9-A611-359A6C426C36}"/>
              </a:ext>
            </a:extLst>
          </p:cNvPr>
          <p:cNvSpPr txBox="1"/>
          <p:nvPr/>
        </p:nvSpPr>
        <p:spPr>
          <a:xfrm>
            <a:off x="8717575" y="3113905"/>
            <a:ext cx="223279"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31746" name="TextBox 31745">
            <a:extLst>
              <a:ext uri="{FF2B5EF4-FFF2-40B4-BE49-F238E27FC236}">
                <a16:creationId xmlns:a16="http://schemas.microsoft.com/office/drawing/2014/main" id="{7CBCBD48-C785-B915-0128-77579AC3ADC6}"/>
              </a:ext>
            </a:extLst>
          </p:cNvPr>
          <p:cNvSpPr txBox="1"/>
          <p:nvPr/>
        </p:nvSpPr>
        <p:spPr>
          <a:xfrm>
            <a:off x="9169734" y="3118277"/>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1600" kern="0" dirty="0">
                <a:solidFill>
                  <a:srgbClr val="000000"/>
                </a:solidFill>
                <a:latin typeface="Times New Roman" panose="02020603050405020304" pitchFamily="18" charset="0"/>
                <a:cs typeface="Times New Roman" panose="02020603050405020304" pitchFamily="18" charset="0"/>
                <a:sym typeface="Arial"/>
              </a:rPr>
              <a:t>2</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3DD57D70-ED7D-D3D2-DF36-C0D4FC78AD12}"/>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1000" kern="0" dirty="0">
                <a:solidFill>
                  <a:srgbClr val="FF0000"/>
                </a:solidFill>
                <a:latin typeface="Times New Roman" panose="02020603050405020304" pitchFamily="18" charset="0"/>
                <a:cs typeface="Times New Roman" panose="02020603050405020304" pitchFamily="18" charset="0"/>
                <a:sym typeface="Arial"/>
              </a:rPr>
              <a:t>Braking the Economy</a:t>
            </a:r>
            <a:endPar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C6009E38-4C0D-4BBB-567D-09B82D97E4D8}"/>
              </a:ext>
            </a:extLst>
          </p:cNvPr>
          <p:cNvSpPr txBox="1"/>
          <p:nvPr/>
        </p:nvSpPr>
        <p:spPr>
          <a:xfrm>
            <a:off x="8575960" y="2187099"/>
            <a:ext cx="681194" cy="307777"/>
          </a:xfrm>
          <a:prstGeom prst="rect">
            <a:avLst/>
          </a:prstGeom>
          <a:solidFill>
            <a:schemeClr val="bg1"/>
          </a:solidFill>
          <a:ln w="28575">
            <a:solidFill>
              <a:srgbClr val="0070C0"/>
            </a:solidFill>
          </a:ln>
        </p:spPr>
        <p:txBody>
          <a:bodyPr wrap="square">
            <a:spAutoFit/>
          </a:bodyPr>
          <a:lstStyle/>
          <a:p>
            <a:pPr defTabSz="914378">
              <a:buClr>
                <a:srgbClr val="000000"/>
              </a:buClr>
              <a:defRPr/>
            </a:pPr>
            <a:r>
              <a:rPr lang="en-US" sz="1400" kern="0" dirty="0">
                <a:solidFill>
                  <a:srgbClr val="0070C0"/>
                </a:solidFill>
                <a:latin typeface="Times New Roman" panose="02020603050405020304" pitchFamily="18" charset="0"/>
                <a:cs typeface="Times New Roman" panose="02020603050405020304" pitchFamily="18" charset="0"/>
                <a:sym typeface="Arial"/>
              </a:rPr>
              <a:t>4.83%</a:t>
            </a:r>
          </a:p>
        </p:txBody>
      </p:sp>
    </p:spTree>
    <p:extLst>
      <p:ext uri="{BB962C8B-B14F-4D97-AF65-F5344CB8AC3E}">
        <p14:creationId xmlns:p14="http://schemas.microsoft.com/office/powerpoint/2010/main" val="17903142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Tree>
    <p:extLst>
      <p:ext uri="{BB962C8B-B14F-4D97-AF65-F5344CB8AC3E}">
        <p14:creationId xmlns:p14="http://schemas.microsoft.com/office/powerpoint/2010/main" val="37323426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Tree>
    <p:extLst>
      <p:ext uri="{BB962C8B-B14F-4D97-AF65-F5344CB8AC3E}">
        <p14:creationId xmlns:p14="http://schemas.microsoft.com/office/powerpoint/2010/main" val="3537222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08F0CA79-0D61-39E5-E639-1C50960356F4}"/>
              </a:ext>
            </a:extLst>
          </p:cNvPr>
          <p:cNvGraphicFramePr>
            <a:graphicFrameLocks noChangeAspect="1"/>
          </p:cNvGraphicFramePr>
          <p:nvPr/>
        </p:nvGraphicFramePr>
        <p:xfrm>
          <a:off x="114299" y="817261"/>
          <a:ext cx="11912238" cy="5435493"/>
        </p:xfrm>
        <a:graphic>
          <a:graphicData uri="http://schemas.openxmlformats.org/presentationml/2006/ole">
            <mc:AlternateContent xmlns:mc="http://schemas.openxmlformats.org/markup-compatibility/2006">
              <mc:Choice xmlns:v="urn:schemas-microsoft-com:vml" Requires="v">
                <p:oleObj name="Chart" r:id="rId3" imgW="5362514" imgH="4876942" progId="MSGraph.Chart.8">
                  <p:embed followColorScheme="full"/>
                </p:oleObj>
              </mc:Choice>
              <mc:Fallback>
                <p:oleObj name="Chart" r:id="rId3" imgW="5362514" imgH="4876942" progId="MSGraph.Chart.8">
                  <p:embed followColorScheme="full"/>
                  <p:pic>
                    <p:nvPicPr>
                      <p:cNvPr id="4" name="Object 2">
                        <a:extLst>
                          <a:ext uri="{FF2B5EF4-FFF2-40B4-BE49-F238E27FC236}">
                            <a16:creationId xmlns:a16="http://schemas.microsoft.com/office/drawing/2014/main" id="{08F0CA79-0D61-39E5-E639-1C50960356F4}"/>
                          </a:ext>
                        </a:extLst>
                      </p:cNvPr>
                      <p:cNvPicPr>
                        <a:picLocks noChangeAspect="1" noChangeArrowheads="1"/>
                      </p:cNvPicPr>
                      <p:nvPr/>
                    </p:nvPicPr>
                    <p:blipFill>
                      <a:blip r:embed="rId4"/>
                      <a:srcRect/>
                      <a:stretch>
                        <a:fillRect/>
                      </a:stretch>
                    </p:blipFill>
                    <p:spPr bwMode="auto">
                      <a:xfrm>
                        <a:off x="114299" y="817261"/>
                        <a:ext cx="11912238" cy="5435493"/>
                      </a:xfrm>
                      <a:prstGeom prst="rect">
                        <a:avLst/>
                      </a:prstGeom>
                      <a:noFill/>
                      <a:ln>
                        <a:noFill/>
                      </a:ln>
                    </p:spPr>
                  </p:pic>
                </p:oleObj>
              </mc:Fallback>
            </mc:AlternateContent>
          </a:graphicData>
        </a:graphic>
      </p:graphicFrame>
      <p:sp>
        <p:nvSpPr>
          <p:cNvPr id="8" name="Title 1">
            <a:extLst>
              <a:ext uri="{FF2B5EF4-FFF2-40B4-BE49-F238E27FC236}">
                <a16:creationId xmlns:a16="http://schemas.microsoft.com/office/drawing/2014/main" id="{9EB79613-C0A1-538F-5E8A-E9B0791CEB76}"/>
              </a:ext>
            </a:extLst>
          </p:cNvPr>
          <p:cNvSpPr txBox="1">
            <a:spLocks/>
          </p:cNvSpPr>
          <p:nvPr/>
        </p:nvSpPr>
        <p:spPr>
          <a:xfrm>
            <a:off x="387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193061"/>
                </a:solidFill>
                <a:effectLst/>
                <a:uLnTx/>
                <a:uFillTx/>
                <a:latin typeface="Century Gothic" panose="020F0302020204030204"/>
                <a:ea typeface="+mj-ea"/>
                <a:cs typeface="+mj-cs"/>
              </a:rPr>
              <a:t>Slowing Credit Union Savings Growth</a:t>
            </a:r>
          </a:p>
        </p:txBody>
      </p:sp>
    </p:spTree>
    <p:extLst>
      <p:ext uri="{BB962C8B-B14F-4D97-AF65-F5344CB8AC3E}">
        <p14:creationId xmlns:p14="http://schemas.microsoft.com/office/powerpoint/2010/main" val="280038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2" name="Text Box 14">
            <a:extLst>
              <a:ext uri="{FF2B5EF4-FFF2-40B4-BE49-F238E27FC236}">
                <a16:creationId xmlns:a16="http://schemas.microsoft.com/office/drawing/2014/main" id="{7E675EC5-A58D-C02B-1813-9ED6D39C405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32205458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5475"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eaLnBrk="1" hangingPunct="1">
              <a:defRPr/>
            </a:pPr>
            <a:r>
              <a:rPr lang="en-US" altLang="en-US" kern="0" dirty="0"/>
              <a:t>Slowdown in Borrowings</a:t>
            </a:r>
          </a:p>
        </p:txBody>
      </p:sp>
      <p:graphicFrame>
        <p:nvGraphicFramePr>
          <p:cNvPr id="66563" name="Object 1"/>
          <p:cNvGraphicFramePr>
            <a:graphicFrameLocks noChangeAspect="1"/>
          </p:cNvGraphicFramePr>
          <p:nvPr>
            <p:extLst>
              <p:ext uri="{D42A27DB-BD31-4B8C-83A1-F6EECF244321}">
                <p14:modId xmlns:p14="http://schemas.microsoft.com/office/powerpoint/2010/main" val="1000484268"/>
              </p:ext>
            </p:extLst>
          </p:nvPr>
        </p:nvGraphicFramePr>
        <p:xfrm>
          <a:off x="495301" y="652463"/>
          <a:ext cx="11458574" cy="5710237"/>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66563" name="Object 1"/>
                      <p:cNvPicPr>
                        <a:picLocks noChangeAspect="1" noChangeArrowheads="1"/>
                      </p:cNvPicPr>
                      <p:nvPr/>
                    </p:nvPicPr>
                    <p:blipFill>
                      <a:blip r:embed="rId3"/>
                      <a:srcRect/>
                      <a:stretch>
                        <a:fillRect/>
                      </a:stretch>
                    </p:blipFill>
                    <p:spPr bwMode="auto">
                      <a:xfrm>
                        <a:off x="495301" y="652463"/>
                        <a:ext cx="11458574" cy="5710237"/>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3" name="Object 1"/>
          <p:cNvGraphicFramePr>
            <a:graphicFrameLocks noChangeAspect="1"/>
          </p:cNvGraphicFramePr>
          <p:nvPr/>
        </p:nvGraphicFramePr>
        <p:xfrm>
          <a:off x="495301" y="652463"/>
          <a:ext cx="11458574" cy="5710237"/>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66563" name="Object 1"/>
                      <p:cNvPicPr>
                        <a:picLocks noChangeAspect="1" noChangeArrowheads="1"/>
                      </p:cNvPicPr>
                      <p:nvPr/>
                    </p:nvPicPr>
                    <p:blipFill>
                      <a:blip r:embed="rId3"/>
                      <a:srcRect/>
                      <a:stretch>
                        <a:fillRect/>
                      </a:stretch>
                    </p:blipFill>
                    <p:spPr bwMode="auto">
                      <a:xfrm>
                        <a:off x="495301" y="652463"/>
                        <a:ext cx="11458574" cy="5710237"/>
                      </a:xfrm>
                      <a:prstGeom prst="rect">
                        <a:avLst/>
                      </a:prstGeom>
                      <a:noFill/>
                      <a:ln>
                        <a:noFill/>
                      </a:ln>
                    </p:spPr>
                  </p:pic>
                </p:oleObj>
              </mc:Fallback>
            </mc:AlternateContent>
          </a:graphicData>
        </a:graphic>
      </p:graphicFrame>
      <p:sp>
        <p:nvSpPr>
          <p:cNvPr id="4" name="TextBox 3">
            <a:extLst>
              <a:ext uri="{FF2B5EF4-FFF2-40B4-BE49-F238E27FC236}">
                <a16:creationId xmlns:a16="http://schemas.microsoft.com/office/drawing/2014/main" id="{3EF048F9-B20F-592C-E678-8B914F92982C}"/>
              </a:ext>
            </a:extLst>
          </p:cNvPr>
          <p:cNvSpPr txBox="1"/>
          <p:nvPr/>
        </p:nvSpPr>
        <p:spPr>
          <a:xfrm>
            <a:off x="9995218" y="5722790"/>
            <a:ext cx="633507" cy="276999"/>
          </a:xfrm>
          <a:prstGeom prst="rect">
            <a:avLst/>
          </a:prstGeom>
          <a:solidFill>
            <a:schemeClr val="bg1"/>
          </a:solidFill>
          <a:ln w="28575">
            <a:solidFill>
              <a:srgbClr val="FF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-10.9%</a:t>
            </a:r>
          </a:p>
        </p:txBody>
      </p:sp>
      <p:sp>
        <p:nvSpPr>
          <p:cNvPr id="6" name="Line 5">
            <a:extLst>
              <a:ext uri="{FF2B5EF4-FFF2-40B4-BE49-F238E27FC236}">
                <a16:creationId xmlns:a16="http://schemas.microsoft.com/office/drawing/2014/main" id="{63C794F0-19BB-6D53-DA7A-6E6E5B2451D5}"/>
              </a:ext>
            </a:extLst>
          </p:cNvPr>
          <p:cNvSpPr>
            <a:spLocks noChangeShapeType="1"/>
          </p:cNvSpPr>
          <p:nvPr/>
        </p:nvSpPr>
        <p:spPr bwMode="auto">
          <a:xfrm flipV="1">
            <a:off x="10293292" y="5335398"/>
            <a:ext cx="0" cy="3873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2347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76</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868596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77</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5892638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78</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But with some</a:t>
            </a:r>
            <a:r>
              <a:rPr lang="en-US" sz="4000" b="0" kern="0" dirty="0">
                <a:solidFill>
                  <a:srgbClr val="FFFFFF"/>
                </a:solidFill>
                <a:latin typeface="Times New Roman" panose="02020603050405020304" pitchFamily="18" charset="0"/>
                <a:cs typeface="Times New Roman" panose="02020603050405020304" pitchFamily="18" charset="0"/>
              </a:rPr>
              <a:t> quick loans</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9258484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79</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But with some</a:t>
            </a:r>
            <a:r>
              <a:rPr lang="en-US" sz="4000" b="0" kern="0" dirty="0">
                <a:solidFill>
                  <a:srgbClr val="FFFFFF"/>
                </a:solidFill>
                <a:latin typeface="Times New Roman" panose="02020603050405020304" pitchFamily="18" charset="0"/>
                <a:cs typeface="Times New Roman" panose="02020603050405020304" pitchFamily="18" charset="0"/>
              </a:rPr>
              <a:t> quick loans</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And more cash in their bones </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50230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A8F8170-8594-3C25-C251-511CC30BF6C6}"/>
              </a:ext>
            </a:extLst>
          </p:cNvPr>
          <p:cNvSpPr txBox="1"/>
          <p:nvPr/>
        </p:nvSpPr>
        <p:spPr>
          <a:xfrm>
            <a:off x="3713594" y="3272581"/>
            <a:ext cx="1497598" cy="584775"/>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2.8%</a:t>
            </a:r>
          </a:p>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Neutral Rate</a:t>
            </a:r>
          </a:p>
        </p:txBody>
      </p:sp>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cxnSp>
        <p:nvCxnSpPr>
          <p:cNvPr id="20" name="Straight Arrow Connector 19">
            <a:extLst>
              <a:ext uri="{FF2B5EF4-FFF2-40B4-BE49-F238E27FC236}">
                <a16:creationId xmlns:a16="http://schemas.microsoft.com/office/drawing/2014/main" id="{2D55D91E-75CE-FCA0-E297-6C9E93736C7C}"/>
              </a:ext>
            </a:extLst>
          </p:cNvPr>
          <p:cNvCxnSpPr>
            <a:cxnSpLocks/>
          </p:cNvCxnSpPr>
          <p:nvPr/>
        </p:nvCxnSpPr>
        <p:spPr>
          <a:xfrm>
            <a:off x="8413421" y="2441584"/>
            <a:ext cx="749130" cy="140929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2C255-6F83-1D68-AAD8-6E4B0A09DBE9}"/>
              </a:ext>
            </a:extLst>
          </p:cNvPr>
          <p:cNvCxnSpPr>
            <a:cxnSpLocks/>
          </p:cNvCxnSpPr>
          <p:nvPr/>
        </p:nvCxnSpPr>
        <p:spPr>
          <a:xfrm>
            <a:off x="8413421" y="2444327"/>
            <a:ext cx="1378649" cy="1413029"/>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745" name="TextBox 31744">
            <a:extLst>
              <a:ext uri="{FF2B5EF4-FFF2-40B4-BE49-F238E27FC236}">
                <a16:creationId xmlns:a16="http://schemas.microsoft.com/office/drawing/2014/main" id="{DFB3C4C1-013A-43E9-A611-359A6C426C36}"/>
              </a:ext>
            </a:extLst>
          </p:cNvPr>
          <p:cNvSpPr txBox="1"/>
          <p:nvPr/>
        </p:nvSpPr>
        <p:spPr>
          <a:xfrm>
            <a:off x="8717575" y="3113905"/>
            <a:ext cx="223279"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31746" name="TextBox 31745">
            <a:extLst>
              <a:ext uri="{FF2B5EF4-FFF2-40B4-BE49-F238E27FC236}">
                <a16:creationId xmlns:a16="http://schemas.microsoft.com/office/drawing/2014/main" id="{7CBCBD48-C785-B915-0128-77579AC3ADC6}"/>
              </a:ext>
            </a:extLst>
          </p:cNvPr>
          <p:cNvSpPr txBox="1"/>
          <p:nvPr/>
        </p:nvSpPr>
        <p:spPr>
          <a:xfrm>
            <a:off x="9169734" y="3118277"/>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p>
        </p:txBody>
      </p:sp>
      <p:sp>
        <p:nvSpPr>
          <p:cNvPr id="31748" name="TextBox 31747">
            <a:extLst>
              <a:ext uri="{FF2B5EF4-FFF2-40B4-BE49-F238E27FC236}">
                <a16:creationId xmlns:a16="http://schemas.microsoft.com/office/drawing/2014/main" id="{90D78060-5769-BE1E-4455-56A1C99F08C3}"/>
              </a:ext>
            </a:extLst>
          </p:cNvPr>
          <p:cNvSpPr txBox="1"/>
          <p:nvPr/>
        </p:nvSpPr>
        <p:spPr>
          <a:xfrm>
            <a:off x="8153871" y="3890429"/>
            <a:ext cx="1882066" cy="1169551"/>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Two Paths</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 1 year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(Labor Market)</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startAt="2"/>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 2 years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(Inflation)</a:t>
            </a: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1000" kern="0" dirty="0">
                <a:solidFill>
                  <a:srgbClr val="FF0000"/>
                </a:solidFill>
                <a:latin typeface="Times New Roman" panose="02020603050405020304" pitchFamily="18" charset="0"/>
                <a:cs typeface="Times New Roman" panose="02020603050405020304" pitchFamily="18" charset="0"/>
                <a:sym typeface="Arial"/>
              </a:rPr>
              <a:t>Braking the Economy</a:t>
            </a:r>
            <a:endPar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CD1948DA-D22A-5F60-7023-C0093FC7216C}"/>
              </a:ext>
            </a:extLst>
          </p:cNvPr>
          <p:cNvSpPr txBox="1"/>
          <p:nvPr/>
        </p:nvSpPr>
        <p:spPr>
          <a:xfrm>
            <a:off x="8575960" y="2187099"/>
            <a:ext cx="681194" cy="307777"/>
          </a:xfrm>
          <a:prstGeom prst="rect">
            <a:avLst/>
          </a:prstGeom>
          <a:solidFill>
            <a:schemeClr val="bg1"/>
          </a:solidFill>
          <a:ln w="28575">
            <a:solidFill>
              <a:srgbClr val="0070C0"/>
            </a:solidFill>
          </a:ln>
        </p:spPr>
        <p:txBody>
          <a:bodyPr wrap="square">
            <a:spAutoFit/>
          </a:bodyPr>
          <a:lstStyle/>
          <a:p>
            <a:pPr defTabSz="914378">
              <a:buClr>
                <a:srgbClr val="000000"/>
              </a:buClr>
              <a:defRPr/>
            </a:pPr>
            <a:r>
              <a:rPr lang="en-US" sz="1400" kern="0" dirty="0">
                <a:solidFill>
                  <a:srgbClr val="0070C0"/>
                </a:solidFill>
                <a:latin typeface="Times New Roman" panose="02020603050405020304" pitchFamily="18" charset="0"/>
                <a:cs typeface="Times New Roman" panose="02020603050405020304" pitchFamily="18" charset="0"/>
                <a:sym typeface="Arial"/>
              </a:rPr>
              <a:t>4.83%</a:t>
            </a:r>
          </a:p>
        </p:txBody>
      </p:sp>
    </p:spTree>
    <p:extLst>
      <p:ext uri="{BB962C8B-B14F-4D97-AF65-F5344CB8AC3E}">
        <p14:creationId xmlns:p14="http://schemas.microsoft.com/office/powerpoint/2010/main" val="27086432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80</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But with some</a:t>
            </a:r>
            <a:r>
              <a:rPr lang="en-US" sz="4000" b="0" kern="0" dirty="0">
                <a:solidFill>
                  <a:srgbClr val="FFFFFF"/>
                </a:solidFill>
                <a:latin typeface="Times New Roman" panose="02020603050405020304" pitchFamily="18" charset="0"/>
                <a:cs typeface="Times New Roman" panose="02020603050405020304" pitchFamily="18" charset="0"/>
              </a:rPr>
              <a:t> quick loans</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And more cash in their bones </a:t>
            </a:r>
          </a:p>
          <a:p>
            <a:pPr marL="0" marR="0" lvl="0" indent="0" algn="l" defTabSz="1097280" rtl="0" eaLnBrk="1" fontAlgn="base" latinLnBrk="0" hangingPunct="1">
              <a:lnSpc>
                <a:spcPct val="100000"/>
              </a:lnSpc>
              <a:spcBef>
                <a:spcPct val="0"/>
              </a:spcBef>
              <a:spcAft>
                <a:spcPct val="0"/>
              </a:spcAft>
              <a:buClrTx/>
              <a:buSzTx/>
              <a:buFontTx/>
              <a:buNone/>
              <a:tabLst/>
              <a:defRPr/>
            </a:pPr>
            <a:r>
              <a:rPr lang="en-US" sz="4000" b="0" kern="0" dirty="0">
                <a:solidFill>
                  <a:srgbClr val="FFFFFF"/>
                </a:solidFill>
                <a:latin typeface="Times New Roman" panose="02020603050405020304" pitchFamily="18" charset="0"/>
                <a:cs typeface="Times New Roman" panose="02020603050405020304" pitchFamily="18" charset="0"/>
              </a:rPr>
              <a:t>They managed to keep their head above the despair</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a:t>
            </a:r>
          </a:p>
        </p:txBody>
      </p:sp>
    </p:spTree>
    <p:extLst>
      <p:ext uri="{BB962C8B-B14F-4D97-AF65-F5344CB8AC3E}">
        <p14:creationId xmlns:p14="http://schemas.microsoft.com/office/powerpoint/2010/main" val="26482989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2" name="Text Box 14">
            <a:extLst>
              <a:ext uri="{FF2B5EF4-FFF2-40B4-BE49-F238E27FC236}">
                <a16:creationId xmlns:a16="http://schemas.microsoft.com/office/drawing/2014/main" id="{F9F64246-709E-4CDB-ACB4-01D58FC0A9AF}"/>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3680450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86408" y="230130"/>
            <a:ext cx="4021617"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eaLnBrk="1" hangingPunct="1">
              <a:defRPr/>
            </a:pPr>
            <a:r>
              <a:rPr lang="en-US" altLang="en-US" sz="3200" kern="0" dirty="0">
                <a:solidFill>
                  <a:srgbClr val="881635"/>
                </a:solidFill>
                <a:latin typeface="Times New Roman" panose="02020603050405020304" pitchFamily="18" charset="0"/>
                <a:cs typeface="Times New Roman" panose="02020603050405020304" pitchFamily="18" charset="0"/>
              </a:rPr>
              <a:t>Falling Equity Ratios </a:t>
            </a:r>
          </a:p>
        </p:txBody>
      </p:sp>
      <p:graphicFrame>
        <p:nvGraphicFramePr>
          <p:cNvPr id="77828" name="Object 2"/>
          <p:cNvGraphicFramePr>
            <a:graphicFrameLocks noChangeAspect="1"/>
          </p:cNvGraphicFramePr>
          <p:nvPr>
            <p:extLst>
              <p:ext uri="{D42A27DB-BD31-4B8C-83A1-F6EECF244321}">
                <p14:modId xmlns:p14="http://schemas.microsoft.com/office/powerpoint/2010/main" val="2267080352"/>
              </p:ext>
            </p:extLst>
          </p:nvPr>
        </p:nvGraphicFramePr>
        <p:xfrm>
          <a:off x="360727" y="914399"/>
          <a:ext cx="11476139" cy="5427678"/>
        </p:xfrm>
        <a:graphic>
          <a:graphicData uri="http://schemas.openxmlformats.org/presentationml/2006/ole">
            <mc:AlternateContent xmlns:mc="http://schemas.openxmlformats.org/markup-compatibility/2006">
              <mc:Choice xmlns:v="urn:schemas-microsoft-com:vml" Requires="v">
                <p:oleObj name="Chart" r:id="rId2" imgW="5362514" imgH="4876942" progId="MSGraph.Chart.8">
                  <p:embed followColorScheme="full"/>
                </p:oleObj>
              </mc:Choice>
              <mc:Fallback>
                <p:oleObj name="Chart" r:id="rId2" imgW="5362514" imgH="4876942" progId="MSGraph.Chart.8">
                  <p:embed followColorScheme="full"/>
                  <p:pic>
                    <p:nvPicPr>
                      <p:cNvPr id="77828" name="Object 2"/>
                      <p:cNvPicPr>
                        <a:picLocks noChangeAspect="1" noChangeArrowheads="1"/>
                      </p:cNvPicPr>
                      <p:nvPr/>
                    </p:nvPicPr>
                    <p:blipFill>
                      <a:blip r:embed="rId3"/>
                      <a:srcRect/>
                      <a:stretch>
                        <a:fillRect/>
                      </a:stretch>
                    </p:blipFill>
                    <p:spPr bwMode="auto">
                      <a:xfrm>
                        <a:off x="360727" y="914399"/>
                        <a:ext cx="11476139" cy="542767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7108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86408" y="230130"/>
            <a:ext cx="4021617"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eaLnBrk="1" hangingPunct="1">
              <a:defRPr/>
            </a:pPr>
            <a:r>
              <a:rPr lang="en-US" altLang="en-US" sz="3200" kern="0" dirty="0">
                <a:solidFill>
                  <a:srgbClr val="881635"/>
                </a:solidFill>
                <a:latin typeface="Times New Roman" panose="02020603050405020304" pitchFamily="18" charset="0"/>
                <a:cs typeface="Times New Roman" panose="02020603050405020304" pitchFamily="18" charset="0"/>
              </a:rPr>
              <a:t>Falling Equity Ratios </a:t>
            </a:r>
          </a:p>
        </p:txBody>
      </p:sp>
      <p:graphicFrame>
        <p:nvGraphicFramePr>
          <p:cNvPr id="77828" name="Object 2"/>
          <p:cNvGraphicFramePr>
            <a:graphicFrameLocks noChangeAspect="1"/>
          </p:cNvGraphicFramePr>
          <p:nvPr>
            <p:extLst>
              <p:ext uri="{D42A27DB-BD31-4B8C-83A1-F6EECF244321}">
                <p14:modId xmlns:p14="http://schemas.microsoft.com/office/powerpoint/2010/main" val="646820647"/>
              </p:ext>
            </p:extLst>
          </p:nvPr>
        </p:nvGraphicFramePr>
        <p:xfrm>
          <a:off x="360727" y="914399"/>
          <a:ext cx="11476139" cy="5427678"/>
        </p:xfrm>
        <a:graphic>
          <a:graphicData uri="http://schemas.openxmlformats.org/presentationml/2006/ole">
            <mc:AlternateContent xmlns:mc="http://schemas.openxmlformats.org/markup-compatibility/2006">
              <mc:Choice xmlns:v="urn:schemas-microsoft-com:vml" Requires="v">
                <p:oleObj name="Chart" r:id="rId2" imgW="5362514" imgH="4876942" progId="MSGraph.Chart.8">
                  <p:embed followColorScheme="full"/>
                </p:oleObj>
              </mc:Choice>
              <mc:Fallback>
                <p:oleObj name="Chart" r:id="rId2" imgW="5362514" imgH="4876942" progId="MSGraph.Chart.8">
                  <p:embed followColorScheme="full"/>
                  <p:pic>
                    <p:nvPicPr>
                      <p:cNvPr id="77828" name="Object 2"/>
                      <p:cNvPicPr>
                        <a:picLocks noChangeAspect="1" noChangeArrowheads="1"/>
                      </p:cNvPicPr>
                      <p:nvPr/>
                    </p:nvPicPr>
                    <p:blipFill>
                      <a:blip r:embed="rId3"/>
                      <a:srcRect/>
                      <a:stretch>
                        <a:fillRect/>
                      </a:stretch>
                    </p:blipFill>
                    <p:spPr bwMode="auto">
                      <a:xfrm>
                        <a:off x="360727" y="914399"/>
                        <a:ext cx="11476139" cy="5427678"/>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49E45539-1302-D917-8F72-5EF18561EAFD}"/>
              </a:ext>
            </a:extLst>
          </p:cNvPr>
          <p:cNvCxnSpPr>
            <a:cxnSpLocks/>
          </p:cNvCxnSpPr>
          <p:nvPr/>
        </p:nvCxnSpPr>
        <p:spPr>
          <a:xfrm>
            <a:off x="9424122" y="2343035"/>
            <a:ext cx="194904" cy="572258"/>
          </a:xfrm>
          <a:prstGeom prst="straightConnector1">
            <a:avLst/>
          </a:prstGeom>
          <a:ln w="762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308F7EE-DECC-F15F-524D-1D8F83173878}"/>
              </a:ext>
            </a:extLst>
          </p:cNvPr>
          <p:cNvSpPr txBox="1"/>
          <p:nvPr/>
        </p:nvSpPr>
        <p:spPr>
          <a:xfrm>
            <a:off x="9521574" y="1971131"/>
            <a:ext cx="916847"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Increase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in A</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ssets</a:t>
            </a:r>
          </a:p>
        </p:txBody>
      </p:sp>
    </p:spTree>
    <p:extLst>
      <p:ext uri="{BB962C8B-B14F-4D97-AF65-F5344CB8AC3E}">
        <p14:creationId xmlns:p14="http://schemas.microsoft.com/office/powerpoint/2010/main" val="370912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86408" y="230130"/>
            <a:ext cx="4021617"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eaLnBrk="1" hangingPunct="1">
              <a:defRPr/>
            </a:pPr>
            <a:r>
              <a:rPr lang="en-US" altLang="en-US" sz="3200" kern="0" dirty="0">
                <a:solidFill>
                  <a:srgbClr val="881635"/>
                </a:solidFill>
                <a:latin typeface="Times New Roman" panose="02020603050405020304" pitchFamily="18" charset="0"/>
                <a:cs typeface="Times New Roman" panose="02020603050405020304" pitchFamily="18" charset="0"/>
              </a:rPr>
              <a:t>Falling Equity Ratios </a:t>
            </a:r>
          </a:p>
        </p:txBody>
      </p:sp>
      <p:graphicFrame>
        <p:nvGraphicFramePr>
          <p:cNvPr id="77828" name="Object 2"/>
          <p:cNvGraphicFramePr>
            <a:graphicFrameLocks noChangeAspect="1"/>
          </p:cNvGraphicFramePr>
          <p:nvPr>
            <p:extLst>
              <p:ext uri="{D42A27DB-BD31-4B8C-83A1-F6EECF244321}">
                <p14:modId xmlns:p14="http://schemas.microsoft.com/office/powerpoint/2010/main" val="3206199585"/>
              </p:ext>
            </p:extLst>
          </p:nvPr>
        </p:nvGraphicFramePr>
        <p:xfrm>
          <a:off x="360727" y="914399"/>
          <a:ext cx="11476139" cy="5427678"/>
        </p:xfrm>
        <a:graphic>
          <a:graphicData uri="http://schemas.openxmlformats.org/presentationml/2006/ole">
            <mc:AlternateContent xmlns:mc="http://schemas.openxmlformats.org/markup-compatibility/2006">
              <mc:Choice xmlns:v="urn:schemas-microsoft-com:vml" Requires="v">
                <p:oleObj name="Chart" r:id="rId2" imgW="5362514" imgH="4876942" progId="MSGraph.Chart.8">
                  <p:embed followColorScheme="full"/>
                </p:oleObj>
              </mc:Choice>
              <mc:Fallback>
                <p:oleObj name="Chart" r:id="rId2" imgW="5362514" imgH="4876942" progId="MSGraph.Chart.8">
                  <p:embed followColorScheme="full"/>
                  <p:pic>
                    <p:nvPicPr>
                      <p:cNvPr id="77828" name="Object 2"/>
                      <p:cNvPicPr>
                        <a:picLocks noChangeAspect="1" noChangeArrowheads="1"/>
                      </p:cNvPicPr>
                      <p:nvPr/>
                    </p:nvPicPr>
                    <p:blipFill>
                      <a:blip r:embed="rId3"/>
                      <a:srcRect/>
                      <a:stretch>
                        <a:fillRect/>
                      </a:stretch>
                    </p:blipFill>
                    <p:spPr bwMode="auto">
                      <a:xfrm>
                        <a:off x="360727" y="914399"/>
                        <a:ext cx="11476139" cy="5427678"/>
                      </a:xfrm>
                      <a:prstGeom prst="rect">
                        <a:avLst/>
                      </a:prstGeom>
                      <a:noFill/>
                      <a:ln>
                        <a:noFill/>
                      </a:ln>
                    </p:spPr>
                  </p:pic>
                </p:oleObj>
              </mc:Fallback>
            </mc:AlternateContent>
          </a:graphicData>
        </a:graphic>
      </p:graphicFrame>
      <p:cxnSp>
        <p:nvCxnSpPr>
          <p:cNvPr id="2" name="Straight Arrow Connector 1">
            <a:extLst>
              <a:ext uri="{FF2B5EF4-FFF2-40B4-BE49-F238E27FC236}">
                <a16:creationId xmlns:a16="http://schemas.microsoft.com/office/drawing/2014/main" id="{2619A0F9-9412-ACFF-12BA-20ECFE4B45BC}"/>
              </a:ext>
            </a:extLst>
          </p:cNvPr>
          <p:cNvCxnSpPr>
            <a:cxnSpLocks/>
          </p:cNvCxnSpPr>
          <p:nvPr/>
        </p:nvCxnSpPr>
        <p:spPr>
          <a:xfrm>
            <a:off x="10230153" y="3367047"/>
            <a:ext cx="546596" cy="886874"/>
          </a:xfrm>
          <a:prstGeom prst="straightConnector1">
            <a:avLst/>
          </a:prstGeom>
          <a:ln w="762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9E45539-1302-D917-8F72-5EF18561EAFD}"/>
              </a:ext>
            </a:extLst>
          </p:cNvPr>
          <p:cNvCxnSpPr>
            <a:cxnSpLocks/>
          </p:cNvCxnSpPr>
          <p:nvPr/>
        </p:nvCxnSpPr>
        <p:spPr>
          <a:xfrm>
            <a:off x="9424122" y="2343035"/>
            <a:ext cx="194904" cy="572258"/>
          </a:xfrm>
          <a:prstGeom prst="straightConnector1">
            <a:avLst/>
          </a:prstGeom>
          <a:ln w="762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308F7EE-DECC-F15F-524D-1D8F83173878}"/>
              </a:ext>
            </a:extLst>
          </p:cNvPr>
          <p:cNvSpPr txBox="1"/>
          <p:nvPr/>
        </p:nvSpPr>
        <p:spPr>
          <a:xfrm>
            <a:off x="9521574" y="1971131"/>
            <a:ext cx="916847"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Increase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in A</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ssets</a:t>
            </a:r>
          </a:p>
        </p:txBody>
      </p:sp>
      <p:sp>
        <p:nvSpPr>
          <p:cNvPr id="9" name="TextBox 8">
            <a:extLst>
              <a:ext uri="{FF2B5EF4-FFF2-40B4-BE49-F238E27FC236}">
                <a16:creationId xmlns:a16="http://schemas.microsoft.com/office/drawing/2014/main" id="{D4854CB0-9CB9-06A2-B356-FE8D11B47768}"/>
              </a:ext>
            </a:extLst>
          </p:cNvPr>
          <p:cNvSpPr txBox="1"/>
          <p:nvPr/>
        </p:nvSpPr>
        <p:spPr>
          <a:xfrm>
            <a:off x="10322084" y="2961433"/>
            <a:ext cx="811723" cy="461665"/>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solidFill>
                  <a:srgbClr val="FF0000"/>
                </a:solidFill>
                <a:latin typeface="Times New Roman" panose="02020603050405020304" pitchFamily="18" charset="0"/>
                <a:cs typeface="Times New Roman" panose="02020603050405020304" pitchFamily="18" charset="0"/>
              </a:rPr>
              <a:t> Decrease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solidFill>
                  <a:srgbClr val="FF0000"/>
                </a:solidFill>
                <a:latin typeface="Times New Roman" panose="02020603050405020304" pitchFamily="18" charset="0"/>
                <a:cs typeface="Times New Roman" panose="02020603050405020304" pitchFamily="18" charset="0"/>
              </a:rPr>
              <a:t>in Equity</a:t>
            </a:r>
            <a:endPar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5936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F9F64246-709E-4CDB-ACB4-01D58FC0A9AF}"/>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824068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74A14E9C-9A84-7646-0D3C-A407DF31D70B}"/>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1430266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8B09EA97-6E99-6411-5286-A9B8B43A038E}"/>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9909195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18700" y="200025"/>
            <a:ext cx="7322249"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881635"/>
                </a:solidFill>
                <a:effectLst/>
                <a:uLnTx/>
                <a:uFillTx/>
                <a:latin typeface="Arial"/>
                <a:ea typeface="+mj-ea"/>
                <a:cs typeface="+mj-cs"/>
              </a:rPr>
              <a:t>Investments Are Falling and Yields Are Rising </a:t>
            </a:r>
          </a:p>
        </p:txBody>
      </p:sp>
      <p:graphicFrame>
        <p:nvGraphicFramePr>
          <p:cNvPr id="6" name="Object 1"/>
          <p:cNvGraphicFramePr>
            <a:graphicFrameLocks noGrp="1" noChangeAspect="1"/>
          </p:cNvGraphicFramePr>
          <p:nvPr>
            <p:extLst>
              <p:ext uri="{D42A27DB-BD31-4B8C-83A1-F6EECF244321}">
                <p14:modId xmlns:p14="http://schemas.microsoft.com/office/powerpoint/2010/main" val="315744256"/>
              </p:ext>
            </p:extLst>
          </p:nvPr>
        </p:nvGraphicFramePr>
        <p:xfrm>
          <a:off x="184558" y="703263"/>
          <a:ext cx="11832817" cy="563881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F8E0AEBE-4820-9F4B-C17C-0143FBC53AB6}"/>
              </a:ext>
            </a:extLst>
          </p:cNvPr>
          <p:cNvSpPr txBox="1"/>
          <p:nvPr/>
        </p:nvSpPr>
        <p:spPr>
          <a:xfrm>
            <a:off x="10561737" y="4708059"/>
            <a:ext cx="582211" cy="276999"/>
          </a:xfrm>
          <a:prstGeom prst="rect">
            <a:avLst/>
          </a:prstGeom>
          <a:solidFill>
            <a:schemeClr val="bg1"/>
          </a:solidFill>
          <a:ln w="28575">
            <a:solidFill>
              <a:srgbClr val="FF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24.7%</a:t>
            </a:r>
          </a:p>
        </p:txBody>
      </p:sp>
      <p:sp>
        <p:nvSpPr>
          <p:cNvPr id="3" name="TextBox 2">
            <a:extLst>
              <a:ext uri="{FF2B5EF4-FFF2-40B4-BE49-F238E27FC236}">
                <a16:creationId xmlns:a16="http://schemas.microsoft.com/office/drawing/2014/main" id="{1CA81CFE-9E27-CB21-FEC8-32F3E7D18454}"/>
              </a:ext>
            </a:extLst>
          </p:cNvPr>
          <p:cNvSpPr txBox="1"/>
          <p:nvPr/>
        </p:nvSpPr>
        <p:spPr>
          <a:xfrm>
            <a:off x="9349014" y="2372655"/>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36.5%</a:t>
            </a:r>
          </a:p>
        </p:txBody>
      </p:sp>
      <p:sp>
        <p:nvSpPr>
          <p:cNvPr id="4" name="Line 5">
            <a:extLst>
              <a:ext uri="{FF2B5EF4-FFF2-40B4-BE49-F238E27FC236}">
                <a16:creationId xmlns:a16="http://schemas.microsoft.com/office/drawing/2014/main" id="{F11D5D08-A230-C972-3309-AE7BE950CCD7}"/>
              </a:ext>
            </a:extLst>
          </p:cNvPr>
          <p:cNvSpPr>
            <a:spLocks noChangeShapeType="1"/>
          </p:cNvSpPr>
          <p:nvPr/>
        </p:nvSpPr>
        <p:spPr bwMode="auto">
          <a:xfrm flipH="1">
            <a:off x="10852843" y="4976387"/>
            <a:ext cx="123391" cy="51840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FB1CA710-F7B2-E541-7FE2-C23B40915F85}"/>
              </a:ext>
            </a:extLst>
          </p:cNvPr>
          <p:cNvSpPr txBox="1"/>
          <p:nvPr/>
        </p:nvSpPr>
        <p:spPr>
          <a:xfrm>
            <a:off x="5698980" y="3759388"/>
            <a:ext cx="1218603" cy="1015663"/>
          </a:xfrm>
          <a:prstGeom prst="rect">
            <a:avLst/>
          </a:prstGeom>
          <a:solidFill>
            <a:schemeClr val="bg1"/>
          </a:solidFill>
          <a:ln w="28575">
            <a:solidFill>
              <a:srgbClr val="FFC000"/>
            </a:solid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32%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Long Run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Average</a:t>
            </a:r>
          </a:p>
        </p:txBody>
      </p:sp>
    </p:spTree>
    <p:extLst>
      <p:ext uri="{BB962C8B-B14F-4D97-AF65-F5344CB8AC3E}">
        <p14:creationId xmlns:p14="http://schemas.microsoft.com/office/powerpoint/2010/main" val="206937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9C0C1586-0136-7258-207E-FAF892DAD577}"/>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20582380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2166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CB56833C-2B46-C0C8-C55E-D562B6D463CC}"/>
              </a:ext>
            </a:extLst>
          </p:cNvPr>
          <p:cNvSpPr txBox="1"/>
          <p:nvPr/>
        </p:nvSpPr>
        <p:spPr>
          <a:xfrm>
            <a:off x="9634537" y="2202307"/>
            <a:ext cx="587375" cy="277813"/>
          </a:xfrm>
          <a:prstGeom prst="rect">
            <a:avLst/>
          </a:prstGeom>
          <a:solidFill>
            <a:schemeClr val="bg1">
              <a:lumMod val="85000"/>
            </a:schemeClr>
          </a:solidFill>
          <a:ln w="28575">
            <a:solidFill>
              <a:schemeClr val="tx1"/>
            </a:solidFill>
          </a:ln>
        </p:spPr>
        <p:txBody>
          <a:bodyPr>
            <a:sp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4.83%</a:t>
            </a:r>
          </a:p>
        </p:txBody>
      </p:sp>
      <p:sp>
        <p:nvSpPr>
          <p:cNvPr id="5" name="TextBox 4">
            <a:extLst>
              <a:ext uri="{FF2B5EF4-FFF2-40B4-BE49-F238E27FC236}">
                <a16:creationId xmlns:a16="http://schemas.microsoft.com/office/drawing/2014/main" id="{DA8F8170-8594-3C25-C251-511CC30BF6C6}"/>
              </a:ext>
            </a:extLst>
          </p:cNvPr>
          <p:cNvSpPr txBox="1"/>
          <p:nvPr/>
        </p:nvSpPr>
        <p:spPr>
          <a:xfrm>
            <a:off x="9634536" y="2509977"/>
            <a:ext cx="587375" cy="276999"/>
          </a:xfrm>
          <a:prstGeom prst="rect">
            <a:avLst/>
          </a:prstGeom>
          <a:solidFill>
            <a:srgbClr val="F2DAC0"/>
          </a:solidFill>
          <a:ln w="28575">
            <a:solidFill>
              <a:srgbClr val="FF0000"/>
            </a:solidFill>
          </a:ln>
        </p:spPr>
        <p:txBody>
          <a:bodyPr>
            <a:sp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4.10%</a:t>
            </a:r>
          </a:p>
        </p:txBody>
      </p:sp>
      <p:sp>
        <p:nvSpPr>
          <p:cNvPr id="7" name="TextBox 6">
            <a:extLst>
              <a:ext uri="{FF2B5EF4-FFF2-40B4-BE49-F238E27FC236}">
                <a16:creationId xmlns:a16="http://schemas.microsoft.com/office/drawing/2014/main" id="{95A764E0-04D8-DF0E-E184-AD0186FC0898}"/>
              </a:ext>
            </a:extLst>
          </p:cNvPr>
          <p:cNvSpPr txBox="1"/>
          <p:nvPr/>
        </p:nvSpPr>
        <p:spPr>
          <a:xfrm>
            <a:off x="8595009" y="3593283"/>
            <a:ext cx="1206216" cy="738664"/>
          </a:xfrm>
          <a:prstGeom prst="rect">
            <a:avLst/>
          </a:prstGeom>
          <a:solidFill>
            <a:schemeClr val="bg1"/>
          </a:solidFill>
          <a:ln w="28575">
            <a:solidFill>
              <a:srgbClr val="FF0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Government</a:t>
            </a:r>
          </a:p>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Borrowing</a:t>
            </a:r>
          </a:p>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Cost</a:t>
            </a:r>
          </a:p>
        </p:txBody>
      </p:sp>
      <p:cxnSp>
        <p:nvCxnSpPr>
          <p:cNvPr id="9" name="Straight Arrow Connector 8">
            <a:extLst>
              <a:ext uri="{FF2B5EF4-FFF2-40B4-BE49-F238E27FC236}">
                <a16:creationId xmlns:a16="http://schemas.microsoft.com/office/drawing/2014/main" id="{3205A879-1AC6-01EC-CE79-57154FBFD5D9}"/>
              </a:ext>
            </a:extLst>
          </p:cNvPr>
          <p:cNvCxnSpPr>
            <a:cxnSpLocks/>
          </p:cNvCxnSpPr>
          <p:nvPr/>
        </p:nvCxnSpPr>
        <p:spPr>
          <a:xfrm flipH="1" flipV="1">
            <a:off x="8595009" y="3078701"/>
            <a:ext cx="368016" cy="514582"/>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5939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C7260160-25C5-ACE8-F664-C30D6638ED6C}"/>
              </a:ext>
            </a:extLst>
          </p:cNvPr>
          <p:cNvGraphicFramePr>
            <a:graphicFrameLocks noChangeAspect="1"/>
          </p:cNvGraphicFramePr>
          <p:nvPr/>
        </p:nvGraphicFramePr>
        <p:xfrm>
          <a:off x="128587" y="652462"/>
          <a:ext cx="11863115" cy="5736305"/>
        </p:xfrm>
        <a:graphic>
          <a:graphicData uri="http://schemas.openxmlformats.org/presentationml/2006/ole">
            <mc:AlternateContent xmlns:mc="http://schemas.openxmlformats.org/markup-compatibility/2006">
              <mc:Choice xmlns:v="urn:schemas-microsoft-com:vml" Requires="v">
                <p:oleObj name="Chart" r:id="rId3" imgW="5372230" imgH="4876942" progId="MSGraph.Chart.8">
                  <p:embed followColorScheme="full"/>
                </p:oleObj>
              </mc:Choice>
              <mc:Fallback>
                <p:oleObj name="Chart" r:id="rId3" imgW="5372230" imgH="4876942" progId="MSGraph.Chart.8">
                  <p:embed followColorScheme="full"/>
                  <p:pic>
                    <p:nvPicPr>
                      <p:cNvPr id="4" name="Object 1">
                        <a:extLst>
                          <a:ext uri="{FF2B5EF4-FFF2-40B4-BE49-F238E27FC236}">
                            <a16:creationId xmlns:a16="http://schemas.microsoft.com/office/drawing/2014/main" id="{C7260160-25C5-ACE8-F664-C30D6638ED6C}"/>
                          </a:ext>
                        </a:extLst>
                      </p:cNvPr>
                      <p:cNvPicPr>
                        <a:picLocks noChangeAspect="1" noChangeArrowheads="1"/>
                      </p:cNvPicPr>
                      <p:nvPr/>
                    </p:nvPicPr>
                    <p:blipFill>
                      <a:blip r:embed="rId4"/>
                      <a:srcRect/>
                      <a:stretch>
                        <a:fillRect/>
                      </a:stretch>
                    </p:blipFill>
                    <p:spPr bwMode="auto">
                      <a:xfrm>
                        <a:off x="128587" y="652462"/>
                        <a:ext cx="11863115" cy="5736305"/>
                      </a:xfrm>
                      <a:prstGeom prst="rect">
                        <a:avLst/>
                      </a:prstGeom>
                      <a:noFill/>
                      <a:ln>
                        <a:noFill/>
                      </a:ln>
                    </p:spPr>
                  </p:pic>
                </p:oleObj>
              </mc:Fallback>
            </mc:AlternateContent>
          </a:graphicData>
        </a:graphic>
      </p:graphicFrame>
      <p:sp>
        <p:nvSpPr>
          <p:cNvPr id="8" name="Title 1">
            <a:extLst>
              <a:ext uri="{FF2B5EF4-FFF2-40B4-BE49-F238E27FC236}">
                <a16:creationId xmlns:a16="http://schemas.microsoft.com/office/drawing/2014/main" id="{2697B9D0-EFF9-AC3D-70A0-8E3B3850008F}"/>
              </a:ext>
            </a:extLst>
          </p:cNvPr>
          <p:cNvSpPr txBox="1">
            <a:spLocks/>
          </p:cNvSpPr>
          <p:nvPr/>
        </p:nvSpPr>
        <p:spPr>
          <a:xfrm>
            <a:off x="387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193061"/>
                </a:solidFill>
                <a:effectLst/>
                <a:uLnTx/>
                <a:uFillTx/>
                <a:latin typeface="Century Gothic" panose="020F0302020204030204"/>
                <a:ea typeface="+mj-ea"/>
                <a:cs typeface="+mj-cs"/>
              </a:rPr>
              <a:t>Slowing Credit Union Loan Growth</a:t>
            </a:r>
          </a:p>
        </p:txBody>
      </p:sp>
    </p:spTree>
    <p:extLst>
      <p:ext uri="{BB962C8B-B14F-4D97-AF65-F5344CB8AC3E}">
        <p14:creationId xmlns:p14="http://schemas.microsoft.com/office/powerpoint/2010/main" val="265929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p:cNvGraphicFramePr>
            <a:graphicFrameLocks noGrp="1" noChangeAspect="1"/>
          </p:cNvGraphicFramePr>
          <p:nvPr>
            <p:extLst>
              <p:ext uri="{D42A27DB-BD31-4B8C-83A1-F6EECF244321}">
                <p14:modId xmlns:p14="http://schemas.microsoft.com/office/powerpoint/2010/main" val="1888601497"/>
              </p:ext>
            </p:extLst>
          </p:nvPr>
        </p:nvGraphicFramePr>
        <p:xfrm>
          <a:off x="279401" y="125835"/>
          <a:ext cx="11737974" cy="623302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6B0D892-2EB1-B252-7693-4FFEE56C66D0}"/>
              </a:ext>
            </a:extLst>
          </p:cNvPr>
          <p:cNvSpPr txBox="1"/>
          <p:nvPr/>
        </p:nvSpPr>
        <p:spPr>
          <a:xfrm>
            <a:off x="10910935" y="1087459"/>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71.1%</a:t>
            </a:r>
          </a:p>
        </p:txBody>
      </p:sp>
      <p:sp>
        <p:nvSpPr>
          <p:cNvPr id="3" name="TextBox 2">
            <a:extLst>
              <a:ext uri="{FF2B5EF4-FFF2-40B4-BE49-F238E27FC236}">
                <a16:creationId xmlns:a16="http://schemas.microsoft.com/office/drawing/2014/main" id="{B7CF780E-1DCF-20D4-687A-E7C65C459D5F}"/>
              </a:ext>
            </a:extLst>
          </p:cNvPr>
          <p:cNvSpPr txBox="1"/>
          <p:nvPr/>
        </p:nvSpPr>
        <p:spPr>
          <a:xfrm>
            <a:off x="10430406" y="297793"/>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72.1%</a:t>
            </a:r>
          </a:p>
        </p:txBody>
      </p:sp>
      <p:sp>
        <p:nvSpPr>
          <p:cNvPr id="4" name="TextBox 3">
            <a:extLst>
              <a:ext uri="{FF2B5EF4-FFF2-40B4-BE49-F238E27FC236}">
                <a16:creationId xmlns:a16="http://schemas.microsoft.com/office/drawing/2014/main" id="{10378252-372B-3D36-F66B-AA48E4879DCE}"/>
              </a:ext>
            </a:extLst>
          </p:cNvPr>
          <p:cNvSpPr txBox="1"/>
          <p:nvPr/>
        </p:nvSpPr>
        <p:spPr>
          <a:xfrm>
            <a:off x="5961776" y="2997567"/>
            <a:ext cx="790829" cy="338554"/>
          </a:xfrm>
          <a:prstGeom prst="rect">
            <a:avLst/>
          </a:prstGeom>
          <a:solidFill>
            <a:schemeClr val="bg1"/>
          </a:solidFill>
          <a:ln w="28575">
            <a:solidFill>
              <a:srgbClr val="FFC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64.0%</a:t>
            </a:r>
          </a:p>
        </p:txBody>
      </p:sp>
      <p:sp>
        <p:nvSpPr>
          <p:cNvPr id="7" name="Line 5">
            <a:extLst>
              <a:ext uri="{FF2B5EF4-FFF2-40B4-BE49-F238E27FC236}">
                <a16:creationId xmlns:a16="http://schemas.microsoft.com/office/drawing/2014/main" id="{8669F017-F6D5-3BB7-A439-033CB571260F}"/>
              </a:ext>
            </a:extLst>
          </p:cNvPr>
          <p:cNvSpPr>
            <a:spLocks noChangeShapeType="1"/>
          </p:cNvSpPr>
          <p:nvPr/>
        </p:nvSpPr>
        <p:spPr bwMode="auto">
          <a:xfrm flipH="1">
            <a:off x="10818655" y="570443"/>
            <a:ext cx="0" cy="587237"/>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1945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345B14A-7BE4-EEFC-B57B-1D62D2A4FFB9}"/>
              </a:ext>
            </a:extLst>
          </p:cNvPr>
          <p:cNvGraphicFramePr>
            <a:graphicFrameLocks noChangeAspect="1"/>
          </p:cNvGraphicFramePr>
          <p:nvPr/>
        </p:nvGraphicFramePr>
        <p:xfrm>
          <a:off x="403224" y="109057"/>
          <a:ext cx="11534309" cy="6686026"/>
        </p:xfrm>
        <a:graphic>
          <a:graphicData uri="http://schemas.openxmlformats.org/presentationml/2006/ole">
            <mc:AlternateContent xmlns:mc="http://schemas.openxmlformats.org/markup-compatibility/2006">
              <mc:Choice xmlns:v="urn:schemas-microsoft-com:vml" Requires="v">
                <p:oleObj name="Chart" r:id="rId3" imgW="9591657" imgH="9524858" progId="MSGraph.Chart.8">
                  <p:embed followColorScheme="full"/>
                </p:oleObj>
              </mc:Choice>
              <mc:Fallback>
                <p:oleObj name="Chart" r:id="rId3" imgW="9591657" imgH="9524858" progId="MSGraph.Chart.8">
                  <p:embed followColorScheme="full"/>
                  <p:pic>
                    <p:nvPicPr>
                      <p:cNvPr id="2" name="Object 1">
                        <a:extLst>
                          <a:ext uri="{FF2B5EF4-FFF2-40B4-BE49-F238E27FC236}">
                            <a16:creationId xmlns:a16="http://schemas.microsoft.com/office/drawing/2014/main" id="{6345B14A-7BE4-EEFC-B57B-1D62D2A4FFB9}"/>
                          </a:ext>
                        </a:extLst>
                      </p:cNvPr>
                      <p:cNvPicPr>
                        <a:picLocks noChangeAspect="1" noChangeArrowheads="1"/>
                      </p:cNvPicPr>
                      <p:nvPr/>
                    </p:nvPicPr>
                    <p:blipFill>
                      <a:blip r:embed="rId4"/>
                      <a:srcRect/>
                      <a:stretch>
                        <a:fillRect/>
                      </a:stretch>
                    </p:blipFill>
                    <p:spPr bwMode="auto">
                      <a:xfrm>
                        <a:off x="403224" y="109057"/>
                        <a:ext cx="11534309" cy="6686026"/>
                      </a:xfrm>
                      <a:prstGeom prst="rect">
                        <a:avLst/>
                      </a:prstGeom>
                      <a:noFill/>
                      <a:ln w="9525">
                        <a:solidFill>
                          <a:schemeClr val="tx1"/>
                        </a:solidFill>
                        <a:miter lim="800000"/>
                        <a:headEnd/>
                        <a:tailEnd/>
                      </a:ln>
                    </p:spPr>
                  </p:pic>
                </p:oleObj>
              </mc:Fallback>
            </mc:AlternateContent>
          </a:graphicData>
        </a:graphic>
      </p:graphicFrame>
      <p:sp>
        <p:nvSpPr>
          <p:cNvPr id="4" name="Text Box 4">
            <a:extLst>
              <a:ext uri="{FF2B5EF4-FFF2-40B4-BE49-F238E27FC236}">
                <a16:creationId xmlns:a16="http://schemas.microsoft.com/office/drawing/2014/main" id="{B57BA9C2-60EB-FD05-DD81-322246B2A4C8}"/>
              </a:ext>
            </a:extLst>
          </p:cNvPr>
          <p:cNvSpPr txBox="1">
            <a:spLocks noChangeArrowheads="1"/>
          </p:cNvSpPr>
          <p:nvPr/>
        </p:nvSpPr>
        <p:spPr bwMode="auto">
          <a:xfrm>
            <a:off x="10220075" y="4907559"/>
            <a:ext cx="550151" cy="369332"/>
          </a:xfrm>
          <a:prstGeom prst="rect">
            <a:avLst/>
          </a:prstGeom>
          <a:solidFill>
            <a:schemeClr val="bg1"/>
          </a:solidFill>
          <a:ln w="28575">
            <a:solidFill>
              <a:srgbClr val="00B05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-3.9</a:t>
            </a:r>
            <a:endPar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p:txBody>
      </p:sp>
      <p:sp>
        <p:nvSpPr>
          <p:cNvPr id="5" name="Line 5">
            <a:extLst>
              <a:ext uri="{FF2B5EF4-FFF2-40B4-BE49-F238E27FC236}">
                <a16:creationId xmlns:a16="http://schemas.microsoft.com/office/drawing/2014/main" id="{761A1BC6-B7E2-2A71-92F0-423E49E4F742}"/>
              </a:ext>
            </a:extLst>
          </p:cNvPr>
          <p:cNvSpPr>
            <a:spLocks noChangeShapeType="1"/>
          </p:cNvSpPr>
          <p:nvPr/>
        </p:nvSpPr>
        <p:spPr bwMode="auto">
          <a:xfrm flipH="1" flipV="1">
            <a:off x="10477850" y="4689445"/>
            <a:ext cx="80280" cy="218112"/>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2554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972879"/>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a:t>
            </a:r>
          </a:p>
        </p:txBody>
      </p:sp>
      <p:sp>
        <p:nvSpPr>
          <p:cNvPr id="6" name="TextBox 1">
            <a:extLst>
              <a:ext uri="{FF2B5EF4-FFF2-40B4-BE49-F238E27FC236}">
                <a16:creationId xmlns:a16="http://schemas.microsoft.com/office/drawing/2014/main" id="{3A94779D-7B6B-439F-A75B-023A6E897068}"/>
              </a:ext>
            </a:extLst>
          </p:cNvPr>
          <p:cNvSpPr txBox="1"/>
          <p:nvPr/>
        </p:nvSpPr>
        <p:spPr>
          <a:xfrm>
            <a:off x="6765754" y="3512933"/>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333827" y="3827489"/>
            <a:ext cx="9751" cy="61356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Tree>
    <p:extLst>
      <p:ext uri="{BB962C8B-B14F-4D97-AF65-F5344CB8AC3E}">
        <p14:creationId xmlns:p14="http://schemas.microsoft.com/office/powerpoint/2010/main" val="132903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884103"/>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a:t>
            </a:r>
          </a:p>
        </p:txBody>
      </p:sp>
      <p:sp>
        <p:nvSpPr>
          <p:cNvPr id="6" name="TextBox 1">
            <a:extLst>
              <a:ext uri="{FF2B5EF4-FFF2-40B4-BE49-F238E27FC236}">
                <a16:creationId xmlns:a16="http://schemas.microsoft.com/office/drawing/2014/main" id="{3A94779D-7B6B-439F-A75B-023A6E897068}"/>
              </a:ext>
            </a:extLst>
          </p:cNvPr>
          <p:cNvSpPr txBox="1"/>
          <p:nvPr/>
        </p:nvSpPr>
        <p:spPr>
          <a:xfrm>
            <a:off x="6463915" y="3386547"/>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31988" y="3691726"/>
            <a:ext cx="0" cy="11923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632271" y="5529206"/>
            <a:ext cx="747205"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-10.3%</a:t>
            </a:r>
          </a:p>
        </p:txBody>
      </p: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Tree>
    <p:extLst>
      <p:ext uri="{BB962C8B-B14F-4D97-AF65-F5344CB8AC3E}">
        <p14:creationId xmlns:p14="http://schemas.microsoft.com/office/powerpoint/2010/main" val="345442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C0D8C96-AB21-8A6E-E916-82FB7FEA52D0}"/>
              </a:ext>
            </a:extLst>
          </p:cNvPr>
          <p:cNvGraphicFramePr>
            <a:graphicFrameLocks noChangeAspect="1"/>
          </p:cNvGraphicFramePr>
          <p:nvPr/>
        </p:nvGraphicFramePr>
        <p:xfrm>
          <a:off x="152399" y="226503"/>
          <a:ext cx="11894191" cy="6509857"/>
        </p:xfrm>
        <a:graphic>
          <a:graphicData uri="http://schemas.openxmlformats.org/presentationml/2006/ole">
            <mc:AlternateContent xmlns:mc="http://schemas.openxmlformats.org/markup-compatibility/2006">
              <mc:Choice xmlns:v="urn:schemas-microsoft-com:vml" Requires="v">
                <p:oleObj name="Chart" r:id="rId3" imgW="5829257" imgH="5486516" progId="MSGraph.Chart.8">
                  <p:embed followColorScheme="full"/>
                </p:oleObj>
              </mc:Choice>
              <mc:Fallback>
                <p:oleObj name="Chart" r:id="rId3" imgW="5829257" imgH="5486516" progId="MSGraph.Chart.8">
                  <p:embed followColorScheme="full"/>
                  <p:pic>
                    <p:nvPicPr>
                      <p:cNvPr id="2" name="Object 1">
                        <a:extLst>
                          <a:ext uri="{FF2B5EF4-FFF2-40B4-BE49-F238E27FC236}">
                            <a16:creationId xmlns:a16="http://schemas.microsoft.com/office/drawing/2014/main" id="{EC0D8C96-AB21-8A6E-E916-82FB7FEA52D0}"/>
                          </a:ext>
                        </a:extLst>
                      </p:cNvPr>
                      <p:cNvPicPr>
                        <a:picLocks noChangeAspect="1" noChangeArrowheads="1"/>
                      </p:cNvPicPr>
                      <p:nvPr/>
                    </p:nvPicPr>
                    <p:blipFill>
                      <a:blip r:embed="rId4"/>
                      <a:srcRect/>
                      <a:stretch>
                        <a:fillRect/>
                      </a:stretch>
                    </p:blipFill>
                    <p:spPr bwMode="auto">
                      <a:xfrm>
                        <a:off x="152399" y="226503"/>
                        <a:ext cx="11894191" cy="6509857"/>
                      </a:xfrm>
                      <a:prstGeom prst="rect">
                        <a:avLst/>
                      </a:prstGeom>
                      <a:noFill/>
                      <a:ln>
                        <a:noFill/>
                      </a:ln>
                    </p:spPr>
                  </p:pic>
                </p:oleObj>
              </mc:Fallback>
            </mc:AlternateContent>
          </a:graphicData>
        </a:graphic>
      </p:graphicFrame>
      <p:sp>
        <p:nvSpPr>
          <p:cNvPr id="3" name="Text Box 4">
            <a:extLst>
              <a:ext uri="{FF2B5EF4-FFF2-40B4-BE49-F238E27FC236}">
                <a16:creationId xmlns:a16="http://schemas.microsoft.com/office/drawing/2014/main" id="{9D1EF64A-B5FD-DD7D-78D7-E66EB6284D31}"/>
              </a:ext>
            </a:extLst>
          </p:cNvPr>
          <p:cNvSpPr txBox="1">
            <a:spLocks noChangeArrowheads="1"/>
          </p:cNvSpPr>
          <p:nvPr/>
        </p:nvSpPr>
        <p:spPr bwMode="auto">
          <a:xfrm>
            <a:off x="9808492" y="6287440"/>
            <a:ext cx="550151" cy="369332"/>
          </a:xfrm>
          <a:prstGeom prst="rect">
            <a:avLst/>
          </a:prstGeom>
          <a:solidFill>
            <a:schemeClr val="bg1"/>
          </a:solidFill>
          <a:ln w="28575">
            <a:solidFill>
              <a:srgbClr val="7030A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-0.5</a:t>
            </a:r>
            <a:endParaRPr kumimoji="0" lang="en-US" altLang="en-US" sz="1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p:txBody>
      </p:sp>
      <p:sp>
        <p:nvSpPr>
          <p:cNvPr id="4" name="Line 5">
            <a:extLst>
              <a:ext uri="{FF2B5EF4-FFF2-40B4-BE49-F238E27FC236}">
                <a16:creationId xmlns:a16="http://schemas.microsoft.com/office/drawing/2014/main" id="{E897C0BF-B758-E527-0966-B10D71245C4F}"/>
              </a:ext>
            </a:extLst>
          </p:cNvPr>
          <p:cNvSpPr>
            <a:spLocks noChangeShapeType="1"/>
          </p:cNvSpPr>
          <p:nvPr/>
        </p:nvSpPr>
        <p:spPr bwMode="auto">
          <a:xfrm flipV="1">
            <a:off x="10083568" y="6048462"/>
            <a:ext cx="201336" cy="238978"/>
          </a:xfrm>
          <a:prstGeom prst="line">
            <a:avLst/>
          </a:prstGeom>
          <a:noFill/>
          <a:ln w="381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5801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5F8078B-713C-9EF0-FC3E-47A0FC70F0C7}"/>
              </a:ext>
            </a:extLst>
          </p:cNvPr>
          <p:cNvGraphicFramePr>
            <a:graphicFrameLocks noChangeAspect="1"/>
          </p:cNvGraphicFramePr>
          <p:nvPr/>
        </p:nvGraphicFramePr>
        <p:xfrm>
          <a:off x="152399" y="109057"/>
          <a:ext cx="11944525" cy="6677637"/>
        </p:xfrm>
        <a:graphic>
          <a:graphicData uri="http://schemas.openxmlformats.org/presentationml/2006/ole">
            <mc:AlternateContent xmlns:mc="http://schemas.openxmlformats.org/markup-compatibility/2006">
              <mc:Choice xmlns:v="urn:schemas-microsoft-com:vml" Requires="v">
                <p:oleObj name="Chart" r:id="rId3" imgW="5829257" imgH="5486516" progId="MSGraph.Chart.8">
                  <p:embed followColorScheme="full"/>
                </p:oleObj>
              </mc:Choice>
              <mc:Fallback>
                <p:oleObj name="Chart" r:id="rId3" imgW="5829257" imgH="5486516" progId="MSGraph.Chart.8">
                  <p:embed followColorScheme="full"/>
                  <p:pic>
                    <p:nvPicPr>
                      <p:cNvPr id="2" name="Object 1">
                        <a:extLst>
                          <a:ext uri="{FF2B5EF4-FFF2-40B4-BE49-F238E27FC236}">
                            <a16:creationId xmlns:a16="http://schemas.microsoft.com/office/drawing/2014/main" id="{15F8078B-713C-9EF0-FC3E-47A0FC70F0C7}"/>
                          </a:ext>
                        </a:extLst>
                      </p:cNvPr>
                      <p:cNvPicPr>
                        <a:picLocks noChangeAspect="1" noChangeArrowheads="1"/>
                      </p:cNvPicPr>
                      <p:nvPr/>
                    </p:nvPicPr>
                    <p:blipFill>
                      <a:blip r:embed="rId4"/>
                      <a:srcRect/>
                      <a:stretch>
                        <a:fillRect/>
                      </a:stretch>
                    </p:blipFill>
                    <p:spPr bwMode="auto">
                      <a:xfrm>
                        <a:off x="152399" y="109057"/>
                        <a:ext cx="11944525" cy="6677637"/>
                      </a:xfrm>
                      <a:prstGeom prst="rect">
                        <a:avLst/>
                      </a:prstGeom>
                      <a:noFill/>
                      <a:ln>
                        <a:noFill/>
                      </a:ln>
                    </p:spPr>
                  </p:pic>
                </p:oleObj>
              </mc:Fallback>
            </mc:AlternateContent>
          </a:graphicData>
        </a:graphic>
      </p:graphicFrame>
      <p:sp>
        <p:nvSpPr>
          <p:cNvPr id="3" name="Text Box 4">
            <a:extLst>
              <a:ext uri="{FF2B5EF4-FFF2-40B4-BE49-F238E27FC236}">
                <a16:creationId xmlns:a16="http://schemas.microsoft.com/office/drawing/2014/main" id="{E738D233-A4EB-0020-ED86-99481D9EB624}"/>
              </a:ext>
            </a:extLst>
          </p:cNvPr>
          <p:cNvSpPr txBox="1">
            <a:spLocks noChangeArrowheads="1"/>
          </p:cNvSpPr>
          <p:nvPr/>
        </p:nvSpPr>
        <p:spPr bwMode="auto">
          <a:xfrm>
            <a:off x="10208214" y="2768259"/>
            <a:ext cx="473206" cy="369332"/>
          </a:xfrm>
          <a:prstGeom prst="rect">
            <a:avLst/>
          </a:prstGeom>
          <a:solidFill>
            <a:schemeClr val="bg1"/>
          </a:solidFill>
          <a:ln w="28575">
            <a:solidFill>
              <a:srgbClr val="C0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6.7</a:t>
            </a:r>
            <a:endParaRPr kumimoji="0" lang="en-US" altLang="en-US" sz="1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4" name="Line 5">
            <a:extLst>
              <a:ext uri="{FF2B5EF4-FFF2-40B4-BE49-F238E27FC236}">
                <a16:creationId xmlns:a16="http://schemas.microsoft.com/office/drawing/2014/main" id="{0A8A0C87-677E-36FC-D3DB-3D8FD494FC6C}"/>
              </a:ext>
            </a:extLst>
          </p:cNvPr>
          <p:cNvSpPr>
            <a:spLocks noChangeShapeType="1"/>
          </p:cNvSpPr>
          <p:nvPr/>
        </p:nvSpPr>
        <p:spPr bwMode="auto">
          <a:xfrm flipH="1">
            <a:off x="10310070" y="3137590"/>
            <a:ext cx="91376" cy="582819"/>
          </a:xfrm>
          <a:prstGeom prst="line">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2586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CCD959A-0074-BD2E-54BA-0D6D83CFE02C}"/>
              </a:ext>
            </a:extLst>
          </p:cNvPr>
          <p:cNvGraphicFramePr>
            <a:graphicFrameLocks noChangeAspect="1"/>
          </p:cNvGraphicFramePr>
          <p:nvPr/>
        </p:nvGraphicFramePr>
        <p:xfrm>
          <a:off x="152400" y="310393"/>
          <a:ext cx="11852246" cy="6409189"/>
        </p:xfrm>
        <a:graphic>
          <a:graphicData uri="http://schemas.openxmlformats.org/presentationml/2006/ole">
            <mc:AlternateContent xmlns:mc="http://schemas.openxmlformats.org/markup-compatibility/2006">
              <mc:Choice xmlns:v="urn:schemas-microsoft-com:vml" Requires="v">
                <p:oleObj name="Chart" r:id="rId3" imgW="5829257" imgH="5486516" progId="MSGraph.Chart.8">
                  <p:embed followColorScheme="full"/>
                </p:oleObj>
              </mc:Choice>
              <mc:Fallback>
                <p:oleObj name="Chart" r:id="rId3" imgW="5829257" imgH="5486516" progId="MSGraph.Chart.8">
                  <p:embed followColorScheme="full"/>
                  <p:pic>
                    <p:nvPicPr>
                      <p:cNvPr id="2" name="Object 1">
                        <a:extLst>
                          <a:ext uri="{FF2B5EF4-FFF2-40B4-BE49-F238E27FC236}">
                            <a16:creationId xmlns:a16="http://schemas.microsoft.com/office/drawing/2014/main" id="{9CCD959A-0074-BD2E-54BA-0D6D83CFE02C}"/>
                          </a:ext>
                        </a:extLst>
                      </p:cNvPr>
                      <p:cNvPicPr>
                        <a:picLocks noChangeAspect="1" noChangeArrowheads="1"/>
                      </p:cNvPicPr>
                      <p:nvPr/>
                    </p:nvPicPr>
                    <p:blipFill>
                      <a:blip r:embed="rId4"/>
                      <a:srcRect/>
                      <a:stretch>
                        <a:fillRect/>
                      </a:stretch>
                    </p:blipFill>
                    <p:spPr bwMode="auto">
                      <a:xfrm>
                        <a:off x="152400" y="310393"/>
                        <a:ext cx="11852246" cy="6409189"/>
                      </a:xfrm>
                      <a:prstGeom prst="rect">
                        <a:avLst/>
                      </a:prstGeom>
                      <a:noFill/>
                      <a:ln>
                        <a:noFill/>
                      </a:ln>
                    </p:spPr>
                  </p:pic>
                </p:oleObj>
              </mc:Fallback>
            </mc:AlternateContent>
          </a:graphicData>
        </a:graphic>
      </p:graphicFrame>
      <p:sp>
        <p:nvSpPr>
          <p:cNvPr id="3" name="Text Box 4">
            <a:extLst>
              <a:ext uri="{FF2B5EF4-FFF2-40B4-BE49-F238E27FC236}">
                <a16:creationId xmlns:a16="http://schemas.microsoft.com/office/drawing/2014/main" id="{567F9425-0AD3-648B-3780-FC256D0BDA95}"/>
              </a:ext>
            </a:extLst>
          </p:cNvPr>
          <p:cNvSpPr txBox="1">
            <a:spLocks noChangeArrowheads="1"/>
          </p:cNvSpPr>
          <p:nvPr/>
        </p:nvSpPr>
        <p:spPr bwMode="auto">
          <a:xfrm>
            <a:off x="10242784" y="3244334"/>
            <a:ext cx="588623" cy="369332"/>
          </a:xfrm>
          <a:prstGeom prst="rect">
            <a:avLst/>
          </a:prstGeom>
          <a:solidFill>
            <a:schemeClr val="bg1"/>
          </a:solidFill>
          <a:ln w="28575">
            <a:solidFill>
              <a:srgbClr val="00B05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21.8</a:t>
            </a:r>
            <a:endPar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p:txBody>
      </p:sp>
      <p:sp>
        <p:nvSpPr>
          <p:cNvPr id="4" name="Line 5">
            <a:extLst>
              <a:ext uri="{FF2B5EF4-FFF2-40B4-BE49-F238E27FC236}">
                <a16:creationId xmlns:a16="http://schemas.microsoft.com/office/drawing/2014/main" id="{8B9E77CB-A44D-B604-A7AB-E1A695F1DCB8}"/>
              </a:ext>
            </a:extLst>
          </p:cNvPr>
          <p:cNvSpPr>
            <a:spLocks noChangeShapeType="1"/>
          </p:cNvSpPr>
          <p:nvPr/>
        </p:nvSpPr>
        <p:spPr bwMode="auto">
          <a:xfrm flipH="1">
            <a:off x="10458753" y="3613665"/>
            <a:ext cx="156684" cy="310083"/>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127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9C0C1586-0136-7258-207E-FAF892DAD577}"/>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6935350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0D5DC97E-7FA5-1104-DA51-18BF006033A3}"/>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21205328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Office Theme">
  <a:themeElements>
    <a:clrScheme name="TruStage NewBrandColors">
      <a:dk1>
        <a:srgbClr val="000000"/>
      </a:dk1>
      <a:lt1>
        <a:srgbClr val="FFFFFF"/>
      </a:lt1>
      <a:dk2>
        <a:srgbClr val="FAE07E"/>
      </a:dk2>
      <a:lt2>
        <a:srgbClr val="646468"/>
      </a:lt2>
      <a:accent1>
        <a:srgbClr val="193061"/>
      </a:accent1>
      <a:accent2>
        <a:srgbClr val="608CFF"/>
      </a:accent2>
      <a:accent3>
        <a:srgbClr val="103E2E"/>
      </a:accent3>
      <a:accent4>
        <a:srgbClr val="66CC99"/>
      </a:accent4>
      <a:accent5>
        <a:srgbClr val="591B46"/>
      </a:accent5>
      <a:accent6>
        <a:srgbClr val="D13289"/>
      </a:accent6>
      <a:hlink>
        <a:srgbClr val="19306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uStage-PPT-Template_Wide" id="{B4B32D52-273C-46FD-8E49-4589CA73F3EB}" vid="{F61611D6-30BD-4329-854A-317735008457}"/>
    </a:ext>
  </a:extLst>
</a:theme>
</file>

<file path=ppt/theme/theme2.xml><?xml version="1.0" encoding="utf-8"?>
<a:theme xmlns:a="http://schemas.openxmlformats.org/drawingml/2006/main" name="CUNA_logo">
  <a:themeElements>
    <a:clrScheme name="Teal">
      <a:dk1>
        <a:srgbClr val="000000"/>
      </a:dk1>
      <a:lt1>
        <a:srgbClr val="FFFFFF"/>
      </a:lt1>
      <a:dk2>
        <a:srgbClr val="CF1F25"/>
      </a:dk2>
      <a:lt2>
        <a:srgbClr val="898A89"/>
      </a:lt2>
      <a:accent1>
        <a:srgbClr val="2B5081"/>
      </a:accent1>
      <a:accent2>
        <a:srgbClr val="CACBCA"/>
      </a:accent2>
      <a:accent3>
        <a:srgbClr val="009BB1"/>
      </a:accent3>
      <a:accent4>
        <a:srgbClr val="00A9CE"/>
      </a:accent4>
      <a:accent5>
        <a:srgbClr val="41C393"/>
      </a:accent5>
      <a:accent6>
        <a:srgbClr val="F89A1C"/>
      </a:accent6>
      <a:hlink>
        <a:srgbClr val="CF1F24"/>
      </a:hlink>
      <a:folHlink>
        <a:srgbClr val="2B508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NA20" id="{9B8593DB-C977-9149-BDAA-4FEB5C6FA5C5}" vid="{E635C7C2-6405-D44F-8F2C-446DA6C7A4F4}"/>
    </a:ext>
  </a:extLst>
</a:theme>
</file>

<file path=ppt/theme/theme3.xml><?xml version="1.0" encoding="utf-8"?>
<a:theme xmlns:a="http://schemas.openxmlformats.org/drawingml/2006/main" name="1_Office Theme">
  <a:themeElements>
    <a:clrScheme name="TruStage NewBrandColors">
      <a:dk1>
        <a:srgbClr val="000000"/>
      </a:dk1>
      <a:lt1>
        <a:srgbClr val="FFFFFF"/>
      </a:lt1>
      <a:dk2>
        <a:srgbClr val="FAE07E"/>
      </a:dk2>
      <a:lt2>
        <a:srgbClr val="646468"/>
      </a:lt2>
      <a:accent1>
        <a:srgbClr val="193061"/>
      </a:accent1>
      <a:accent2>
        <a:srgbClr val="608CFF"/>
      </a:accent2>
      <a:accent3>
        <a:srgbClr val="103E2E"/>
      </a:accent3>
      <a:accent4>
        <a:srgbClr val="66CC99"/>
      </a:accent4>
      <a:accent5>
        <a:srgbClr val="591B46"/>
      </a:accent5>
      <a:accent6>
        <a:srgbClr val="D13289"/>
      </a:accent6>
      <a:hlink>
        <a:srgbClr val="19306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uStage-PPT-Template_Wide" id="{B4B32D52-273C-46FD-8E49-4589CA73F3EB}" vid="{F61611D6-30BD-4329-854A-317735008457}"/>
    </a:ext>
  </a:extLst>
</a:theme>
</file>

<file path=ppt/theme/theme4.xml><?xml version="1.0" encoding="utf-8"?>
<a:theme xmlns:a="http://schemas.openxmlformats.org/drawingml/2006/main" name="2_Office Theme">
  <a:themeElements>
    <a:clrScheme name="Custom 1">
      <a:dk1>
        <a:srgbClr val="000000"/>
      </a:dk1>
      <a:lt1>
        <a:srgbClr val="FFFFFF"/>
      </a:lt1>
      <a:dk2>
        <a:srgbClr val="342549"/>
      </a:dk2>
      <a:lt2>
        <a:srgbClr val="E7E6E6"/>
      </a:lt2>
      <a:accent1>
        <a:srgbClr val="342549"/>
      </a:accent1>
      <a:accent2>
        <a:srgbClr val="F7EDE4"/>
      </a:accent2>
      <a:accent3>
        <a:srgbClr val="000000"/>
      </a:accent3>
      <a:accent4>
        <a:srgbClr val="000000"/>
      </a:accent4>
      <a:accent5>
        <a:srgbClr val="FFFFFF"/>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ternalSpeakers_PPT24" id="{E897620C-5DB7-404F-BF5C-5BEF695DCF29}" vid="{536032B7-B742-724A-B15A-BDE9561837A9}"/>
    </a:ext>
  </a:extLst>
</a:theme>
</file>

<file path=ppt/theme/theme5.xml><?xml version="1.0" encoding="utf-8"?>
<a:theme xmlns:a="http://schemas.openxmlformats.org/drawingml/2006/main" name="3_Office Theme">
  <a:themeElements>
    <a:clrScheme name="Custom 1">
      <a:dk1>
        <a:srgbClr val="000000"/>
      </a:dk1>
      <a:lt1>
        <a:srgbClr val="FFFFFF"/>
      </a:lt1>
      <a:dk2>
        <a:srgbClr val="342549"/>
      </a:dk2>
      <a:lt2>
        <a:srgbClr val="E7E6E6"/>
      </a:lt2>
      <a:accent1>
        <a:srgbClr val="342549"/>
      </a:accent1>
      <a:accent2>
        <a:srgbClr val="F7EDE4"/>
      </a:accent2>
      <a:accent3>
        <a:srgbClr val="000000"/>
      </a:accent3>
      <a:accent4>
        <a:srgbClr val="000000"/>
      </a:accent4>
      <a:accent5>
        <a:srgbClr val="FFFFFF"/>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D021EAD-1531-0244-B12D-22A9964DB2D3}" vid="{73C7BD08-1327-F947-B8FA-06EDFD747F6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272827"/>
    </a:dk2>
    <a:lt2>
      <a:srgbClr val="E8E7E4"/>
    </a:lt2>
    <a:accent1>
      <a:srgbClr val="871535"/>
    </a:accent1>
    <a:accent2>
      <a:srgbClr val="D23D26"/>
    </a:accent2>
    <a:accent3>
      <a:srgbClr val="F9B500"/>
    </a:accent3>
    <a:accent4>
      <a:srgbClr val="386374"/>
    </a:accent4>
    <a:accent5>
      <a:srgbClr val="272827"/>
    </a:accent5>
    <a:accent6>
      <a:srgbClr val="588293"/>
    </a:accent6>
    <a:hlink>
      <a:srgbClr val="871535"/>
    </a:hlink>
    <a:folHlink>
      <a:srgbClr val="2728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a00452fd-8469-409e-91a8-bb7a008e2da0}" enabled="0" method="" siteId="{a00452fd-8469-409e-91a8-bb7a008e2da0}" removed="1"/>
</clbl:labelList>
</file>

<file path=docProps/app.xml><?xml version="1.0" encoding="utf-8"?>
<Properties xmlns="http://schemas.openxmlformats.org/officeDocument/2006/extended-properties" xmlns:vt="http://schemas.openxmlformats.org/officeDocument/2006/docPropsVTypes">
  <Template>TruStage-PPT-Template_Preferred(16-9)</Template>
  <TotalTime>5817</TotalTime>
  <Words>5603</Words>
  <Application>Microsoft Office PowerPoint</Application>
  <PresentationFormat>Widescreen</PresentationFormat>
  <Paragraphs>1304</Paragraphs>
  <Slides>118</Slides>
  <Notes>43</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118</vt:i4>
      </vt:variant>
    </vt:vector>
  </HeadingPairs>
  <TitlesOfParts>
    <vt:vector size="135" baseType="lpstr">
      <vt:lpstr>Aptos</vt:lpstr>
      <vt:lpstr>Arial</vt:lpstr>
      <vt:lpstr>Arial Narrow</vt:lpstr>
      <vt:lpstr>Calibri</vt:lpstr>
      <vt:lpstr>Century Gothic</vt:lpstr>
      <vt:lpstr>Georgia</vt:lpstr>
      <vt:lpstr>Rockwell</vt:lpstr>
      <vt:lpstr>Symbol</vt:lpstr>
      <vt:lpstr>Times</vt:lpstr>
      <vt:lpstr>Times New Roman</vt:lpstr>
      <vt:lpstr>Verdana</vt:lpstr>
      <vt:lpstr>Office Theme</vt:lpstr>
      <vt:lpstr>CUNA_logo</vt:lpstr>
      <vt:lpstr>1_Office Theme</vt:lpstr>
      <vt:lpstr>2_Office Theme</vt:lpstr>
      <vt:lpstr>3_Office Theme</vt:lpstr>
      <vt:lpstr>Chart</vt:lpstr>
      <vt:lpstr>Economic &amp;  Credit Union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Below Trend Economic Growth for Next 2 Years</vt:lpstr>
      <vt:lpstr>Below Trend Economic Growth for Next 2 Years</vt:lpstr>
      <vt:lpstr>Below Trend Economic Growth for Next 2 Years</vt:lpstr>
      <vt:lpstr>Slower Economic Growth for Next 2 Years</vt:lpstr>
      <vt:lpstr>Slower Economic Growth for Next 2 Years</vt:lpstr>
      <vt:lpstr>Slower Economic Growth for Next 2 Years</vt:lpstr>
      <vt:lpstr>Slower Economic Growth for Next 2 Years</vt:lpstr>
      <vt:lpstr>Slower Economic Growth for Next 2 Years</vt:lpstr>
      <vt:lpstr>Slower Economic Growth for Next 2 Years</vt:lpstr>
      <vt:lpstr>Slower Economic Growth for Next 2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Wage Growth Slowing as Core Inflation Falls</vt:lpstr>
      <vt:lpstr>Wage Growth Slowing as Core Inflation Falls</vt:lpstr>
      <vt:lpstr>Wage Growth Slowing as Core Inflation Falls</vt:lpstr>
      <vt:lpstr>Wage Growth Slowing as Core Inflation Falls</vt:lpstr>
      <vt:lpstr>Inflation Approaching 2% Target</vt:lpstr>
      <vt:lpstr>Inflation Approaching 2% Target</vt:lpstr>
      <vt:lpstr>Inflation Approaching 2% Target</vt:lpstr>
      <vt:lpstr>Inflation Approaching 2% Target</vt:lpstr>
      <vt:lpstr>Inflation Approaching 2% Target</vt:lpstr>
      <vt:lpstr>Inflation Approaching 2% Target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Limerick of the Day</vt:lpstr>
      <vt:lpstr>Limerick of the Day</vt:lpstr>
      <vt:lpstr>Limerick of the Day</vt:lpstr>
      <vt:lpstr>Limerick of the Day</vt:lpstr>
      <vt:lpstr>Limerick of the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Vehicle Prices are Falling</vt:lpstr>
      <vt:lpstr>Vehicle Prices are Falling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Forecast Overview October 2024</vt:lpstr>
      <vt:lpstr>Economic Forecast October 2024</vt:lpstr>
      <vt:lpstr>Economic Forecast October 2024</vt:lpstr>
      <vt:lpstr>Credit Union Forecast October 2024</vt:lpstr>
      <vt:lpstr>Credit Union Forecast October 2024</vt:lpstr>
      <vt:lpstr>Economic Update Summary For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Steven W.</dc:creator>
  <cp:lastModifiedBy>Miller, Michelle</cp:lastModifiedBy>
  <cp:revision>29</cp:revision>
  <dcterms:created xsi:type="dcterms:W3CDTF">2023-05-22T17:11:53Z</dcterms:created>
  <dcterms:modified xsi:type="dcterms:W3CDTF">2024-11-05T20:31:24Z</dcterms:modified>
</cp:coreProperties>
</file>