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9.xml" ContentType="application/vnd.openxmlformats-officedocument.presentationml.notesSlide+xml"/>
  <Override PartName="/ppt/charts/chart19.xml" ContentType="application/vnd.openxmlformats-officedocument.drawingml.chart+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20.xml" ContentType="application/vnd.openxmlformats-officedocument.drawingml.chart+xml"/>
  <Override PartName="/ppt/drawings/drawing9.xml" ContentType="application/vnd.openxmlformats-officedocument.drawingml.chartshapes+xml"/>
  <Override PartName="/ppt/notesSlides/notesSlide11.xml" ContentType="application/vnd.openxmlformats-officedocument.presentationml.notesSlide+xml"/>
  <Override PartName="/ppt/charts/chart21.xml" ContentType="application/vnd.openxmlformats-officedocument.drawingml.chart+xml"/>
  <Override PartName="/ppt/drawings/drawing10.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drawings/drawing11.xml" ContentType="application/vnd.openxmlformats-officedocument.drawingml.chartshapes+xml"/>
  <Override PartName="/ppt/notesSlides/notesSlide13.xml" ContentType="application/vnd.openxmlformats-officedocument.presentationml.notesSlide+xml"/>
  <Override PartName="/ppt/charts/chart26.xml" ContentType="application/vnd.openxmlformats-officedocument.drawingml.chart+xml"/>
  <Override PartName="/ppt/drawings/drawing12.xml" ContentType="application/vnd.openxmlformats-officedocument.drawingml.chartshapes+xml"/>
  <Override PartName="/ppt/notesSlides/notesSlide14.xml" ContentType="application/vnd.openxmlformats-officedocument.presentationml.notesSlide+xml"/>
  <Override PartName="/ppt/charts/chart27.xml" ContentType="application/vnd.openxmlformats-officedocument.drawingml.chart+xml"/>
  <Override PartName="/ppt/drawings/drawing13.xml" ContentType="application/vnd.openxmlformats-officedocument.drawingml.chartshapes+xml"/>
  <Override PartName="/ppt/notesSlides/notesSlide15.xml" ContentType="application/vnd.openxmlformats-officedocument.presentationml.notesSlide+xml"/>
  <Override PartName="/ppt/charts/chart28.xml" ContentType="application/vnd.openxmlformats-officedocument.drawingml.chart+xml"/>
  <Override PartName="/ppt/drawings/drawing14.xml" ContentType="application/vnd.openxmlformats-officedocument.drawingml.chartshapes+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notesSlides/notesSlide18.xml" ContentType="application/vnd.openxmlformats-officedocument.presentationml.notesSlide+xml"/>
  <Override PartName="/ppt/charts/chart31.xml" ContentType="application/vnd.openxmlformats-officedocument.drawingml.chart+xml"/>
  <Override PartName="/ppt/notesSlides/notesSlide19.xml" ContentType="application/vnd.openxmlformats-officedocument.presentationml.notesSlide+xml"/>
  <Override PartName="/ppt/charts/chart32.xml" ContentType="application/vnd.openxmlformats-officedocument.drawingml.chart+xml"/>
  <Override PartName="/ppt/notesSlides/notesSlide20.xml" ContentType="application/vnd.openxmlformats-officedocument.presentationml.notesSlide+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2.xml" ContentType="application/vnd.openxmlformats-officedocument.presentationml.notesSlide+xml"/>
  <Override PartName="/ppt/charts/chart36.xml" ContentType="application/vnd.openxmlformats-officedocument.drawingml.chart+xml"/>
  <Override PartName="/ppt/notesSlides/notesSlide23.xml" ContentType="application/vnd.openxmlformats-officedocument.presentationml.notesSlide+xml"/>
  <Override PartName="/ppt/charts/chart37.xml" ContentType="application/vnd.openxmlformats-officedocument.drawingml.chart+xml"/>
  <Override PartName="/ppt/notesSlides/notesSlide24.xml" ContentType="application/vnd.openxmlformats-officedocument.presentationml.notesSlide+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notesSlides/notesSlide27.xml" ContentType="application/vnd.openxmlformats-officedocument.presentationml.notesSlide+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notesSlides/notesSlide29.xml" ContentType="application/vnd.openxmlformats-officedocument.presentationml.notesSlide+xml"/>
  <Override PartName="/ppt/charts/chart43.xml" ContentType="application/vnd.openxmlformats-officedocument.drawingml.chart+xml"/>
  <Override PartName="/ppt/notesSlides/notesSlide30.xml" ContentType="application/vnd.openxmlformats-officedocument.presentationml.notesSlide+xml"/>
  <Override PartName="/ppt/charts/chart44.xml" ContentType="application/vnd.openxmlformats-officedocument.drawingml.chart+xml"/>
  <Override PartName="/ppt/notesSlides/notesSlide31.xml" ContentType="application/vnd.openxmlformats-officedocument.presentationml.notesSlide+xml"/>
  <Override PartName="/ppt/charts/chart45.xml" ContentType="application/vnd.openxmlformats-officedocument.drawingml.chart+xml"/>
  <Override PartName="/ppt/notesSlides/notesSlide32.xml" ContentType="application/vnd.openxmlformats-officedocument.presentationml.notesSlide+xml"/>
  <Override PartName="/ppt/charts/chart46.xml" ContentType="application/vnd.openxmlformats-officedocument.drawingml.chart+xml"/>
  <Override PartName="/ppt/notesSlides/notesSlide33.xml" ContentType="application/vnd.openxmlformats-officedocument.presentationml.notesSlide+xml"/>
  <Override PartName="/ppt/charts/chart47.xml" ContentType="application/vnd.openxmlformats-officedocument.drawingml.chart+xml"/>
  <Override PartName="/ppt/notesSlides/notesSlide34.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5.xml" ContentType="application/vnd.openxmlformats-officedocument.drawingml.chartshapes+xml"/>
  <Override PartName="/ppt/charts/chart50.xml" ContentType="application/vnd.openxmlformats-officedocument.drawingml.chart+xml"/>
  <Override PartName="/ppt/notesSlides/notesSlide35.xml" ContentType="application/vnd.openxmlformats-officedocument.presentationml.notesSlide+xml"/>
  <Override PartName="/ppt/charts/chart51.xml" ContentType="application/vnd.openxmlformats-officedocument.drawingml.chart+xml"/>
  <Override PartName="/ppt/notesSlides/notesSlide36.xml" ContentType="application/vnd.openxmlformats-officedocument.presentationml.notesSlide+xml"/>
  <Override PartName="/ppt/charts/chart5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53.xml" ContentType="application/vnd.openxmlformats-officedocument.drawingml.chart+xml"/>
  <Override PartName="/ppt/notesSlides/notesSlide39.xml" ContentType="application/vnd.openxmlformats-officedocument.presentationml.notesSlide+xml"/>
  <Override PartName="/ppt/charts/chart5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63" r:id="rId3"/>
    <p:sldMasterId id="2147483808" r:id="rId4"/>
    <p:sldMasterId id="2147483817" r:id="rId5"/>
  </p:sldMasterIdLst>
  <p:notesMasterIdLst>
    <p:notesMasterId r:id="rId149"/>
  </p:notesMasterIdLst>
  <p:sldIdLst>
    <p:sldId id="2147376097" r:id="rId6"/>
    <p:sldId id="2147376483" r:id="rId7"/>
    <p:sldId id="2147376502" r:id="rId8"/>
    <p:sldId id="2147376501" r:id="rId9"/>
    <p:sldId id="2147376500" r:id="rId10"/>
    <p:sldId id="2147376499" r:id="rId11"/>
    <p:sldId id="2147376498" r:id="rId12"/>
    <p:sldId id="2147376497" r:id="rId13"/>
    <p:sldId id="2147376496" r:id="rId14"/>
    <p:sldId id="2147376495" r:id="rId15"/>
    <p:sldId id="2147376494" r:id="rId16"/>
    <p:sldId id="2147376493" r:id="rId17"/>
    <p:sldId id="2147376492" r:id="rId18"/>
    <p:sldId id="2147376491" r:id="rId19"/>
    <p:sldId id="2147376490" r:id="rId20"/>
    <p:sldId id="2147376489" r:id="rId21"/>
    <p:sldId id="2147376488" r:id="rId22"/>
    <p:sldId id="2147376487" r:id="rId23"/>
    <p:sldId id="2147376486" r:id="rId24"/>
    <p:sldId id="2147376485" r:id="rId25"/>
    <p:sldId id="2147376484" r:id="rId26"/>
    <p:sldId id="2147376356" r:id="rId27"/>
    <p:sldId id="2147376438" r:id="rId28"/>
    <p:sldId id="2147376437" r:id="rId29"/>
    <p:sldId id="2147376436" r:id="rId30"/>
    <p:sldId id="2147376435" r:id="rId31"/>
    <p:sldId id="2147376434" r:id="rId32"/>
    <p:sldId id="2147376433" r:id="rId33"/>
    <p:sldId id="2147376327" r:id="rId34"/>
    <p:sldId id="2147376371" r:id="rId35"/>
    <p:sldId id="316" r:id="rId36"/>
    <p:sldId id="2147376506" r:id="rId37"/>
    <p:sldId id="2147376196" r:id="rId38"/>
    <p:sldId id="2147376207" r:id="rId39"/>
    <p:sldId id="2147376439" r:id="rId40"/>
    <p:sldId id="2147376440" r:id="rId41"/>
    <p:sldId id="2147376441" r:id="rId42"/>
    <p:sldId id="2147376442" r:id="rId43"/>
    <p:sldId id="2147376443" r:id="rId44"/>
    <p:sldId id="2147376444" r:id="rId45"/>
    <p:sldId id="2147376445" r:id="rId46"/>
    <p:sldId id="2147376446" r:id="rId47"/>
    <p:sldId id="2147376054" r:id="rId48"/>
    <p:sldId id="2147376064" r:id="rId49"/>
    <p:sldId id="2147376063" r:id="rId50"/>
    <p:sldId id="2147376447" r:id="rId51"/>
    <p:sldId id="2147376448" r:id="rId52"/>
    <p:sldId id="2147376449" r:id="rId53"/>
    <p:sldId id="2147376450" r:id="rId54"/>
    <p:sldId id="2147376451" r:id="rId55"/>
    <p:sldId id="2147376452" r:id="rId56"/>
    <p:sldId id="2147376453" r:id="rId57"/>
    <p:sldId id="2147376454" r:id="rId58"/>
    <p:sldId id="2147376455" r:id="rId59"/>
    <p:sldId id="2147375990" r:id="rId60"/>
    <p:sldId id="2147376379" r:id="rId61"/>
    <p:sldId id="2147376380" r:id="rId62"/>
    <p:sldId id="2147376381" r:id="rId63"/>
    <p:sldId id="2147376382" r:id="rId64"/>
    <p:sldId id="2147376383" r:id="rId65"/>
    <p:sldId id="2147376384" r:id="rId66"/>
    <p:sldId id="2147376385" r:id="rId67"/>
    <p:sldId id="2147376386" r:id="rId68"/>
    <p:sldId id="2147376387" r:id="rId69"/>
    <p:sldId id="2147376388" r:id="rId70"/>
    <p:sldId id="2147376457" r:id="rId71"/>
    <p:sldId id="2147376458" r:id="rId72"/>
    <p:sldId id="2147376459" r:id="rId73"/>
    <p:sldId id="2147376460" r:id="rId74"/>
    <p:sldId id="2147376421" r:id="rId75"/>
    <p:sldId id="2147376461" r:id="rId76"/>
    <p:sldId id="2147376462" r:id="rId77"/>
    <p:sldId id="2147376463" r:id="rId78"/>
    <p:sldId id="2147376464" r:id="rId79"/>
    <p:sldId id="2147376465" r:id="rId80"/>
    <p:sldId id="2147376466" r:id="rId81"/>
    <p:sldId id="2147376467" r:id="rId82"/>
    <p:sldId id="2147376468" r:id="rId83"/>
    <p:sldId id="2147376469" r:id="rId84"/>
    <p:sldId id="2147376470" r:id="rId85"/>
    <p:sldId id="2147376471" r:id="rId86"/>
    <p:sldId id="2147376472" r:id="rId87"/>
    <p:sldId id="2147376473" r:id="rId88"/>
    <p:sldId id="2147376474" r:id="rId89"/>
    <p:sldId id="2147376475" r:id="rId90"/>
    <p:sldId id="2147376476" r:id="rId91"/>
    <p:sldId id="2147376477" r:id="rId92"/>
    <p:sldId id="2147376478" r:id="rId93"/>
    <p:sldId id="2147376479" r:id="rId94"/>
    <p:sldId id="2147376480" r:id="rId95"/>
    <p:sldId id="4868" r:id="rId96"/>
    <p:sldId id="2147375709" r:id="rId97"/>
    <p:sldId id="2147375717" r:id="rId98"/>
    <p:sldId id="2147375708" r:id="rId99"/>
    <p:sldId id="2147376095" r:id="rId100"/>
    <p:sldId id="2147375707" r:id="rId101"/>
    <p:sldId id="2147376157" r:id="rId102"/>
    <p:sldId id="2147376333" r:id="rId103"/>
    <p:sldId id="2147375880" r:id="rId104"/>
    <p:sldId id="2147375881" r:id="rId105"/>
    <p:sldId id="2147375882" r:id="rId106"/>
    <p:sldId id="2147375883" r:id="rId107"/>
    <p:sldId id="2147375884" r:id="rId108"/>
    <p:sldId id="2147376185" r:id="rId109"/>
    <p:sldId id="2147376100" r:id="rId110"/>
    <p:sldId id="2147376158" r:id="rId111"/>
    <p:sldId id="2147376159" r:id="rId112"/>
    <p:sldId id="2147375705" r:id="rId113"/>
    <p:sldId id="2147375704" r:id="rId114"/>
    <p:sldId id="2147375703" r:id="rId115"/>
    <p:sldId id="2147376160" r:id="rId116"/>
    <p:sldId id="2147375702" r:id="rId117"/>
    <p:sldId id="2147376283" r:id="rId118"/>
    <p:sldId id="2147376284" r:id="rId119"/>
    <p:sldId id="2147376187" r:id="rId120"/>
    <p:sldId id="2147376289" r:id="rId121"/>
    <p:sldId id="2147376290" r:id="rId122"/>
    <p:sldId id="2147376188" r:id="rId123"/>
    <p:sldId id="2147376189" r:id="rId124"/>
    <p:sldId id="2147376190" r:id="rId125"/>
    <p:sldId id="2147375727" r:id="rId126"/>
    <p:sldId id="2147375701" r:id="rId127"/>
    <p:sldId id="2147376364" r:id="rId128"/>
    <p:sldId id="2147376411" r:id="rId129"/>
    <p:sldId id="2147376481" r:id="rId130"/>
    <p:sldId id="2147375700" r:id="rId131"/>
    <p:sldId id="2147375756" r:id="rId132"/>
    <p:sldId id="2147375741" r:id="rId133"/>
    <p:sldId id="2147375740" r:id="rId134"/>
    <p:sldId id="564" r:id="rId135"/>
    <p:sldId id="565" r:id="rId136"/>
    <p:sldId id="566" r:id="rId137"/>
    <p:sldId id="567" r:id="rId138"/>
    <p:sldId id="568" r:id="rId139"/>
    <p:sldId id="570" r:id="rId140"/>
    <p:sldId id="2147375914" r:id="rId141"/>
    <p:sldId id="2147376406" r:id="rId142"/>
    <p:sldId id="2147376407" r:id="rId143"/>
    <p:sldId id="2147376408" r:id="rId144"/>
    <p:sldId id="2147376409" r:id="rId145"/>
    <p:sldId id="2147376410" r:id="rId146"/>
    <p:sldId id="2147376482" r:id="rId147"/>
    <p:sldId id="1894" r:id="rId1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483"/>
            <p14:sldId id="2147376502"/>
            <p14:sldId id="2147376501"/>
            <p14:sldId id="2147376500"/>
            <p14:sldId id="2147376499"/>
            <p14:sldId id="2147376498"/>
            <p14:sldId id="2147376497"/>
            <p14:sldId id="2147376496"/>
            <p14:sldId id="2147376495"/>
            <p14:sldId id="2147376494"/>
            <p14:sldId id="2147376493"/>
            <p14:sldId id="2147376492"/>
            <p14:sldId id="2147376491"/>
            <p14:sldId id="2147376490"/>
            <p14:sldId id="2147376489"/>
            <p14:sldId id="2147376488"/>
            <p14:sldId id="2147376487"/>
            <p14:sldId id="2147376486"/>
            <p14:sldId id="2147376485"/>
            <p14:sldId id="2147376484"/>
            <p14:sldId id="2147376356"/>
            <p14:sldId id="2147376438"/>
            <p14:sldId id="2147376437"/>
            <p14:sldId id="2147376436"/>
            <p14:sldId id="2147376435"/>
            <p14:sldId id="2147376434"/>
            <p14:sldId id="2147376433"/>
            <p14:sldId id="2147376327"/>
            <p14:sldId id="2147376371"/>
            <p14:sldId id="316"/>
            <p14:sldId id="2147376506"/>
            <p14:sldId id="2147376196"/>
            <p14:sldId id="2147376207"/>
            <p14:sldId id="2147376439"/>
            <p14:sldId id="2147376440"/>
            <p14:sldId id="2147376441"/>
            <p14:sldId id="2147376442"/>
            <p14:sldId id="2147376443"/>
            <p14:sldId id="2147376444"/>
            <p14:sldId id="2147376445"/>
            <p14:sldId id="2147376446"/>
            <p14:sldId id="2147376054"/>
            <p14:sldId id="2147376064"/>
            <p14:sldId id="2147376063"/>
            <p14:sldId id="2147376447"/>
            <p14:sldId id="2147376448"/>
            <p14:sldId id="2147376449"/>
            <p14:sldId id="2147376450"/>
            <p14:sldId id="2147376451"/>
            <p14:sldId id="2147376452"/>
            <p14:sldId id="2147376453"/>
            <p14:sldId id="2147376454"/>
            <p14:sldId id="2147376455"/>
            <p14:sldId id="2147375990"/>
            <p14:sldId id="2147376379"/>
            <p14:sldId id="2147376380"/>
            <p14:sldId id="2147376381"/>
            <p14:sldId id="2147376382"/>
            <p14:sldId id="2147376383"/>
            <p14:sldId id="2147376384"/>
            <p14:sldId id="2147376385"/>
            <p14:sldId id="2147376386"/>
            <p14:sldId id="2147376387"/>
            <p14:sldId id="2147376388"/>
            <p14:sldId id="2147376457"/>
            <p14:sldId id="2147376458"/>
            <p14:sldId id="2147376459"/>
            <p14:sldId id="2147376460"/>
            <p14:sldId id="2147376421"/>
            <p14:sldId id="2147376461"/>
            <p14:sldId id="2147376462"/>
            <p14:sldId id="2147376463"/>
            <p14:sldId id="2147376464"/>
            <p14:sldId id="2147376465"/>
            <p14:sldId id="2147376466"/>
            <p14:sldId id="2147376467"/>
            <p14:sldId id="2147376468"/>
            <p14:sldId id="2147376469"/>
            <p14:sldId id="2147376470"/>
            <p14:sldId id="2147376471"/>
            <p14:sldId id="2147376472"/>
            <p14:sldId id="2147376473"/>
            <p14:sldId id="2147376474"/>
            <p14:sldId id="2147376475"/>
            <p14:sldId id="2147376476"/>
            <p14:sldId id="2147376477"/>
            <p14:sldId id="2147376478"/>
            <p14:sldId id="2147376479"/>
            <p14:sldId id="2147376480"/>
            <p14:sldId id="4868"/>
            <p14:sldId id="2147375709"/>
            <p14:sldId id="2147375717"/>
            <p14:sldId id="2147375708"/>
            <p14:sldId id="2147376095"/>
            <p14:sldId id="2147375707"/>
            <p14:sldId id="2147376157"/>
            <p14:sldId id="2147376333"/>
            <p14:sldId id="2147375880"/>
            <p14:sldId id="2147375881"/>
            <p14:sldId id="2147375882"/>
            <p14:sldId id="2147375883"/>
            <p14:sldId id="2147375884"/>
            <p14:sldId id="2147376185"/>
            <p14:sldId id="2147376100"/>
            <p14:sldId id="2147376158"/>
            <p14:sldId id="2147376159"/>
            <p14:sldId id="2147375705"/>
            <p14:sldId id="2147375704"/>
            <p14:sldId id="2147375703"/>
            <p14:sldId id="2147376160"/>
            <p14:sldId id="2147375702"/>
            <p14:sldId id="2147376283"/>
            <p14:sldId id="2147376284"/>
            <p14:sldId id="2147376187"/>
            <p14:sldId id="2147376289"/>
            <p14:sldId id="2147376290"/>
            <p14:sldId id="2147376188"/>
            <p14:sldId id="2147376189"/>
            <p14:sldId id="2147376190"/>
            <p14:sldId id="2147375727"/>
            <p14:sldId id="2147375701"/>
            <p14:sldId id="2147376364"/>
            <p14:sldId id="2147376411"/>
            <p14:sldId id="2147376481"/>
            <p14:sldId id="2147375700"/>
            <p14:sldId id="2147375756"/>
            <p14:sldId id="2147375741"/>
            <p14:sldId id="2147375740"/>
            <p14:sldId id="564"/>
            <p14:sldId id="565"/>
            <p14:sldId id="566"/>
            <p14:sldId id="567"/>
            <p14:sldId id="568"/>
            <p14:sldId id="570"/>
            <p14:sldId id="2147375914"/>
            <p14:sldId id="2147376406"/>
            <p14:sldId id="2147376407"/>
            <p14:sldId id="2147376408"/>
            <p14:sldId id="2147376409"/>
            <p14:sldId id="2147376410"/>
            <p14:sldId id="2147376482"/>
            <p14:sldId id="1894"/>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5C563-D9AC-48BC-9765-CDBA73DE5670}" v="42" dt="2024-11-20T20:22:44.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p:restoredTop sz="96790"/>
  </p:normalViewPr>
  <p:slideViewPr>
    <p:cSldViewPr snapToGrid="0" snapToObjects="1" showGuides="1">
      <p:cViewPr varScale="1">
        <p:scale>
          <a:sx n="127" d="100"/>
          <a:sy n="127" d="100"/>
        </p:scale>
        <p:origin x="150" y="192"/>
      </p:cViewPr>
      <p:guideLst>
        <p:guide orient="horz" pos="2400"/>
        <p:guide pos="3840"/>
      </p:guideLst>
    </p:cSldViewPr>
  </p:slideViewPr>
  <p:notesTextViewPr>
    <p:cViewPr>
      <p:scale>
        <a:sx n="1" d="1"/>
        <a:sy n="1" d="1"/>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dirty="0"/>
              <a:t>CU Loan Growth</a:t>
            </a:r>
          </a:p>
        </c:rich>
      </c:tx>
      <c:layout>
        <c:manualLayout>
          <c:xMode val="edge"/>
          <c:yMode val="edge"/>
          <c:x val="0.37610499679877513"/>
          <c:y val="2.8163755061951394E-2"/>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3.3000000000000002E-2</c:v>
                </c:pt>
                <c:pt idx="313">
                  <c:v>0.03</c:v>
                </c:pt>
                <c:pt idx="314">
                  <c:v>2.9000000000000001E-2</c:v>
                </c:pt>
                <c:pt idx="315">
                  <c:v>2.7E-2</c:v>
                </c:pt>
                <c:pt idx="316">
                  <c:v>2.3E-2</c:v>
                </c:pt>
                <c:pt idx="317">
                  <c:v>2.1999999999999999E-2</c:v>
                </c:pt>
                <c:pt idx="318">
                  <c:v>1.9E-2</c:v>
                </c:pt>
                <c:pt idx="319">
                  <c:v>1.2999999999999999E-2</c:v>
                </c:pt>
                <c:pt idx="320">
                  <c:v>1.2999999999999999E-2</c:v>
                </c:pt>
                <c:pt idx="321">
                  <c:v>1.2999999999999999E-2</c:v>
                </c:pt>
                <c:pt idx="322">
                  <c:v>1.2999999999999999E-2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Sheet1!#REF!</c:f>
              <c:strCache>
                <c:ptCount val="1"/>
                <c:pt idx="0">
                  <c:v>#REF!</c:v>
                </c:pt>
              </c:strCache>
            </c:strRef>
          </c:tx>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egendEntry>
        <c:idx val="2"/>
        <c:delete val="1"/>
      </c:legendEntry>
      <c:layout>
        <c:manualLayout>
          <c:xMode val="edge"/>
          <c:yMode val="edge"/>
          <c:x val="0.53089920895714715"/>
          <c:y val="0.14155644942481868"/>
          <c:w val="0.15361480018057239"/>
          <c:h val="0.1154661892490656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a:t>CU Loan Growth Vs. 
Fed Funds Interest Rate</a:t>
            </a:r>
          </a:p>
        </c:rich>
      </c:tx>
      <c:layout>
        <c:manualLayout>
          <c:xMode val="edge"/>
          <c:yMode val="edge"/>
          <c:x val="0.37396015078774114"/>
          <c:y val="1.9765817250302123E-3"/>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3.3000000000000002E-2</c:v>
                </c:pt>
                <c:pt idx="313">
                  <c:v>0.03</c:v>
                </c:pt>
                <c:pt idx="314">
                  <c:v>2.9000000000000001E-2</c:v>
                </c:pt>
                <c:pt idx="315">
                  <c:v>2.7E-2</c:v>
                </c:pt>
                <c:pt idx="316">
                  <c:v>2.3E-2</c:v>
                </c:pt>
                <c:pt idx="317">
                  <c:v>2.1999999999999999E-2</c:v>
                </c:pt>
                <c:pt idx="318">
                  <c:v>1.9E-2</c:v>
                </c:pt>
                <c:pt idx="319">
                  <c:v>1.2999999999999999E-2</c:v>
                </c:pt>
                <c:pt idx="320">
                  <c:v>1.2999999999999999E-2</c:v>
                </c:pt>
                <c:pt idx="321">
                  <c:v>1.2999999999999999E-2</c:v>
                </c:pt>
                <c:pt idx="322">
                  <c:v>1.2999999999999999E-2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Fed Funds Interest Rate</c:v>
                </c:pt>
              </c:strCache>
            </c:strRef>
          </c:tx>
          <c:spPr>
            <a:ln w="28938">
              <a:solidFill>
                <a:srgbClr val="3366FF"/>
              </a:solidFill>
              <a:prstDash val="solid"/>
            </a:ln>
          </c:spPr>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5.5599999999999997E-2</c:v>
                </c:pt>
                <c:pt idx="1">
                  <c:v>5.5100000000000003E-2</c:v>
                </c:pt>
                <c:pt idx="2">
                  <c:v>5.4899999999999997E-2</c:v>
                </c:pt>
                <c:pt idx="3">
                  <c:v>5.45E-2</c:v>
                </c:pt>
                <c:pt idx="4">
                  <c:v>5.4899999999999997E-2</c:v>
                </c:pt>
                <c:pt idx="5">
                  <c:v>5.5599999999999997E-2</c:v>
                </c:pt>
                <c:pt idx="6">
                  <c:v>5.5399999999999998E-2</c:v>
                </c:pt>
                <c:pt idx="7">
                  <c:v>5.5500000000000001E-2</c:v>
                </c:pt>
                <c:pt idx="8">
                  <c:v>5.5100000000000003E-2</c:v>
                </c:pt>
                <c:pt idx="9">
                  <c:v>5.0700000000000002E-2</c:v>
                </c:pt>
                <c:pt idx="10">
                  <c:v>4.8300000000000003E-2</c:v>
                </c:pt>
                <c:pt idx="11">
                  <c:v>4.6800000000000001E-2</c:v>
                </c:pt>
                <c:pt idx="12">
                  <c:v>4.6300000000000001E-2</c:v>
                </c:pt>
                <c:pt idx="13">
                  <c:v>4.7600000000000003E-2</c:v>
                </c:pt>
                <c:pt idx="14">
                  <c:v>4.8099999999999997E-2</c:v>
                </c:pt>
                <c:pt idx="15">
                  <c:v>4.7399999999999998E-2</c:v>
                </c:pt>
                <c:pt idx="16">
                  <c:v>4.7300000000000002E-2</c:v>
                </c:pt>
                <c:pt idx="17">
                  <c:v>4.7600000000000003E-2</c:v>
                </c:pt>
                <c:pt idx="18">
                  <c:v>4.99E-2</c:v>
                </c:pt>
                <c:pt idx="19">
                  <c:v>5.0700000000000002E-2</c:v>
                </c:pt>
                <c:pt idx="20">
                  <c:v>5.2200000000000003E-2</c:v>
                </c:pt>
                <c:pt idx="21">
                  <c:v>5.1999999999999998E-2</c:v>
                </c:pt>
                <c:pt idx="22">
                  <c:v>5.4199999999999998E-2</c:v>
                </c:pt>
                <c:pt idx="23">
                  <c:v>5.2999999999999999E-2</c:v>
                </c:pt>
                <c:pt idx="24">
                  <c:v>5.45E-2</c:v>
                </c:pt>
                <c:pt idx="25">
                  <c:v>5.7299999999999997E-2</c:v>
                </c:pt>
                <c:pt idx="26">
                  <c:v>5.8500000000000003E-2</c:v>
                </c:pt>
                <c:pt idx="27">
                  <c:v>6.0699999999999997E-2</c:v>
                </c:pt>
                <c:pt idx="28">
                  <c:v>6.2700000000000006E-2</c:v>
                </c:pt>
                <c:pt idx="29">
                  <c:v>6.5299999999999997E-2</c:v>
                </c:pt>
                <c:pt idx="30">
                  <c:v>6.54E-2</c:v>
                </c:pt>
                <c:pt idx="31">
                  <c:v>6.6500000000000004E-2</c:v>
                </c:pt>
                <c:pt idx="32">
                  <c:v>6.5199999999999994E-2</c:v>
                </c:pt>
                <c:pt idx="33">
                  <c:v>6.5000000000000002E-2</c:v>
                </c:pt>
                <c:pt idx="34">
                  <c:v>6.5100000000000005E-2</c:v>
                </c:pt>
                <c:pt idx="35">
                  <c:v>6.4000000000000001E-2</c:v>
                </c:pt>
                <c:pt idx="36">
                  <c:v>5.9799999999999999E-2</c:v>
                </c:pt>
                <c:pt idx="37">
                  <c:v>5.4899999999999997E-2</c:v>
                </c:pt>
                <c:pt idx="38">
                  <c:v>5.3100000000000001E-2</c:v>
                </c:pt>
                <c:pt idx="39">
                  <c:v>4.8000000000000001E-2</c:v>
                </c:pt>
                <c:pt idx="40">
                  <c:v>4.2099999999999999E-2</c:v>
                </c:pt>
                <c:pt idx="41">
                  <c:v>3.9699999999999999E-2</c:v>
                </c:pt>
                <c:pt idx="42">
                  <c:v>3.7699999999999997E-2</c:v>
                </c:pt>
                <c:pt idx="43">
                  <c:v>3.6499999999999998E-2</c:v>
                </c:pt>
                <c:pt idx="44">
                  <c:v>0.03</c:v>
                </c:pt>
                <c:pt idx="45">
                  <c:v>2.4899999999999999E-2</c:v>
                </c:pt>
                <c:pt idx="46">
                  <c:v>2.0899999999999998E-2</c:v>
                </c:pt>
                <c:pt idx="47">
                  <c:v>1.7500000000000002E-2</c:v>
                </c:pt>
                <c:pt idx="48">
                  <c:v>1.7500000000000002E-2</c:v>
                </c:pt>
                <c:pt idx="49">
                  <c:v>1.7500000000000002E-2</c:v>
                </c:pt>
                <c:pt idx="50">
                  <c:v>1.7500000000000002E-2</c:v>
                </c:pt>
                <c:pt idx="51">
                  <c:v>1.7500000000000002E-2</c:v>
                </c:pt>
                <c:pt idx="52">
                  <c:v>1.7500000000000002E-2</c:v>
                </c:pt>
                <c:pt idx="53">
                  <c:v>1.7500000000000002E-2</c:v>
                </c:pt>
                <c:pt idx="54">
                  <c:v>1.7500000000000002E-2</c:v>
                </c:pt>
                <c:pt idx="55">
                  <c:v>1.7500000000000002E-2</c:v>
                </c:pt>
                <c:pt idx="56">
                  <c:v>1.7500000000000002E-2</c:v>
                </c:pt>
                <c:pt idx="57">
                  <c:v>1.7500000000000002E-2</c:v>
                </c:pt>
                <c:pt idx="58">
                  <c:v>1.2500000000000001E-2</c:v>
                </c:pt>
                <c:pt idx="59">
                  <c:v>1.2500000000000001E-2</c:v>
                </c:pt>
                <c:pt idx="60">
                  <c:v>1.2500000000000001E-2</c:v>
                </c:pt>
                <c:pt idx="61">
                  <c:v>1.2500000000000001E-2</c:v>
                </c:pt>
                <c:pt idx="62">
                  <c:v>1.2500000000000001E-2</c:v>
                </c:pt>
                <c:pt idx="63">
                  <c:v>1.2500000000000001E-2</c:v>
                </c:pt>
                <c:pt idx="64">
                  <c:v>1.2500000000000001E-2</c:v>
                </c:pt>
                <c:pt idx="65">
                  <c:v>0.01</c:v>
                </c:pt>
                <c:pt idx="66">
                  <c:v>0.01</c:v>
                </c:pt>
                <c:pt idx="67">
                  <c:v>0.01</c:v>
                </c:pt>
                <c:pt idx="68">
                  <c:v>0.01</c:v>
                </c:pt>
                <c:pt idx="69">
                  <c:v>0.01</c:v>
                </c:pt>
                <c:pt idx="70">
                  <c:v>0.01</c:v>
                </c:pt>
                <c:pt idx="71">
                  <c:v>0.01</c:v>
                </c:pt>
                <c:pt idx="72">
                  <c:v>0.01</c:v>
                </c:pt>
                <c:pt idx="73">
                  <c:v>1.01E-2</c:v>
                </c:pt>
                <c:pt idx="74">
                  <c:v>0.01</c:v>
                </c:pt>
                <c:pt idx="75">
                  <c:v>0.01</c:v>
                </c:pt>
                <c:pt idx="76">
                  <c:v>0.01</c:v>
                </c:pt>
                <c:pt idx="77">
                  <c:v>1.03E-2</c:v>
                </c:pt>
                <c:pt idx="78">
                  <c:v>1.26E-2</c:v>
                </c:pt>
                <c:pt idx="79">
                  <c:v>1.43E-2</c:v>
                </c:pt>
                <c:pt idx="80">
                  <c:v>1.6E-2</c:v>
                </c:pt>
                <c:pt idx="81">
                  <c:v>1.7500000000000002E-2</c:v>
                </c:pt>
                <c:pt idx="82">
                  <c:v>1.9300000000000001E-2</c:v>
                </c:pt>
                <c:pt idx="83">
                  <c:v>2.1600000000000001E-2</c:v>
                </c:pt>
                <c:pt idx="84">
                  <c:v>2.2800000000000001E-2</c:v>
                </c:pt>
                <c:pt idx="85">
                  <c:v>2.5000000000000001E-2</c:v>
                </c:pt>
                <c:pt idx="86">
                  <c:v>2.63E-2</c:v>
                </c:pt>
                <c:pt idx="87">
                  <c:v>2.7900000000000001E-2</c:v>
                </c:pt>
                <c:pt idx="88">
                  <c:v>0.03</c:v>
                </c:pt>
                <c:pt idx="89">
                  <c:v>3.04E-2</c:v>
                </c:pt>
                <c:pt idx="90">
                  <c:v>3.2599999999999997E-2</c:v>
                </c:pt>
                <c:pt idx="91">
                  <c:v>3.5000000000000003E-2</c:v>
                </c:pt>
                <c:pt idx="92">
                  <c:v>3.6200000000000003E-2</c:v>
                </c:pt>
                <c:pt idx="93">
                  <c:v>3.78E-2</c:v>
                </c:pt>
                <c:pt idx="94">
                  <c:v>0.04</c:v>
                </c:pt>
                <c:pt idx="95">
                  <c:v>4.1599999999999998E-2</c:v>
                </c:pt>
                <c:pt idx="96">
                  <c:v>4.2900000000000001E-2</c:v>
                </c:pt>
                <c:pt idx="97">
                  <c:v>4.4900000000000002E-2</c:v>
                </c:pt>
                <c:pt idx="98">
                  <c:v>4.5900000000000003E-2</c:v>
                </c:pt>
                <c:pt idx="99">
                  <c:v>4.7899999999999998E-2</c:v>
                </c:pt>
                <c:pt idx="100">
                  <c:v>0.05</c:v>
                </c:pt>
                <c:pt idx="101">
                  <c:v>5.2499999999999998E-2</c:v>
                </c:pt>
                <c:pt idx="102">
                  <c:v>5.2499999999999998E-2</c:v>
                </c:pt>
                <c:pt idx="103">
                  <c:v>5.2499999999999998E-2</c:v>
                </c:pt>
                <c:pt idx="104">
                  <c:v>5.2499999999999998E-2</c:v>
                </c:pt>
                <c:pt idx="105">
                  <c:v>5.2499999999999998E-2</c:v>
                </c:pt>
                <c:pt idx="106">
                  <c:v>5.2499999999999998E-2</c:v>
                </c:pt>
                <c:pt idx="107">
                  <c:v>5.2499999999999998E-2</c:v>
                </c:pt>
                <c:pt idx="108">
                  <c:v>5.2499999999999998E-2</c:v>
                </c:pt>
                <c:pt idx="109">
                  <c:v>5.2600000000000001E-2</c:v>
                </c:pt>
                <c:pt idx="110">
                  <c:v>5.2600000000000001E-2</c:v>
                </c:pt>
                <c:pt idx="111">
                  <c:v>5.2499999999999998E-2</c:v>
                </c:pt>
                <c:pt idx="112">
                  <c:v>5.2499999999999998E-2</c:v>
                </c:pt>
                <c:pt idx="113">
                  <c:v>5.2499999999999998E-2</c:v>
                </c:pt>
                <c:pt idx="114">
                  <c:v>5.2600000000000001E-2</c:v>
                </c:pt>
                <c:pt idx="115">
                  <c:v>5.0200000000000002E-2</c:v>
                </c:pt>
                <c:pt idx="116">
                  <c:v>4.9399999999999999E-2</c:v>
                </c:pt>
                <c:pt idx="117">
                  <c:v>4.7600000000000003E-2</c:v>
                </c:pt>
                <c:pt idx="118">
                  <c:v>4.4900000000000002E-2</c:v>
                </c:pt>
                <c:pt idx="119">
                  <c:v>4.24E-2</c:v>
                </c:pt>
                <c:pt idx="120">
                  <c:v>3.9400000999999997E-2</c:v>
                </c:pt>
                <c:pt idx="121">
                  <c:v>2.98E-2</c:v>
                </c:pt>
                <c:pt idx="122">
                  <c:v>2.6099998999999999E-2</c:v>
                </c:pt>
                <c:pt idx="123">
                  <c:v>2.2800000000000001E-2</c:v>
                </c:pt>
                <c:pt idx="124">
                  <c:v>1.9800000000000002E-2</c:v>
                </c:pt>
                <c:pt idx="125">
                  <c:v>0.02</c:v>
                </c:pt>
                <c:pt idx="126">
                  <c:v>2.01E-2</c:v>
                </c:pt>
                <c:pt idx="127">
                  <c:v>0.02</c:v>
                </c:pt>
                <c:pt idx="128">
                  <c:v>1.8099998999999999E-2</c:v>
                </c:pt>
                <c:pt idx="129">
                  <c:v>9.7000000000000003E-3</c:v>
                </c:pt>
                <c:pt idx="130">
                  <c:v>3.8999999999999998E-3</c:v>
                </c:pt>
                <c:pt idx="131">
                  <c:v>1.6000000000000001E-3</c:v>
                </c:pt>
                <c:pt idx="132">
                  <c:v>1.5E-3</c:v>
                </c:pt>
                <c:pt idx="133">
                  <c:v>2.2000000000000001E-3</c:v>
                </c:pt>
                <c:pt idx="134">
                  <c:v>1.8E-3</c:v>
                </c:pt>
                <c:pt idx="135">
                  <c:v>1.5E-3</c:v>
                </c:pt>
                <c:pt idx="136">
                  <c:v>1.8E-3</c:v>
                </c:pt>
                <c:pt idx="137">
                  <c:v>2.0999999999999999E-3</c:v>
                </c:pt>
                <c:pt idx="138">
                  <c:v>1.6000000000000001E-3</c:v>
                </c:pt>
                <c:pt idx="139">
                  <c:v>1.6000000000000001E-3</c:v>
                </c:pt>
                <c:pt idx="140">
                  <c:v>1.5E-3</c:v>
                </c:pt>
                <c:pt idx="141">
                  <c:v>1.1999999999999999E-3</c:v>
                </c:pt>
                <c:pt idx="142">
                  <c:v>1.1999999999999999E-3</c:v>
                </c:pt>
                <c:pt idx="143">
                  <c:v>1.1999999999999999E-3</c:v>
                </c:pt>
                <c:pt idx="144">
                  <c:v>1.1000000000000001E-3</c:v>
                </c:pt>
                <c:pt idx="145">
                  <c:v>1.2999999999999999E-3</c:v>
                </c:pt>
                <c:pt idx="146">
                  <c:v>1.6000000000000001E-3</c:v>
                </c:pt>
                <c:pt idx="147">
                  <c:v>2E-3</c:v>
                </c:pt>
                <c:pt idx="148">
                  <c:v>2E-3</c:v>
                </c:pt>
                <c:pt idx="149">
                  <c:v>1.8E-3</c:v>
                </c:pt>
                <c:pt idx="150">
                  <c:v>1.8E-3</c:v>
                </c:pt>
                <c:pt idx="151">
                  <c:v>1.9E-3</c:v>
                </c:pt>
                <c:pt idx="152">
                  <c:v>1.9E-3</c:v>
                </c:pt>
                <c:pt idx="153">
                  <c:v>1.9E-3</c:v>
                </c:pt>
                <c:pt idx="154">
                  <c:v>1.9E-3</c:v>
                </c:pt>
                <c:pt idx="155">
                  <c:v>1.8E-3</c:v>
                </c:pt>
                <c:pt idx="156">
                  <c:v>1.6999999999999999E-3</c:v>
                </c:pt>
                <c:pt idx="157">
                  <c:v>1.6000000000000001E-3</c:v>
                </c:pt>
                <c:pt idx="158">
                  <c:v>1.4E-3</c:v>
                </c:pt>
                <c:pt idx="159">
                  <c:v>1E-3</c:v>
                </c:pt>
                <c:pt idx="160">
                  <c:v>8.9999999999999998E-4</c:v>
                </c:pt>
                <c:pt idx="161">
                  <c:v>8.9999999999999998E-4</c:v>
                </c:pt>
                <c:pt idx="162">
                  <c:v>6.9999999999999999E-4</c:v>
                </c:pt>
                <c:pt idx="163">
                  <c:v>1E-3</c:v>
                </c:pt>
                <c:pt idx="164">
                  <c:v>8.0000000000000004E-4</c:v>
                </c:pt>
                <c:pt idx="165">
                  <c:v>6.9999999999999999E-4</c:v>
                </c:pt>
                <c:pt idx="166">
                  <c:v>8.0000000000000004E-4</c:v>
                </c:pt>
                <c:pt idx="167">
                  <c:v>6.9999999999999999E-4</c:v>
                </c:pt>
                <c:pt idx="168">
                  <c:v>8.0000000000000004E-4</c:v>
                </c:pt>
                <c:pt idx="169">
                  <c:v>1E-3</c:v>
                </c:pt>
                <c:pt idx="170">
                  <c:v>1.2999999999999999E-3</c:v>
                </c:pt>
                <c:pt idx="171">
                  <c:v>1.4E-3</c:v>
                </c:pt>
                <c:pt idx="172">
                  <c:v>1.6000000000000001E-3</c:v>
                </c:pt>
                <c:pt idx="173">
                  <c:v>1.6000000000000001E-3</c:v>
                </c:pt>
                <c:pt idx="174">
                  <c:v>1.6000000000000001E-3</c:v>
                </c:pt>
                <c:pt idx="175">
                  <c:v>1.2999999999999999E-3</c:v>
                </c:pt>
                <c:pt idx="176">
                  <c:v>1.4E-3</c:v>
                </c:pt>
                <c:pt idx="177">
                  <c:v>1.6000000000000001E-3</c:v>
                </c:pt>
                <c:pt idx="178">
                  <c:v>1.6000000000000001E-3</c:v>
                </c:pt>
                <c:pt idx="179">
                  <c:v>1.6000000000000001E-3</c:v>
                </c:pt>
                <c:pt idx="180">
                  <c:v>1.4E-3</c:v>
                </c:pt>
                <c:pt idx="181">
                  <c:v>1.5E-3</c:v>
                </c:pt>
                <c:pt idx="182">
                  <c:v>1.4E-3</c:v>
                </c:pt>
                <c:pt idx="183">
                  <c:v>1.5E-3</c:v>
                </c:pt>
                <c:pt idx="184">
                  <c:v>1.1000000000000001E-3</c:v>
                </c:pt>
                <c:pt idx="185">
                  <c:v>8.9999999999999998E-4</c:v>
                </c:pt>
                <c:pt idx="186">
                  <c:v>8.9999999999999998E-4</c:v>
                </c:pt>
                <c:pt idx="187">
                  <c:v>8.0000000000000004E-4</c:v>
                </c:pt>
                <c:pt idx="188">
                  <c:v>8.0000000000000004E-4</c:v>
                </c:pt>
                <c:pt idx="189">
                  <c:v>8.9999999999999998E-4</c:v>
                </c:pt>
                <c:pt idx="190">
                  <c:v>8.0000000000000004E-4</c:v>
                </c:pt>
                <c:pt idx="191">
                  <c:v>8.9999999999999998E-4</c:v>
                </c:pt>
                <c:pt idx="192">
                  <c:v>6.9999999999999999E-4</c:v>
                </c:pt>
                <c:pt idx="193">
                  <c:v>6.9999999999999999E-4</c:v>
                </c:pt>
                <c:pt idx="194">
                  <c:v>8.0000000000000004E-4</c:v>
                </c:pt>
                <c:pt idx="195">
                  <c:v>8.9999999999999998E-4</c:v>
                </c:pt>
                <c:pt idx="196">
                  <c:v>8.9999999999999998E-4</c:v>
                </c:pt>
                <c:pt idx="197">
                  <c:v>1E-3</c:v>
                </c:pt>
                <c:pt idx="198">
                  <c:v>8.9999999999999998E-4</c:v>
                </c:pt>
                <c:pt idx="199">
                  <c:v>8.9999999999999998E-4</c:v>
                </c:pt>
                <c:pt idx="200">
                  <c:v>8.9999999999999998E-4</c:v>
                </c:pt>
                <c:pt idx="201">
                  <c:v>8.9999999999999998E-4</c:v>
                </c:pt>
                <c:pt idx="202">
                  <c:v>8.9999999999999998E-4</c:v>
                </c:pt>
                <c:pt idx="203">
                  <c:v>1.1999999999999999E-3</c:v>
                </c:pt>
                <c:pt idx="204">
                  <c:v>1.1000000000000001E-3</c:v>
                </c:pt>
                <c:pt idx="205">
                  <c:v>1.1000000000000001E-3</c:v>
                </c:pt>
                <c:pt idx="206">
                  <c:v>1.1000000000000001E-3</c:v>
                </c:pt>
                <c:pt idx="207">
                  <c:v>1.1999999999999999E-3</c:v>
                </c:pt>
                <c:pt idx="208">
                  <c:v>1.1999999999999999E-3</c:v>
                </c:pt>
                <c:pt idx="209">
                  <c:v>1.2999999999999999E-3</c:v>
                </c:pt>
                <c:pt idx="210">
                  <c:v>1.2999999999999999E-3</c:v>
                </c:pt>
                <c:pt idx="211">
                  <c:v>1.4E-3</c:v>
                </c:pt>
                <c:pt idx="212">
                  <c:v>1.4E-3</c:v>
                </c:pt>
                <c:pt idx="213">
                  <c:v>1.1999999999999999E-3</c:v>
                </c:pt>
                <c:pt idx="214">
                  <c:v>1.1999999999999999E-3</c:v>
                </c:pt>
                <c:pt idx="215">
                  <c:v>2.3999999999999998E-3</c:v>
                </c:pt>
                <c:pt idx="216">
                  <c:v>3.3999999999999998E-3</c:v>
                </c:pt>
                <c:pt idx="217">
                  <c:v>3.8E-3</c:v>
                </c:pt>
                <c:pt idx="218">
                  <c:v>3.5999999999999999E-3</c:v>
                </c:pt>
                <c:pt idx="219">
                  <c:v>3.7000000000000002E-3</c:v>
                </c:pt>
                <c:pt idx="220">
                  <c:v>3.7000000000000002E-3</c:v>
                </c:pt>
                <c:pt idx="221">
                  <c:v>3.8E-3</c:v>
                </c:pt>
                <c:pt idx="222">
                  <c:v>3.8999999999999998E-3</c:v>
                </c:pt>
                <c:pt idx="223">
                  <c:v>4.0000000000000001E-3</c:v>
                </c:pt>
                <c:pt idx="224">
                  <c:v>4.0000000000000001E-3</c:v>
                </c:pt>
                <c:pt idx="225">
                  <c:v>4.0000000000000001E-3</c:v>
                </c:pt>
                <c:pt idx="226">
                  <c:v>4.1000000000000003E-3</c:v>
                </c:pt>
                <c:pt idx="227">
                  <c:v>5.4000000000000003E-3</c:v>
                </c:pt>
                <c:pt idx="228">
                  <c:v>6.4999999999999997E-3</c:v>
                </c:pt>
                <c:pt idx="229">
                  <c:v>6.6E-3</c:v>
                </c:pt>
                <c:pt idx="230">
                  <c:v>7.9000000000000008E-3</c:v>
                </c:pt>
                <c:pt idx="231">
                  <c:v>8.9999999999999993E-3</c:v>
                </c:pt>
                <c:pt idx="232">
                  <c:v>9.1000000000000004E-3</c:v>
                </c:pt>
                <c:pt idx="233">
                  <c:v>1.04E-2</c:v>
                </c:pt>
                <c:pt idx="234">
                  <c:v>1.15E-2</c:v>
                </c:pt>
                <c:pt idx="235">
                  <c:v>1.1599999999999999E-2</c:v>
                </c:pt>
                <c:pt idx="236">
                  <c:v>1.15E-2</c:v>
                </c:pt>
                <c:pt idx="237">
                  <c:v>1.15E-2</c:v>
                </c:pt>
                <c:pt idx="238">
                  <c:v>1.15E-2</c:v>
                </c:pt>
                <c:pt idx="239">
                  <c:v>1.4E-2</c:v>
                </c:pt>
                <c:pt idx="240">
                  <c:v>1.41E-2</c:v>
                </c:pt>
                <c:pt idx="241">
                  <c:v>1.4200000000000001E-2</c:v>
                </c:pt>
                <c:pt idx="242">
                  <c:v>1.5100000000000001E-2</c:v>
                </c:pt>
                <c:pt idx="243">
                  <c:v>1.6899999999999998E-2</c:v>
                </c:pt>
                <c:pt idx="244">
                  <c:v>1.7000000000000001E-2</c:v>
                </c:pt>
                <c:pt idx="245">
                  <c:v>1.8200000000000001E-2</c:v>
                </c:pt>
                <c:pt idx="246">
                  <c:v>1.9099999999999999E-2</c:v>
                </c:pt>
                <c:pt idx="247">
                  <c:v>1.9099999999999999E-2</c:v>
                </c:pt>
                <c:pt idx="248">
                  <c:v>1.95E-2</c:v>
                </c:pt>
                <c:pt idx="249">
                  <c:v>2.1899999999999999E-2</c:v>
                </c:pt>
                <c:pt idx="250">
                  <c:v>2.1999999999999999E-2</c:v>
                </c:pt>
                <c:pt idx="251">
                  <c:v>2.2700000000000001E-2</c:v>
                </c:pt>
                <c:pt idx="252">
                  <c:v>2.2700000000000001E-2</c:v>
                </c:pt>
                <c:pt idx="253">
                  <c:v>2.4E-2</c:v>
                </c:pt>
                <c:pt idx="254">
                  <c:v>2.41E-2</c:v>
                </c:pt>
                <c:pt idx="255">
                  <c:v>2.4199999999999999E-2</c:v>
                </c:pt>
                <c:pt idx="256">
                  <c:v>2.3900000000000001E-2</c:v>
                </c:pt>
                <c:pt idx="257">
                  <c:v>2.3800000000000002E-2</c:v>
                </c:pt>
                <c:pt idx="258">
                  <c:v>2.4E-2</c:v>
                </c:pt>
                <c:pt idx="259">
                  <c:v>2.1299999999999999E-2</c:v>
                </c:pt>
                <c:pt idx="260">
                  <c:v>2.0400000000000001E-2</c:v>
                </c:pt>
                <c:pt idx="261">
                  <c:v>1.83E-2</c:v>
                </c:pt>
                <c:pt idx="262">
                  <c:v>1.55E-2</c:v>
                </c:pt>
                <c:pt idx="263">
                  <c:v>1.55E-2</c:v>
                </c:pt>
                <c:pt idx="264">
                  <c:v>1.55E-2</c:v>
                </c:pt>
                <c:pt idx="265">
                  <c:v>1.5800000000000002E-2</c:v>
                </c:pt>
                <c:pt idx="266">
                  <c:v>6.4999999999999997E-3</c:v>
                </c:pt>
                <c:pt idx="267">
                  <c:v>5.0000000000000001E-4</c:v>
                </c:pt>
                <c:pt idx="268">
                  <c:v>5.0000000000000001E-4</c:v>
                </c:pt>
                <c:pt idx="269">
                  <c:v>8.0000000000000004E-4</c:v>
                </c:pt>
                <c:pt idx="270">
                  <c:v>8.9999999999999998E-4</c:v>
                </c:pt>
                <c:pt idx="271">
                  <c:v>1E-3</c:v>
                </c:pt>
                <c:pt idx="272">
                  <c:v>8.9999999999999998E-4</c:v>
                </c:pt>
                <c:pt idx="273">
                  <c:v>8.9999999999999998E-4</c:v>
                </c:pt>
                <c:pt idx="274">
                  <c:v>8.9999999999999998E-4</c:v>
                </c:pt>
                <c:pt idx="275">
                  <c:v>8.9999999999999998E-4</c:v>
                </c:pt>
                <c:pt idx="276">
                  <c:v>8.9999999999999998E-4</c:v>
                </c:pt>
                <c:pt idx="277">
                  <c:v>8.9999999999999998E-4</c:v>
                </c:pt>
                <c:pt idx="278">
                  <c:v>8.9999999999999998E-4</c:v>
                </c:pt>
                <c:pt idx="279">
                  <c:v>8.9999999999999998E-4</c:v>
                </c:pt>
                <c:pt idx="280">
                  <c:v>8.9999999999999998E-4</c:v>
                </c:pt>
                <c:pt idx="281">
                  <c:v>8.9999999999999998E-4</c:v>
                </c:pt>
                <c:pt idx="282">
                  <c:v>8.9999999999999998E-4</c:v>
                </c:pt>
                <c:pt idx="283">
                  <c:v>8.9999999999999998E-4</c:v>
                </c:pt>
                <c:pt idx="284">
                  <c:v>8.9999999999999998E-4</c:v>
                </c:pt>
                <c:pt idx="285">
                  <c:v>8.9999999999999998E-4</c:v>
                </c:pt>
                <c:pt idx="286">
                  <c:v>8.9999999999999998E-4</c:v>
                </c:pt>
                <c:pt idx="287">
                  <c:v>8.9999999999999998E-4</c:v>
                </c:pt>
                <c:pt idx="288">
                  <c:v>8.0000000000000004E-4</c:v>
                </c:pt>
                <c:pt idx="289">
                  <c:v>8.0000000000000004E-4</c:v>
                </c:pt>
                <c:pt idx="290">
                  <c:v>2E-3</c:v>
                </c:pt>
                <c:pt idx="291">
                  <c:v>3.3E-3</c:v>
                </c:pt>
                <c:pt idx="292">
                  <c:v>7.7000000000000002E-3</c:v>
                </c:pt>
                <c:pt idx="293">
                  <c:v>1.21E-2</c:v>
                </c:pt>
                <c:pt idx="294">
                  <c:v>1.6799999999999999E-2</c:v>
                </c:pt>
                <c:pt idx="295">
                  <c:v>2.3300000000000001E-2</c:v>
                </c:pt>
                <c:pt idx="296">
                  <c:v>2.5600000000000001E-2</c:v>
                </c:pt>
                <c:pt idx="297">
                  <c:v>3.0800000000000001E-2</c:v>
                </c:pt>
                <c:pt idx="298">
                  <c:v>3.78E-2</c:v>
                </c:pt>
                <c:pt idx="299">
                  <c:v>4.1000000000000002E-2</c:v>
                </c:pt>
                <c:pt idx="300">
                  <c:v>4.3299999999999998E-2</c:v>
                </c:pt>
                <c:pt idx="301">
                  <c:v>4.5699999999999998E-2</c:v>
                </c:pt>
                <c:pt idx="302">
                  <c:v>4.65E-2</c:v>
                </c:pt>
                <c:pt idx="303">
                  <c:v>4.8300000000000003E-2</c:v>
                </c:pt>
                <c:pt idx="304">
                  <c:v>5.0599999999999999E-2</c:v>
                </c:pt>
                <c:pt idx="305">
                  <c:v>5.0799999999999998E-2</c:v>
                </c:pt>
                <c:pt idx="306">
                  <c:v>5.1200000000000002E-2</c:v>
                </c:pt>
                <c:pt idx="307">
                  <c:v>5.3499999999999999E-2</c:v>
                </c:pt>
                <c:pt idx="308">
                  <c:v>5.3499999999999999E-2</c:v>
                </c:pt>
                <c:pt idx="309">
                  <c:v>5.3499999999999999E-2</c:v>
                </c:pt>
                <c:pt idx="310">
                  <c:v>5.3499999999999999E-2</c:v>
                </c:pt>
                <c:pt idx="311">
                  <c:v>5.3499999999999999E-2</c:v>
                </c:pt>
                <c:pt idx="312">
                  <c:v>5.3499999999999999E-2</c:v>
                </c:pt>
                <c:pt idx="313">
                  <c:v>5.3499999999999999E-2</c:v>
                </c:pt>
                <c:pt idx="314">
                  <c:v>5.3499999999999999E-2</c:v>
                </c:pt>
                <c:pt idx="315">
                  <c:v>5.3499999999999999E-2</c:v>
                </c:pt>
                <c:pt idx="316">
                  <c:v>5.3499999999999999E-2</c:v>
                </c:pt>
                <c:pt idx="317">
                  <c:v>5.3499999999999999E-2</c:v>
                </c:pt>
                <c:pt idx="318">
                  <c:v>5.3499999999999999E-2</c:v>
                </c:pt>
                <c:pt idx="319">
                  <c:v>5.3499999999999999E-2</c:v>
                </c:pt>
                <c:pt idx="320">
                  <c:v>4.87E-2</c:v>
                </c:pt>
                <c:pt idx="321">
                  <c:v>4.87E-2</c:v>
                </c:pt>
                <c:pt idx="322">
                  <c:v>4.5999999999999999E-2</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ayout>
        <c:manualLayout>
          <c:xMode val="edge"/>
          <c:yMode val="edge"/>
          <c:x val="0.50408863381922253"/>
          <c:y val="0.14155644942481868"/>
          <c:w val="0.19651169294684021"/>
          <c:h val="0.1569292136991908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2.4E-2</c:v>
                </c:pt>
                <c:pt idx="25" formatCode="General">
                  <c:v>0.02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0.83557999999999999</c:v>
                </c:pt>
                <c:pt idx="355">
                  <c:v>0.87200699999999998</c:v>
                </c:pt>
                <c:pt idx="356">
                  <c:v>0.87851400000000002</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0.83557999999999999</c:v>
                </c:pt>
                <c:pt idx="355">
                  <c:v>0.87200699999999998</c:v>
                </c:pt>
                <c:pt idx="356">
                  <c:v>0.87851400000000002</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Sheet1!$G$2:$G$363</c:f>
              <c:numCache>
                <c:formatCode>General</c:formatCode>
                <c:ptCount val="362"/>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Sheet1!$B$1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Sheet1!#REF!</c:f>
              <c:strCache>
                <c:ptCount val="1"/>
                <c:pt idx="0">
                  <c:v>#REF!</c:v>
                </c:pt>
              </c:strCache>
            </c:strRef>
          </c:tx>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2606-4245-84EA-09EB5DF5C723}"/>
            </c:ext>
          </c:extLst>
        </c:ser>
        <c:ser>
          <c:idx val="1"/>
          <c:order val="3"/>
          <c:tx>
            <c:strRef>
              <c:f>Sheet1!$C$1</c:f>
              <c:strCache>
                <c:ptCount val="1"/>
                <c:pt idx="0">
                  <c:v>Wage Growth Target</c:v>
                </c:pt>
              </c:strCache>
            </c:strRef>
          </c:tx>
          <c:spPr>
            <a:ln w="38100">
              <a:solidFill>
                <a:srgbClr val="FFC000"/>
              </a:solidFill>
            </a:ln>
          </c:spPr>
          <c:marker>
            <c:symbol val="none"/>
          </c:marker>
          <c:val>
            <c:numRef>
              <c:f>Sheet1!$C$2:$C$210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formatCode="General">
                  <c:v>2.9756299999999999E-2</c:v>
                </c:pt>
                <c:pt idx="294" formatCode="General">
                  <c:v>2.92357E-2</c:v>
                </c:pt>
                <c:pt idx="295" formatCode="General">
                  <c:v>2.5000000000000001E-2</c:v>
                </c:pt>
                <c:pt idx="296" formatCode="General">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 (Core PCE)</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 CPI</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c:v>2.9756299999999999E-2</c:v>
                </c:pt>
                <c:pt idx="294" formatCode="General">
                  <c:v>2.92357E-2</c:v>
                </c:pt>
                <c:pt idx="295" formatCode="General">
                  <c:v>2.5912299999999999E-2</c:v>
                </c:pt>
                <c:pt idx="296">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1.53727E-2</c:v>
                </c:pt>
                <c:pt idx="1">
                  <c:v>1.7232000000000001E-2</c:v>
                </c:pt>
                <c:pt idx="2">
                  <c:v>1.9004E-2</c:v>
                </c:pt>
                <c:pt idx="3">
                  <c:v>1.7068699999999999E-2</c:v>
                </c:pt>
                <c:pt idx="4">
                  <c:v>1.7178800000000001E-2</c:v>
                </c:pt>
                <c:pt idx="5">
                  <c:v>1.7422699999999999E-2</c:v>
                </c:pt>
                <c:pt idx="6">
                  <c:v>1.7908799999999999E-2</c:v>
                </c:pt>
                <c:pt idx="7">
                  <c:v>1.87201E-2</c:v>
                </c:pt>
                <c:pt idx="8">
                  <c:v>1.8494500000000001E-2</c:v>
                </c:pt>
                <c:pt idx="9">
                  <c:v>1.8186600000000001E-2</c:v>
                </c:pt>
                <c:pt idx="10">
                  <c:v>1.9009999999999999E-2</c:v>
                </c:pt>
                <c:pt idx="11">
                  <c:v>1.87102E-2</c:v>
                </c:pt>
                <c:pt idx="12">
                  <c:v>2.0065800000000002E-2</c:v>
                </c:pt>
                <c:pt idx="13">
                  <c:v>2.0348000000000002E-2</c:v>
                </c:pt>
                <c:pt idx="14">
                  <c:v>1.9322300000000001E-2</c:v>
                </c:pt>
                <c:pt idx="15">
                  <c:v>2.02682E-2</c:v>
                </c:pt>
                <c:pt idx="16">
                  <c:v>1.9413199999999999E-2</c:v>
                </c:pt>
                <c:pt idx="17">
                  <c:v>2.0927100000000001E-2</c:v>
                </c:pt>
                <c:pt idx="18">
                  <c:v>2.1226499999999999E-2</c:v>
                </c:pt>
                <c:pt idx="19">
                  <c:v>2.0419300000000001E-2</c:v>
                </c:pt>
                <c:pt idx="20">
                  <c:v>1.21799E-2</c:v>
                </c:pt>
                <c:pt idx="21">
                  <c:v>1.78741E-2</c:v>
                </c:pt>
                <c:pt idx="22">
                  <c:v>1.81382E-2</c:v>
                </c:pt>
                <c:pt idx="23">
                  <c:v>1.7382399999999999E-2</c:v>
                </c:pt>
                <c:pt idx="24">
                  <c:v>1.41926E-2</c:v>
                </c:pt>
                <c:pt idx="25">
                  <c:v>1.43266E-2</c:v>
                </c:pt>
                <c:pt idx="26">
                  <c:v>1.4482800000000001E-2</c:v>
                </c:pt>
                <c:pt idx="27">
                  <c:v>1.57045E-2</c:v>
                </c:pt>
                <c:pt idx="28">
                  <c:v>1.66036E-2</c:v>
                </c:pt>
                <c:pt idx="29">
                  <c:v>1.59335E-2</c:v>
                </c:pt>
                <c:pt idx="30">
                  <c:v>1.5370399999999999E-2</c:v>
                </c:pt>
                <c:pt idx="31">
                  <c:v>1.68798E-2</c:v>
                </c:pt>
                <c:pt idx="32">
                  <c:v>2.4347400000000002E-2</c:v>
                </c:pt>
                <c:pt idx="33">
                  <c:v>1.8044999999999999E-2</c:v>
                </c:pt>
                <c:pt idx="34">
                  <c:v>1.6980499999999999E-2</c:v>
                </c:pt>
                <c:pt idx="35">
                  <c:v>1.7690000000000001E-2</c:v>
                </c:pt>
                <c:pt idx="36">
                  <c:v>1.78006E-2</c:v>
                </c:pt>
                <c:pt idx="37">
                  <c:v>1.72724E-2</c:v>
                </c:pt>
                <c:pt idx="38">
                  <c:v>1.76855E-2</c:v>
                </c:pt>
                <c:pt idx="39">
                  <c:v>1.5978300000000001E-2</c:v>
                </c:pt>
                <c:pt idx="40">
                  <c:v>1.63085E-2</c:v>
                </c:pt>
                <c:pt idx="41">
                  <c:v>1.52762E-2</c:v>
                </c:pt>
                <c:pt idx="42">
                  <c:v>1.57476E-2</c:v>
                </c:pt>
                <c:pt idx="43">
                  <c:v>1.4893099999999999E-2</c:v>
                </c:pt>
                <c:pt idx="44">
                  <c:v>1.46544E-2</c:v>
                </c:pt>
                <c:pt idx="45">
                  <c:v>1.5653799999999999E-2</c:v>
                </c:pt>
                <c:pt idx="46">
                  <c:v>1.6054800000000001E-2</c:v>
                </c:pt>
                <c:pt idx="47">
                  <c:v>1.63845E-2</c:v>
                </c:pt>
                <c:pt idx="48">
                  <c:v>1.82848E-2</c:v>
                </c:pt>
                <c:pt idx="49">
                  <c:v>1.8532400000000001E-2</c:v>
                </c:pt>
                <c:pt idx="50">
                  <c:v>1.8609299999999999E-2</c:v>
                </c:pt>
                <c:pt idx="51">
                  <c:v>2.0125799999999999E-2</c:v>
                </c:pt>
                <c:pt idx="52">
                  <c:v>2.0049600000000001E-2</c:v>
                </c:pt>
                <c:pt idx="53">
                  <c:v>2.10885E-2</c:v>
                </c:pt>
                <c:pt idx="54">
                  <c:v>1.9764799999999999E-2</c:v>
                </c:pt>
                <c:pt idx="55">
                  <c:v>1.90017E-2</c:v>
                </c:pt>
                <c:pt idx="56">
                  <c:v>1.94801E-2</c:v>
                </c:pt>
                <c:pt idx="57">
                  <c:v>1.98312E-2</c:v>
                </c:pt>
                <c:pt idx="58">
                  <c:v>2.06234E-2</c:v>
                </c:pt>
                <c:pt idx="59">
                  <c:v>2.0656000000000001E-2</c:v>
                </c:pt>
                <c:pt idx="60">
                  <c:v>2.1711000000000001E-2</c:v>
                </c:pt>
                <c:pt idx="61">
                  <c:v>2.17457E-2</c:v>
                </c:pt>
                <c:pt idx="62">
                  <c:v>2.25577E-2</c:v>
                </c:pt>
                <c:pt idx="63">
                  <c:v>2.1085E-2</c:v>
                </c:pt>
                <c:pt idx="64">
                  <c:v>2.1773899999999999E-2</c:v>
                </c:pt>
                <c:pt idx="65">
                  <c:v>2.0861000000000001E-2</c:v>
                </c:pt>
                <c:pt idx="66">
                  <c:v>2.1147900000000001E-2</c:v>
                </c:pt>
                <c:pt idx="67">
                  <c:v>2.1589899999999999E-2</c:v>
                </c:pt>
                <c:pt idx="68">
                  <c:v>2.1941200000000001E-2</c:v>
                </c:pt>
                <c:pt idx="69">
                  <c:v>2.26406E-2</c:v>
                </c:pt>
                <c:pt idx="70">
                  <c:v>2.3062200000000001E-2</c:v>
                </c:pt>
                <c:pt idx="71">
                  <c:v>2.2803500000000001E-2</c:v>
                </c:pt>
                <c:pt idx="72">
                  <c:v>2.1432199999999998E-2</c:v>
                </c:pt>
                <c:pt idx="73">
                  <c:v>2.1385399999999999E-2</c:v>
                </c:pt>
                <c:pt idx="74">
                  <c:v>2.1673700000000001E-2</c:v>
                </c:pt>
                <c:pt idx="75">
                  <c:v>2.3612500000000002E-2</c:v>
                </c:pt>
                <c:pt idx="76">
                  <c:v>2.4085499999999999E-2</c:v>
                </c:pt>
                <c:pt idx="77">
                  <c:v>2.59595E-2</c:v>
                </c:pt>
                <c:pt idx="78">
                  <c:v>2.5457799999999999E-2</c:v>
                </c:pt>
                <c:pt idx="79">
                  <c:v>2.6702199999999999E-2</c:v>
                </c:pt>
                <c:pt idx="80">
                  <c:v>2.6057199999999999E-2</c:v>
                </c:pt>
                <c:pt idx="81">
                  <c:v>2.4971299999999998E-2</c:v>
                </c:pt>
                <c:pt idx="82">
                  <c:v>2.2845000000000001E-2</c:v>
                </c:pt>
                <c:pt idx="83">
                  <c:v>2.3157400000000002E-2</c:v>
                </c:pt>
                <c:pt idx="84">
                  <c:v>2.5004700000000001E-2</c:v>
                </c:pt>
                <c:pt idx="85">
                  <c:v>2.55669E-2</c:v>
                </c:pt>
                <c:pt idx="86">
                  <c:v>2.3783599999999998E-2</c:v>
                </c:pt>
                <c:pt idx="87">
                  <c:v>2.2114000000000002E-2</c:v>
                </c:pt>
                <c:pt idx="88">
                  <c:v>2.0764399999999999E-2</c:v>
                </c:pt>
                <c:pt idx="89">
                  <c:v>1.9873499999999999E-2</c:v>
                </c:pt>
                <c:pt idx="90">
                  <c:v>2.0405199999999998E-2</c:v>
                </c:pt>
                <c:pt idx="91">
                  <c:v>1.9857900000000001E-2</c:v>
                </c:pt>
                <c:pt idx="92">
                  <c:v>2.1023699999999999E-2</c:v>
                </c:pt>
                <c:pt idx="93">
                  <c:v>2.1841099999999999E-2</c:v>
                </c:pt>
                <c:pt idx="94">
                  <c:v>2.33539E-2</c:v>
                </c:pt>
                <c:pt idx="95">
                  <c:v>2.40451E-2</c:v>
                </c:pt>
                <c:pt idx="96">
                  <c:v>2.1931300000000001E-2</c:v>
                </c:pt>
                <c:pt idx="97">
                  <c:v>2.0720300000000001E-2</c:v>
                </c:pt>
                <c:pt idx="98">
                  <c:v>2.1688099999999998E-2</c:v>
                </c:pt>
                <c:pt idx="99">
                  <c:v>2.0832699999999999E-2</c:v>
                </c:pt>
                <c:pt idx="100">
                  <c:v>2.1490800000000001E-2</c:v>
                </c:pt>
                <c:pt idx="101">
                  <c:v>2.2147900000000002E-2</c:v>
                </c:pt>
                <c:pt idx="102">
                  <c:v>2.24496E-2</c:v>
                </c:pt>
                <c:pt idx="103">
                  <c:v>2.2178799999999999E-2</c:v>
                </c:pt>
                <c:pt idx="104">
                  <c:v>2.0440199999999999E-2</c:v>
                </c:pt>
                <c:pt idx="105">
                  <c:v>1.6341899999999999E-2</c:v>
                </c:pt>
                <c:pt idx="106">
                  <c:v>1.3900300000000001E-2</c:v>
                </c:pt>
                <c:pt idx="107">
                  <c:v>1.13715E-2</c:v>
                </c:pt>
                <c:pt idx="108">
                  <c:v>9.0556999999999999E-3</c:v>
                </c:pt>
                <c:pt idx="109">
                  <c:v>8.8763999999999996E-3</c:v>
                </c:pt>
                <c:pt idx="110">
                  <c:v>7.6254000000000001E-3</c:v>
                </c:pt>
                <c:pt idx="111">
                  <c:v>9.2896999999999997E-3</c:v>
                </c:pt>
                <c:pt idx="112">
                  <c:v>8.2223999999999995E-3</c:v>
                </c:pt>
                <c:pt idx="113">
                  <c:v>7.1980000000000004E-3</c:v>
                </c:pt>
                <c:pt idx="114">
                  <c:v>6.2551999999999998E-3</c:v>
                </c:pt>
                <c:pt idx="115">
                  <c:v>6.5113999999999997E-3</c:v>
                </c:pt>
                <c:pt idx="116">
                  <c:v>7.2427000000000004E-3</c:v>
                </c:pt>
                <c:pt idx="117">
                  <c:v>1.23946E-2</c:v>
                </c:pt>
                <c:pt idx="118">
                  <c:v>1.37415E-2</c:v>
                </c:pt>
                <c:pt idx="119">
                  <c:v>1.5100799999999999E-2</c:v>
                </c:pt>
                <c:pt idx="120">
                  <c:v>1.6902400000000001E-2</c:v>
                </c:pt>
                <c:pt idx="121">
                  <c:v>1.6984099999999999E-2</c:v>
                </c:pt>
                <c:pt idx="122">
                  <c:v>1.7774000000000002E-2</c:v>
                </c:pt>
                <c:pt idx="123">
                  <c:v>1.6017799999999999E-2</c:v>
                </c:pt>
                <c:pt idx="124">
                  <c:v>1.6363300000000001E-2</c:v>
                </c:pt>
                <c:pt idx="125">
                  <c:v>1.5564700000000001E-2</c:v>
                </c:pt>
                <c:pt idx="126">
                  <c:v>1.47008E-2</c:v>
                </c:pt>
                <c:pt idx="127">
                  <c:v>1.4175800000000001E-2</c:v>
                </c:pt>
                <c:pt idx="128">
                  <c:v>1.2978699999999999E-2</c:v>
                </c:pt>
                <c:pt idx="129">
                  <c:v>1.07933E-2</c:v>
                </c:pt>
                <c:pt idx="130">
                  <c:v>1.1210899999999999E-2</c:v>
                </c:pt>
                <c:pt idx="131">
                  <c:v>1.05559E-2</c:v>
                </c:pt>
                <c:pt idx="132">
                  <c:v>1.12473E-2</c:v>
                </c:pt>
                <c:pt idx="133">
                  <c:v>1.2130699999999999E-2</c:v>
                </c:pt>
                <c:pt idx="134">
                  <c:v>1.2143599999999999E-2</c:v>
                </c:pt>
                <c:pt idx="135">
                  <c:v>1.3951399999999999E-2</c:v>
                </c:pt>
                <c:pt idx="136">
                  <c:v>1.5240500000000001E-2</c:v>
                </c:pt>
                <c:pt idx="137">
                  <c:v>1.5854E-2</c:v>
                </c:pt>
                <c:pt idx="138">
                  <c:v>1.7343999999999998E-2</c:v>
                </c:pt>
                <c:pt idx="139">
                  <c:v>1.8392200000000001E-2</c:v>
                </c:pt>
                <c:pt idx="140">
                  <c:v>1.85057E-2</c:v>
                </c:pt>
                <c:pt idx="141">
                  <c:v>1.74459E-2</c:v>
                </c:pt>
                <c:pt idx="142">
                  <c:v>1.82785E-2</c:v>
                </c:pt>
                <c:pt idx="143">
                  <c:v>1.9758100000000001E-2</c:v>
                </c:pt>
                <c:pt idx="144">
                  <c:v>2.061E-2</c:v>
                </c:pt>
                <c:pt idx="145">
                  <c:v>2.0245699999999998E-2</c:v>
                </c:pt>
                <c:pt idx="146">
                  <c:v>2.04406E-2</c:v>
                </c:pt>
                <c:pt idx="147">
                  <c:v>1.9647499999999998E-2</c:v>
                </c:pt>
                <c:pt idx="148">
                  <c:v>1.8254699999999999E-2</c:v>
                </c:pt>
                <c:pt idx="149">
                  <c:v>1.8193999999999998E-2</c:v>
                </c:pt>
                <c:pt idx="150">
                  <c:v>1.7739999999999999E-2</c:v>
                </c:pt>
                <c:pt idx="151">
                  <c:v>1.6354500000000001E-2</c:v>
                </c:pt>
                <c:pt idx="152">
                  <c:v>1.6921599999999998E-2</c:v>
                </c:pt>
                <c:pt idx="153">
                  <c:v>1.8890899999999999E-2</c:v>
                </c:pt>
                <c:pt idx="154">
                  <c:v>1.78391E-2</c:v>
                </c:pt>
                <c:pt idx="155">
                  <c:v>1.68903E-2</c:v>
                </c:pt>
                <c:pt idx="156">
                  <c:v>1.5943499999999999E-2</c:v>
                </c:pt>
                <c:pt idx="157">
                  <c:v>1.5750400000000001E-2</c:v>
                </c:pt>
                <c:pt idx="158">
                  <c:v>1.4960599999999999E-2</c:v>
                </c:pt>
                <c:pt idx="159">
                  <c:v>1.4206099999999999E-2</c:v>
                </c:pt>
                <c:pt idx="160">
                  <c:v>1.4271799999999999E-2</c:v>
                </c:pt>
                <c:pt idx="161">
                  <c:v>1.48874E-2</c:v>
                </c:pt>
                <c:pt idx="162">
                  <c:v>1.5132E-2</c:v>
                </c:pt>
                <c:pt idx="163">
                  <c:v>1.56718E-2</c:v>
                </c:pt>
                <c:pt idx="164">
                  <c:v>1.5552699999999999E-2</c:v>
                </c:pt>
                <c:pt idx="165">
                  <c:v>1.5256499999999999E-2</c:v>
                </c:pt>
                <c:pt idx="166">
                  <c:v>1.59358E-2</c:v>
                </c:pt>
                <c:pt idx="167">
                  <c:v>1.6579900000000002E-2</c:v>
                </c:pt>
                <c:pt idx="168">
                  <c:v>1.5415699999999999E-2</c:v>
                </c:pt>
                <c:pt idx="169">
                  <c:v>1.4822999999999999E-2</c:v>
                </c:pt>
                <c:pt idx="170">
                  <c:v>1.58184E-2</c:v>
                </c:pt>
                <c:pt idx="171">
                  <c:v>1.6962700000000001E-2</c:v>
                </c:pt>
                <c:pt idx="172">
                  <c:v>1.7665299999999998E-2</c:v>
                </c:pt>
                <c:pt idx="173">
                  <c:v>1.71731E-2</c:v>
                </c:pt>
                <c:pt idx="174">
                  <c:v>1.7742000000000001E-2</c:v>
                </c:pt>
                <c:pt idx="175">
                  <c:v>1.6944500000000001E-2</c:v>
                </c:pt>
                <c:pt idx="176">
                  <c:v>1.7062999999999998E-2</c:v>
                </c:pt>
                <c:pt idx="177">
                  <c:v>1.5821200000000001E-2</c:v>
                </c:pt>
                <c:pt idx="178">
                  <c:v>1.51281E-2</c:v>
                </c:pt>
                <c:pt idx="179">
                  <c:v>1.4697099999999999E-2</c:v>
                </c:pt>
                <c:pt idx="180">
                  <c:v>1.3570799999999999E-2</c:v>
                </c:pt>
                <c:pt idx="181">
                  <c:v>1.3962499999999999E-2</c:v>
                </c:pt>
                <c:pt idx="182">
                  <c:v>1.3595100000000001E-2</c:v>
                </c:pt>
                <c:pt idx="183">
                  <c:v>1.3384699999999999E-2</c:v>
                </c:pt>
                <c:pt idx="184">
                  <c:v>1.28468E-2</c:v>
                </c:pt>
                <c:pt idx="185">
                  <c:v>1.2899799999999999E-2</c:v>
                </c:pt>
                <c:pt idx="186">
                  <c:v>1.19378E-2</c:v>
                </c:pt>
                <c:pt idx="187">
                  <c:v>1.2291099999999999E-2</c:v>
                </c:pt>
                <c:pt idx="188">
                  <c:v>1.23435E-2</c:v>
                </c:pt>
                <c:pt idx="189">
                  <c:v>1.1579799999999999E-2</c:v>
                </c:pt>
                <c:pt idx="190">
                  <c:v>1.15674E-2</c:v>
                </c:pt>
                <c:pt idx="191">
                  <c:v>1.1286900000000001E-2</c:v>
                </c:pt>
                <c:pt idx="192">
                  <c:v>1.3369799999999999E-2</c:v>
                </c:pt>
                <c:pt idx="193">
                  <c:v>1.39434E-2</c:v>
                </c:pt>
                <c:pt idx="194">
                  <c:v>1.3845100000000001E-2</c:v>
                </c:pt>
                <c:pt idx="195">
                  <c:v>1.46754E-2</c:v>
                </c:pt>
                <c:pt idx="196">
                  <c:v>1.49734E-2</c:v>
                </c:pt>
                <c:pt idx="197">
                  <c:v>1.49841E-2</c:v>
                </c:pt>
                <c:pt idx="198">
                  <c:v>1.5812199999999998E-2</c:v>
                </c:pt>
                <c:pt idx="199">
                  <c:v>1.69757E-2</c:v>
                </c:pt>
                <c:pt idx="200">
                  <c:v>1.6839400000000001E-2</c:v>
                </c:pt>
                <c:pt idx="201">
                  <c:v>1.8201100000000001E-2</c:v>
                </c:pt>
                <c:pt idx="202">
                  <c:v>1.7619599999999999E-2</c:v>
                </c:pt>
                <c:pt idx="203">
                  <c:v>1.8284100000000001E-2</c:v>
                </c:pt>
                <c:pt idx="204">
                  <c:v>1.9020200000000001E-2</c:v>
                </c:pt>
                <c:pt idx="205">
                  <c:v>1.9408000000000002E-2</c:v>
                </c:pt>
                <c:pt idx="206">
                  <c:v>1.7465700000000001E-2</c:v>
                </c:pt>
                <c:pt idx="207">
                  <c:v>1.7336899999999999E-2</c:v>
                </c:pt>
                <c:pt idx="208">
                  <c:v>1.67157E-2</c:v>
                </c:pt>
                <c:pt idx="209">
                  <c:v>1.6959399999999999E-2</c:v>
                </c:pt>
                <c:pt idx="210">
                  <c:v>1.5848399999999999E-2</c:v>
                </c:pt>
                <c:pt idx="211">
                  <c:v>1.51988E-2</c:v>
                </c:pt>
                <c:pt idx="212">
                  <c:v>1.53501E-2</c:v>
                </c:pt>
                <c:pt idx="213">
                  <c:v>1.6507899999999999E-2</c:v>
                </c:pt>
                <c:pt idx="214">
                  <c:v>1.6790099999999999E-2</c:v>
                </c:pt>
                <c:pt idx="215">
                  <c:v>1.69552E-2</c:v>
                </c:pt>
                <c:pt idx="216">
                  <c:v>1.7489899999999999E-2</c:v>
                </c:pt>
                <c:pt idx="217">
                  <c:v>1.7660599999999999E-2</c:v>
                </c:pt>
                <c:pt idx="218">
                  <c:v>2.0472400000000002E-2</c:v>
                </c:pt>
                <c:pt idx="219">
                  <c:v>1.9791900000000001E-2</c:v>
                </c:pt>
                <c:pt idx="220">
                  <c:v>2.0767000000000001E-2</c:v>
                </c:pt>
                <c:pt idx="221">
                  <c:v>2.0365999999999999E-2</c:v>
                </c:pt>
                <c:pt idx="222">
                  <c:v>2.1104100000000001E-2</c:v>
                </c:pt>
                <c:pt idx="223">
                  <c:v>2.0097299999999998E-2</c:v>
                </c:pt>
                <c:pt idx="224">
                  <c:v>2.0893599999999998E-2</c:v>
                </c:pt>
                <c:pt idx="225">
                  <c:v>1.96039E-2</c:v>
                </c:pt>
                <c:pt idx="226">
                  <c:v>2.0712499999999998E-2</c:v>
                </c:pt>
                <c:pt idx="227">
                  <c:v>2.0847500000000001E-2</c:v>
                </c:pt>
                <c:pt idx="228">
                  <c:v>1.8830199999999998E-2</c:v>
                </c:pt>
                <c:pt idx="229">
                  <c:v>1.7344999999999999E-2</c:v>
                </c:pt>
                <c:pt idx="230">
                  <c:v>1.6319500000000001E-2</c:v>
                </c:pt>
                <c:pt idx="231">
                  <c:v>1.73121E-2</c:v>
                </c:pt>
                <c:pt idx="232">
                  <c:v>1.6524799999999999E-2</c:v>
                </c:pt>
                <c:pt idx="233">
                  <c:v>1.7506600000000001E-2</c:v>
                </c:pt>
                <c:pt idx="234">
                  <c:v>1.75832E-2</c:v>
                </c:pt>
                <c:pt idx="235">
                  <c:v>1.8358900000000001E-2</c:v>
                </c:pt>
                <c:pt idx="236">
                  <c:v>1.6863400000000001E-2</c:v>
                </c:pt>
                <c:pt idx="237">
                  <c:v>1.69038E-2</c:v>
                </c:pt>
                <c:pt idx="238">
                  <c:v>1.5275499999999999E-2</c:v>
                </c:pt>
                <c:pt idx="239">
                  <c:v>1.5881599999999999E-2</c:v>
                </c:pt>
                <c:pt idx="240">
                  <c:v>1.6862499999999999E-2</c:v>
                </c:pt>
                <c:pt idx="241">
                  <c:v>1.7975499999999998E-2</c:v>
                </c:pt>
                <c:pt idx="242">
                  <c:v>1.6102399999999999E-2</c:v>
                </c:pt>
                <c:pt idx="243">
                  <c:v>9.1178000000000006E-3</c:v>
                </c:pt>
                <c:pt idx="244">
                  <c:v>9.3583E-3</c:v>
                </c:pt>
                <c:pt idx="245">
                  <c:v>9.3839000000000006E-3</c:v>
                </c:pt>
                <c:pt idx="246">
                  <c:v>1.1305600000000001E-2</c:v>
                </c:pt>
                <c:pt idx="247">
                  <c:v>1.34675E-2</c:v>
                </c:pt>
                <c:pt idx="248">
                  <c:v>1.4598699999999999E-2</c:v>
                </c:pt>
                <c:pt idx="249">
                  <c:v>1.35205E-2</c:v>
                </c:pt>
                <c:pt idx="250">
                  <c:v>1.35438E-2</c:v>
                </c:pt>
                <c:pt idx="251">
                  <c:v>1.46313E-2</c:v>
                </c:pt>
                <c:pt idx="252">
                  <c:v>1.5698E-2</c:v>
                </c:pt>
                <c:pt idx="253">
                  <c:v>1.5626399999999999E-2</c:v>
                </c:pt>
                <c:pt idx="254">
                  <c:v>2.0452000000000001E-2</c:v>
                </c:pt>
                <c:pt idx="255">
                  <c:v>3.1224499999999999E-2</c:v>
                </c:pt>
                <c:pt idx="256">
                  <c:v>3.5171399999999998E-2</c:v>
                </c:pt>
                <c:pt idx="257">
                  <c:v>3.8018200000000002E-2</c:v>
                </c:pt>
                <c:pt idx="258">
                  <c:v>3.86687E-2</c:v>
                </c:pt>
                <c:pt idx="259">
                  <c:v>3.8819800000000002E-2</c:v>
                </c:pt>
                <c:pt idx="260">
                  <c:v>3.9191400000000001E-2</c:v>
                </c:pt>
                <c:pt idx="261">
                  <c:v>4.3081300000000003E-2</c:v>
                </c:pt>
                <c:pt idx="262">
                  <c:v>4.8181500000000002E-2</c:v>
                </c:pt>
                <c:pt idx="263">
                  <c:v>5.0436099999999998E-2</c:v>
                </c:pt>
                <c:pt idx="264">
                  <c:v>5.2089999999999997E-2</c:v>
                </c:pt>
                <c:pt idx="265">
                  <c:v>5.4185700000000003E-2</c:v>
                </c:pt>
                <c:pt idx="266">
                  <c:v>5.36477E-2</c:v>
                </c:pt>
                <c:pt idx="267" formatCode="General">
                  <c:v>5.0298700000000002E-2</c:v>
                </c:pt>
                <c:pt idx="268" formatCode="General">
                  <c:v>4.8815400000000002E-2</c:v>
                </c:pt>
                <c:pt idx="269" formatCode="General">
                  <c:v>5.0354099999999999E-2</c:v>
                </c:pt>
                <c:pt idx="270" formatCode="General">
                  <c:v>4.7032999999999998E-2</c:v>
                </c:pt>
                <c:pt idx="271" formatCode="General">
                  <c:v>4.9340500000000002E-2</c:v>
                </c:pt>
                <c:pt idx="272" formatCode="General">
                  <c:v>5.20153E-2</c:v>
                </c:pt>
                <c:pt idx="273" formatCode="General">
                  <c:v>5.1030399999999997E-2</c:v>
                </c:pt>
                <c:pt idx="274" formatCode="General">
                  <c:v>4.7966000000000002E-2</c:v>
                </c:pt>
                <c:pt idx="275" formatCode="General">
                  <c:v>4.6200699999999997E-2</c:v>
                </c:pt>
                <c:pt idx="276" formatCode="General">
                  <c:v>4.6877700000000001E-2</c:v>
                </c:pt>
                <c:pt idx="277" formatCode="General">
                  <c:v>4.6549199999999999E-2</c:v>
                </c:pt>
                <c:pt idx="278" formatCode="General">
                  <c:v>4.6082600000000001E-2</c:v>
                </c:pt>
                <c:pt idx="279" formatCode="General">
                  <c:v>4.6791800000000001E-2</c:v>
                </c:pt>
                <c:pt idx="280" formatCode="General">
                  <c:v>4.6159600000000002E-2</c:v>
                </c:pt>
                <c:pt idx="281" formatCode="General">
                  <c:v>4.2999999999999997E-2</c:v>
                </c:pt>
                <c:pt idx="282" formatCode="General">
                  <c:v>4.2000000000000003E-2</c:v>
                </c:pt>
                <c:pt idx="283" formatCode="General">
                  <c:v>3.6999999999999998E-2</c:v>
                </c:pt>
                <c:pt idx="284" formatCode="General">
                  <c:v>3.5999999999999997E-2</c:v>
                </c:pt>
                <c:pt idx="285" formatCode="General">
                  <c:v>3.4000000000000002E-2</c:v>
                </c:pt>
                <c:pt idx="286" formatCode="General">
                  <c:v>3.2000000000000001E-2</c:v>
                </c:pt>
                <c:pt idx="287" formatCode="General">
                  <c:v>2.9000000000000001E-2</c:v>
                </c:pt>
                <c:pt idx="288" formatCode="General">
                  <c:v>2.9388500000000001E-2</c:v>
                </c:pt>
                <c:pt idx="289" formatCode="General">
                  <c:v>2.8341700000000001E-2</c:v>
                </c:pt>
                <c:pt idx="290" formatCode="General">
                  <c:v>2.8322900000000002E-2</c:v>
                </c:pt>
                <c:pt idx="291" formatCode="General">
                  <c:v>2.7789500000000002E-2</c:v>
                </c:pt>
                <c:pt idx="292" formatCode="General">
                  <c:v>2.5877399999999998E-2</c:v>
                </c:pt>
                <c:pt idx="293" formatCode="General">
                  <c:v>2.5782599999999999E-2</c:v>
                </c:pt>
                <c:pt idx="294" formatCode="General">
                  <c:v>2.62042E-2</c:v>
                </c:pt>
                <c:pt idx="295" formatCode="General">
                  <c:v>2.7E-2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 (Core PCE)</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 CPI</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0.00%</c:formatCode>
                <c:ptCount val="298"/>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3.1059799999999999E-2</c:v>
                </c:pt>
                <c:pt idx="289">
                  <c:v>3.1657400000000002E-2</c:v>
                </c:pt>
                <c:pt idx="290">
                  <c:v>3.4751299999999999E-2</c:v>
                </c:pt>
                <c:pt idx="291">
                  <c:v>3.3577299999999997E-2</c:v>
                </c:pt>
                <c:pt idx="292">
                  <c:v>3.2502099999999999E-2</c:v>
                </c:pt>
                <c:pt idx="293">
                  <c:v>2.9756299999999999E-2</c:v>
                </c:pt>
                <c:pt idx="294" formatCode="General">
                  <c:v>2.92357E-2</c:v>
                </c:pt>
                <c:pt idx="295" formatCode="General">
                  <c:v>2.5912299999999999E-2</c:v>
                </c:pt>
                <c:pt idx="296">
                  <c:v>2.4E-2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0.00%</c:formatCode>
                <c:ptCount val="298"/>
                <c:pt idx="0">
                  <c:v>1.53727E-2</c:v>
                </c:pt>
                <c:pt idx="1">
                  <c:v>1.7232000000000001E-2</c:v>
                </c:pt>
                <c:pt idx="2">
                  <c:v>1.9004E-2</c:v>
                </c:pt>
                <c:pt idx="3">
                  <c:v>1.7068699999999999E-2</c:v>
                </c:pt>
                <c:pt idx="4">
                  <c:v>1.7178800000000001E-2</c:v>
                </c:pt>
                <c:pt idx="5">
                  <c:v>1.7422699999999999E-2</c:v>
                </c:pt>
                <c:pt idx="6">
                  <c:v>1.7908799999999999E-2</c:v>
                </c:pt>
                <c:pt idx="7">
                  <c:v>1.87201E-2</c:v>
                </c:pt>
                <c:pt idx="8">
                  <c:v>1.8494500000000001E-2</c:v>
                </c:pt>
                <c:pt idx="9">
                  <c:v>1.8186600000000001E-2</c:v>
                </c:pt>
                <c:pt idx="10">
                  <c:v>1.9009999999999999E-2</c:v>
                </c:pt>
                <c:pt idx="11">
                  <c:v>1.87102E-2</c:v>
                </c:pt>
                <c:pt idx="12">
                  <c:v>2.0065800000000002E-2</c:v>
                </c:pt>
                <c:pt idx="13">
                  <c:v>2.0348000000000002E-2</c:v>
                </c:pt>
                <c:pt idx="14">
                  <c:v>1.9322300000000001E-2</c:v>
                </c:pt>
                <c:pt idx="15">
                  <c:v>2.02682E-2</c:v>
                </c:pt>
                <c:pt idx="16">
                  <c:v>1.9413199999999999E-2</c:v>
                </c:pt>
                <c:pt idx="17">
                  <c:v>2.0927100000000001E-2</c:v>
                </c:pt>
                <c:pt idx="18">
                  <c:v>2.1226499999999999E-2</c:v>
                </c:pt>
                <c:pt idx="19">
                  <c:v>2.0419300000000001E-2</c:v>
                </c:pt>
                <c:pt idx="20">
                  <c:v>1.21799E-2</c:v>
                </c:pt>
                <c:pt idx="21">
                  <c:v>1.78741E-2</c:v>
                </c:pt>
                <c:pt idx="22">
                  <c:v>1.81382E-2</c:v>
                </c:pt>
                <c:pt idx="23">
                  <c:v>1.7382399999999999E-2</c:v>
                </c:pt>
                <c:pt idx="24">
                  <c:v>1.41926E-2</c:v>
                </c:pt>
                <c:pt idx="25">
                  <c:v>1.43266E-2</c:v>
                </c:pt>
                <c:pt idx="26">
                  <c:v>1.4482800000000001E-2</c:v>
                </c:pt>
                <c:pt idx="27">
                  <c:v>1.57045E-2</c:v>
                </c:pt>
                <c:pt idx="28">
                  <c:v>1.66036E-2</c:v>
                </c:pt>
                <c:pt idx="29">
                  <c:v>1.59335E-2</c:v>
                </c:pt>
                <c:pt idx="30">
                  <c:v>1.5370399999999999E-2</c:v>
                </c:pt>
                <c:pt idx="31">
                  <c:v>1.68798E-2</c:v>
                </c:pt>
                <c:pt idx="32">
                  <c:v>2.4347400000000002E-2</c:v>
                </c:pt>
                <c:pt idx="33">
                  <c:v>1.8044999999999999E-2</c:v>
                </c:pt>
                <c:pt idx="34">
                  <c:v>1.6980499999999999E-2</c:v>
                </c:pt>
                <c:pt idx="35">
                  <c:v>1.7690000000000001E-2</c:v>
                </c:pt>
                <c:pt idx="36">
                  <c:v>1.78006E-2</c:v>
                </c:pt>
                <c:pt idx="37">
                  <c:v>1.72724E-2</c:v>
                </c:pt>
                <c:pt idx="38">
                  <c:v>1.76855E-2</c:v>
                </c:pt>
                <c:pt idx="39">
                  <c:v>1.5978300000000001E-2</c:v>
                </c:pt>
                <c:pt idx="40">
                  <c:v>1.63085E-2</c:v>
                </c:pt>
                <c:pt idx="41">
                  <c:v>1.52762E-2</c:v>
                </c:pt>
                <c:pt idx="42">
                  <c:v>1.57476E-2</c:v>
                </c:pt>
                <c:pt idx="43">
                  <c:v>1.4893099999999999E-2</c:v>
                </c:pt>
                <c:pt idx="44">
                  <c:v>1.46544E-2</c:v>
                </c:pt>
                <c:pt idx="45">
                  <c:v>1.5653799999999999E-2</c:v>
                </c:pt>
                <c:pt idx="46">
                  <c:v>1.6054800000000001E-2</c:v>
                </c:pt>
                <c:pt idx="47">
                  <c:v>1.63845E-2</c:v>
                </c:pt>
                <c:pt idx="48">
                  <c:v>1.82848E-2</c:v>
                </c:pt>
                <c:pt idx="49">
                  <c:v>1.8532400000000001E-2</c:v>
                </c:pt>
                <c:pt idx="50">
                  <c:v>1.8609299999999999E-2</c:v>
                </c:pt>
                <c:pt idx="51">
                  <c:v>2.0125799999999999E-2</c:v>
                </c:pt>
                <c:pt idx="52">
                  <c:v>2.0049600000000001E-2</c:v>
                </c:pt>
                <c:pt idx="53">
                  <c:v>2.10885E-2</c:v>
                </c:pt>
                <c:pt idx="54">
                  <c:v>1.9764799999999999E-2</c:v>
                </c:pt>
                <c:pt idx="55">
                  <c:v>1.90017E-2</c:v>
                </c:pt>
                <c:pt idx="56">
                  <c:v>1.94801E-2</c:v>
                </c:pt>
                <c:pt idx="57">
                  <c:v>1.98312E-2</c:v>
                </c:pt>
                <c:pt idx="58">
                  <c:v>2.06234E-2</c:v>
                </c:pt>
                <c:pt idx="59">
                  <c:v>2.0656000000000001E-2</c:v>
                </c:pt>
                <c:pt idx="60">
                  <c:v>2.1711000000000001E-2</c:v>
                </c:pt>
                <c:pt idx="61">
                  <c:v>2.17457E-2</c:v>
                </c:pt>
                <c:pt idx="62">
                  <c:v>2.25577E-2</c:v>
                </c:pt>
                <c:pt idx="63">
                  <c:v>2.1085E-2</c:v>
                </c:pt>
                <c:pt idx="64">
                  <c:v>2.1773899999999999E-2</c:v>
                </c:pt>
                <c:pt idx="65">
                  <c:v>2.0861000000000001E-2</c:v>
                </c:pt>
                <c:pt idx="66">
                  <c:v>2.1147900000000001E-2</c:v>
                </c:pt>
                <c:pt idx="67">
                  <c:v>2.1589899999999999E-2</c:v>
                </c:pt>
                <c:pt idx="68">
                  <c:v>2.1941200000000001E-2</c:v>
                </c:pt>
                <c:pt idx="69">
                  <c:v>2.26406E-2</c:v>
                </c:pt>
                <c:pt idx="70">
                  <c:v>2.3062200000000001E-2</c:v>
                </c:pt>
                <c:pt idx="71">
                  <c:v>2.2803500000000001E-2</c:v>
                </c:pt>
                <c:pt idx="72">
                  <c:v>2.1432199999999998E-2</c:v>
                </c:pt>
                <c:pt idx="73">
                  <c:v>2.1385399999999999E-2</c:v>
                </c:pt>
                <c:pt idx="74">
                  <c:v>2.1673700000000001E-2</c:v>
                </c:pt>
                <c:pt idx="75">
                  <c:v>2.3612500000000002E-2</c:v>
                </c:pt>
                <c:pt idx="76">
                  <c:v>2.4085499999999999E-2</c:v>
                </c:pt>
                <c:pt idx="77">
                  <c:v>2.59595E-2</c:v>
                </c:pt>
                <c:pt idx="78">
                  <c:v>2.5457799999999999E-2</c:v>
                </c:pt>
                <c:pt idx="79">
                  <c:v>2.6702199999999999E-2</c:v>
                </c:pt>
                <c:pt idx="80">
                  <c:v>2.6057199999999999E-2</c:v>
                </c:pt>
                <c:pt idx="81">
                  <c:v>2.4971299999999998E-2</c:v>
                </c:pt>
                <c:pt idx="82">
                  <c:v>2.2845000000000001E-2</c:v>
                </c:pt>
                <c:pt idx="83">
                  <c:v>2.3157400000000002E-2</c:v>
                </c:pt>
                <c:pt idx="84">
                  <c:v>2.5004700000000001E-2</c:v>
                </c:pt>
                <c:pt idx="85">
                  <c:v>2.55669E-2</c:v>
                </c:pt>
                <c:pt idx="86">
                  <c:v>2.3783599999999998E-2</c:v>
                </c:pt>
                <c:pt idx="87">
                  <c:v>2.2114000000000002E-2</c:v>
                </c:pt>
                <c:pt idx="88">
                  <c:v>2.0764399999999999E-2</c:v>
                </c:pt>
                <c:pt idx="89">
                  <c:v>1.9873499999999999E-2</c:v>
                </c:pt>
                <c:pt idx="90">
                  <c:v>2.0405199999999998E-2</c:v>
                </c:pt>
                <c:pt idx="91">
                  <c:v>1.9857900000000001E-2</c:v>
                </c:pt>
                <c:pt idx="92">
                  <c:v>2.1023699999999999E-2</c:v>
                </c:pt>
                <c:pt idx="93">
                  <c:v>2.1841099999999999E-2</c:v>
                </c:pt>
                <c:pt idx="94">
                  <c:v>2.33539E-2</c:v>
                </c:pt>
                <c:pt idx="95">
                  <c:v>2.40451E-2</c:v>
                </c:pt>
                <c:pt idx="96">
                  <c:v>2.1931300000000001E-2</c:v>
                </c:pt>
                <c:pt idx="97">
                  <c:v>2.0720300000000001E-2</c:v>
                </c:pt>
                <c:pt idx="98">
                  <c:v>2.1688099999999998E-2</c:v>
                </c:pt>
                <c:pt idx="99">
                  <c:v>2.0832699999999999E-2</c:v>
                </c:pt>
                <c:pt idx="100">
                  <c:v>2.1490800000000001E-2</c:v>
                </c:pt>
                <c:pt idx="101">
                  <c:v>2.2147900000000002E-2</c:v>
                </c:pt>
                <c:pt idx="102">
                  <c:v>2.24496E-2</c:v>
                </c:pt>
                <c:pt idx="103">
                  <c:v>2.2178799999999999E-2</c:v>
                </c:pt>
                <c:pt idx="104">
                  <c:v>2.0440199999999999E-2</c:v>
                </c:pt>
                <c:pt idx="105">
                  <c:v>1.6341899999999999E-2</c:v>
                </c:pt>
                <c:pt idx="106">
                  <c:v>1.3900300000000001E-2</c:v>
                </c:pt>
                <c:pt idx="107">
                  <c:v>1.13715E-2</c:v>
                </c:pt>
                <c:pt idx="108">
                  <c:v>9.0556999999999999E-3</c:v>
                </c:pt>
                <c:pt idx="109">
                  <c:v>8.8763999999999996E-3</c:v>
                </c:pt>
                <c:pt idx="110">
                  <c:v>7.6254000000000001E-3</c:v>
                </c:pt>
                <c:pt idx="111">
                  <c:v>9.2896999999999997E-3</c:v>
                </c:pt>
                <c:pt idx="112">
                  <c:v>8.2223999999999995E-3</c:v>
                </c:pt>
                <c:pt idx="113">
                  <c:v>7.1980000000000004E-3</c:v>
                </c:pt>
                <c:pt idx="114">
                  <c:v>6.2551999999999998E-3</c:v>
                </c:pt>
                <c:pt idx="115">
                  <c:v>6.5113999999999997E-3</c:v>
                </c:pt>
                <c:pt idx="116">
                  <c:v>7.2427000000000004E-3</c:v>
                </c:pt>
                <c:pt idx="117">
                  <c:v>1.23946E-2</c:v>
                </c:pt>
                <c:pt idx="118">
                  <c:v>1.37415E-2</c:v>
                </c:pt>
                <c:pt idx="119">
                  <c:v>1.5100799999999999E-2</c:v>
                </c:pt>
                <c:pt idx="120">
                  <c:v>1.6902400000000001E-2</c:v>
                </c:pt>
                <c:pt idx="121">
                  <c:v>1.6984099999999999E-2</c:v>
                </c:pt>
                <c:pt idx="122">
                  <c:v>1.7774000000000002E-2</c:v>
                </c:pt>
                <c:pt idx="123">
                  <c:v>1.6017799999999999E-2</c:v>
                </c:pt>
                <c:pt idx="124">
                  <c:v>1.6363300000000001E-2</c:v>
                </c:pt>
                <c:pt idx="125">
                  <c:v>1.5564700000000001E-2</c:v>
                </c:pt>
                <c:pt idx="126">
                  <c:v>1.47008E-2</c:v>
                </c:pt>
                <c:pt idx="127">
                  <c:v>1.4175800000000001E-2</c:v>
                </c:pt>
                <c:pt idx="128">
                  <c:v>1.2978699999999999E-2</c:v>
                </c:pt>
                <c:pt idx="129">
                  <c:v>1.07933E-2</c:v>
                </c:pt>
                <c:pt idx="130">
                  <c:v>1.1210899999999999E-2</c:v>
                </c:pt>
                <c:pt idx="131">
                  <c:v>1.05559E-2</c:v>
                </c:pt>
                <c:pt idx="132">
                  <c:v>1.12473E-2</c:v>
                </c:pt>
                <c:pt idx="133">
                  <c:v>1.2130699999999999E-2</c:v>
                </c:pt>
                <c:pt idx="134">
                  <c:v>1.2143599999999999E-2</c:v>
                </c:pt>
                <c:pt idx="135">
                  <c:v>1.3951399999999999E-2</c:v>
                </c:pt>
                <c:pt idx="136">
                  <c:v>1.5240500000000001E-2</c:v>
                </c:pt>
                <c:pt idx="137">
                  <c:v>1.5854E-2</c:v>
                </c:pt>
                <c:pt idx="138">
                  <c:v>1.7343999999999998E-2</c:v>
                </c:pt>
                <c:pt idx="139">
                  <c:v>1.8392200000000001E-2</c:v>
                </c:pt>
                <c:pt idx="140">
                  <c:v>1.85057E-2</c:v>
                </c:pt>
                <c:pt idx="141">
                  <c:v>1.74459E-2</c:v>
                </c:pt>
                <c:pt idx="142">
                  <c:v>1.82785E-2</c:v>
                </c:pt>
                <c:pt idx="143">
                  <c:v>1.9758100000000001E-2</c:v>
                </c:pt>
                <c:pt idx="144">
                  <c:v>2.061E-2</c:v>
                </c:pt>
                <c:pt idx="145">
                  <c:v>2.0245699999999998E-2</c:v>
                </c:pt>
                <c:pt idx="146">
                  <c:v>2.04406E-2</c:v>
                </c:pt>
                <c:pt idx="147">
                  <c:v>1.9647499999999998E-2</c:v>
                </c:pt>
                <c:pt idx="148">
                  <c:v>1.8254699999999999E-2</c:v>
                </c:pt>
                <c:pt idx="149">
                  <c:v>1.8193999999999998E-2</c:v>
                </c:pt>
                <c:pt idx="150">
                  <c:v>1.7739999999999999E-2</c:v>
                </c:pt>
                <c:pt idx="151">
                  <c:v>1.6354500000000001E-2</c:v>
                </c:pt>
                <c:pt idx="152">
                  <c:v>1.6921599999999998E-2</c:v>
                </c:pt>
                <c:pt idx="153">
                  <c:v>1.8890899999999999E-2</c:v>
                </c:pt>
                <c:pt idx="154">
                  <c:v>1.78391E-2</c:v>
                </c:pt>
                <c:pt idx="155">
                  <c:v>1.68903E-2</c:v>
                </c:pt>
                <c:pt idx="156">
                  <c:v>1.5943499999999999E-2</c:v>
                </c:pt>
                <c:pt idx="157">
                  <c:v>1.5750400000000001E-2</c:v>
                </c:pt>
                <c:pt idx="158">
                  <c:v>1.4960599999999999E-2</c:v>
                </c:pt>
                <c:pt idx="159">
                  <c:v>1.4206099999999999E-2</c:v>
                </c:pt>
                <c:pt idx="160">
                  <c:v>1.4271799999999999E-2</c:v>
                </c:pt>
                <c:pt idx="161">
                  <c:v>1.48874E-2</c:v>
                </c:pt>
                <c:pt idx="162">
                  <c:v>1.5132E-2</c:v>
                </c:pt>
                <c:pt idx="163">
                  <c:v>1.56718E-2</c:v>
                </c:pt>
                <c:pt idx="164">
                  <c:v>1.5552699999999999E-2</c:v>
                </c:pt>
                <c:pt idx="165">
                  <c:v>1.5256499999999999E-2</c:v>
                </c:pt>
                <c:pt idx="166">
                  <c:v>1.59358E-2</c:v>
                </c:pt>
                <c:pt idx="167">
                  <c:v>1.6579900000000002E-2</c:v>
                </c:pt>
                <c:pt idx="168">
                  <c:v>1.5415699999999999E-2</c:v>
                </c:pt>
                <c:pt idx="169">
                  <c:v>1.4822999999999999E-2</c:v>
                </c:pt>
                <c:pt idx="170">
                  <c:v>1.58184E-2</c:v>
                </c:pt>
                <c:pt idx="171">
                  <c:v>1.6962700000000001E-2</c:v>
                </c:pt>
                <c:pt idx="172">
                  <c:v>1.7665299999999998E-2</c:v>
                </c:pt>
                <c:pt idx="173">
                  <c:v>1.71731E-2</c:v>
                </c:pt>
                <c:pt idx="174">
                  <c:v>1.7742000000000001E-2</c:v>
                </c:pt>
                <c:pt idx="175">
                  <c:v>1.6944500000000001E-2</c:v>
                </c:pt>
                <c:pt idx="176">
                  <c:v>1.7062999999999998E-2</c:v>
                </c:pt>
                <c:pt idx="177">
                  <c:v>1.5821200000000001E-2</c:v>
                </c:pt>
                <c:pt idx="178">
                  <c:v>1.51281E-2</c:v>
                </c:pt>
                <c:pt idx="179">
                  <c:v>1.4697099999999999E-2</c:v>
                </c:pt>
                <c:pt idx="180">
                  <c:v>1.3570799999999999E-2</c:v>
                </c:pt>
                <c:pt idx="181">
                  <c:v>1.3962499999999999E-2</c:v>
                </c:pt>
                <c:pt idx="182">
                  <c:v>1.3595100000000001E-2</c:v>
                </c:pt>
                <c:pt idx="183">
                  <c:v>1.3384699999999999E-2</c:v>
                </c:pt>
                <c:pt idx="184">
                  <c:v>1.28468E-2</c:v>
                </c:pt>
                <c:pt idx="185">
                  <c:v>1.2899799999999999E-2</c:v>
                </c:pt>
                <c:pt idx="186">
                  <c:v>1.19378E-2</c:v>
                </c:pt>
                <c:pt idx="187">
                  <c:v>1.2291099999999999E-2</c:v>
                </c:pt>
                <c:pt idx="188">
                  <c:v>1.23435E-2</c:v>
                </c:pt>
                <c:pt idx="189">
                  <c:v>1.1579799999999999E-2</c:v>
                </c:pt>
                <c:pt idx="190">
                  <c:v>1.15674E-2</c:v>
                </c:pt>
                <c:pt idx="191">
                  <c:v>1.1286900000000001E-2</c:v>
                </c:pt>
                <c:pt idx="192">
                  <c:v>1.3369799999999999E-2</c:v>
                </c:pt>
                <c:pt idx="193">
                  <c:v>1.39434E-2</c:v>
                </c:pt>
                <c:pt idx="194">
                  <c:v>1.3845100000000001E-2</c:v>
                </c:pt>
                <c:pt idx="195">
                  <c:v>1.46754E-2</c:v>
                </c:pt>
                <c:pt idx="196">
                  <c:v>1.49734E-2</c:v>
                </c:pt>
                <c:pt idx="197">
                  <c:v>1.49841E-2</c:v>
                </c:pt>
                <c:pt idx="198">
                  <c:v>1.5812199999999998E-2</c:v>
                </c:pt>
                <c:pt idx="199">
                  <c:v>1.69757E-2</c:v>
                </c:pt>
                <c:pt idx="200">
                  <c:v>1.6839400000000001E-2</c:v>
                </c:pt>
                <c:pt idx="201">
                  <c:v>1.8201100000000001E-2</c:v>
                </c:pt>
                <c:pt idx="202">
                  <c:v>1.7619599999999999E-2</c:v>
                </c:pt>
                <c:pt idx="203">
                  <c:v>1.8284100000000001E-2</c:v>
                </c:pt>
                <c:pt idx="204">
                  <c:v>1.9020200000000001E-2</c:v>
                </c:pt>
                <c:pt idx="205">
                  <c:v>1.9408000000000002E-2</c:v>
                </c:pt>
                <c:pt idx="206">
                  <c:v>1.7465700000000001E-2</c:v>
                </c:pt>
                <c:pt idx="207">
                  <c:v>1.7336899999999999E-2</c:v>
                </c:pt>
                <c:pt idx="208">
                  <c:v>1.67157E-2</c:v>
                </c:pt>
                <c:pt idx="209">
                  <c:v>1.6959399999999999E-2</c:v>
                </c:pt>
                <c:pt idx="210">
                  <c:v>1.5848399999999999E-2</c:v>
                </c:pt>
                <c:pt idx="211">
                  <c:v>1.51988E-2</c:v>
                </c:pt>
                <c:pt idx="212">
                  <c:v>1.53501E-2</c:v>
                </c:pt>
                <c:pt idx="213">
                  <c:v>1.6507899999999999E-2</c:v>
                </c:pt>
                <c:pt idx="214">
                  <c:v>1.6790099999999999E-2</c:v>
                </c:pt>
                <c:pt idx="215">
                  <c:v>1.69552E-2</c:v>
                </c:pt>
                <c:pt idx="216">
                  <c:v>1.7489899999999999E-2</c:v>
                </c:pt>
                <c:pt idx="217">
                  <c:v>1.7660599999999999E-2</c:v>
                </c:pt>
                <c:pt idx="218">
                  <c:v>2.0472400000000002E-2</c:v>
                </c:pt>
                <c:pt idx="219">
                  <c:v>1.9791900000000001E-2</c:v>
                </c:pt>
                <c:pt idx="220">
                  <c:v>2.0767000000000001E-2</c:v>
                </c:pt>
                <c:pt idx="221">
                  <c:v>2.0365999999999999E-2</c:v>
                </c:pt>
                <c:pt idx="222">
                  <c:v>2.1104100000000001E-2</c:v>
                </c:pt>
                <c:pt idx="223">
                  <c:v>2.0097299999999998E-2</c:v>
                </c:pt>
                <c:pt idx="224">
                  <c:v>2.0893599999999998E-2</c:v>
                </c:pt>
                <c:pt idx="225">
                  <c:v>1.96039E-2</c:v>
                </c:pt>
                <c:pt idx="226">
                  <c:v>2.0712499999999998E-2</c:v>
                </c:pt>
                <c:pt idx="227">
                  <c:v>2.0847500000000001E-2</c:v>
                </c:pt>
                <c:pt idx="228">
                  <c:v>1.8830199999999998E-2</c:v>
                </c:pt>
                <c:pt idx="229">
                  <c:v>1.7344999999999999E-2</c:v>
                </c:pt>
                <c:pt idx="230">
                  <c:v>1.6319500000000001E-2</c:v>
                </c:pt>
                <c:pt idx="231">
                  <c:v>1.73121E-2</c:v>
                </c:pt>
                <c:pt idx="232">
                  <c:v>1.6524799999999999E-2</c:v>
                </c:pt>
                <c:pt idx="233">
                  <c:v>1.7506600000000001E-2</c:v>
                </c:pt>
                <c:pt idx="234">
                  <c:v>1.75832E-2</c:v>
                </c:pt>
                <c:pt idx="235">
                  <c:v>1.8358900000000001E-2</c:v>
                </c:pt>
                <c:pt idx="236">
                  <c:v>1.6863400000000001E-2</c:v>
                </c:pt>
                <c:pt idx="237">
                  <c:v>1.69038E-2</c:v>
                </c:pt>
                <c:pt idx="238">
                  <c:v>1.5275499999999999E-2</c:v>
                </c:pt>
                <c:pt idx="239">
                  <c:v>1.5881599999999999E-2</c:v>
                </c:pt>
                <c:pt idx="240">
                  <c:v>1.6862499999999999E-2</c:v>
                </c:pt>
                <c:pt idx="241">
                  <c:v>1.7975499999999998E-2</c:v>
                </c:pt>
                <c:pt idx="242">
                  <c:v>1.6102399999999999E-2</c:v>
                </c:pt>
                <c:pt idx="243">
                  <c:v>9.1178000000000006E-3</c:v>
                </c:pt>
                <c:pt idx="244">
                  <c:v>9.3583E-3</c:v>
                </c:pt>
                <c:pt idx="245">
                  <c:v>9.3839000000000006E-3</c:v>
                </c:pt>
                <c:pt idx="246">
                  <c:v>1.1305600000000001E-2</c:v>
                </c:pt>
                <c:pt idx="247">
                  <c:v>1.34675E-2</c:v>
                </c:pt>
                <c:pt idx="248">
                  <c:v>1.4598699999999999E-2</c:v>
                </c:pt>
                <c:pt idx="249">
                  <c:v>1.35205E-2</c:v>
                </c:pt>
                <c:pt idx="250">
                  <c:v>1.35438E-2</c:v>
                </c:pt>
                <c:pt idx="251">
                  <c:v>1.46313E-2</c:v>
                </c:pt>
                <c:pt idx="252">
                  <c:v>1.5698E-2</c:v>
                </c:pt>
                <c:pt idx="253">
                  <c:v>1.5626399999999999E-2</c:v>
                </c:pt>
                <c:pt idx="254">
                  <c:v>2.0452000000000001E-2</c:v>
                </c:pt>
                <c:pt idx="255">
                  <c:v>3.1224499999999999E-2</c:v>
                </c:pt>
                <c:pt idx="256">
                  <c:v>3.5171399999999998E-2</c:v>
                </c:pt>
                <c:pt idx="257">
                  <c:v>3.8018200000000002E-2</c:v>
                </c:pt>
                <c:pt idx="258">
                  <c:v>3.86687E-2</c:v>
                </c:pt>
                <c:pt idx="259">
                  <c:v>3.8819800000000002E-2</c:v>
                </c:pt>
                <c:pt idx="260">
                  <c:v>3.9191400000000001E-2</c:v>
                </c:pt>
                <c:pt idx="261">
                  <c:v>4.3081300000000003E-2</c:v>
                </c:pt>
                <c:pt idx="262">
                  <c:v>4.8181500000000002E-2</c:v>
                </c:pt>
                <c:pt idx="263">
                  <c:v>5.0436099999999998E-2</c:v>
                </c:pt>
                <c:pt idx="264">
                  <c:v>5.2089999999999997E-2</c:v>
                </c:pt>
                <c:pt idx="265">
                  <c:v>5.4185700000000003E-2</c:v>
                </c:pt>
                <c:pt idx="266">
                  <c:v>5.36477E-2</c:v>
                </c:pt>
                <c:pt idx="267" formatCode="General">
                  <c:v>5.0298700000000002E-2</c:v>
                </c:pt>
                <c:pt idx="268" formatCode="General">
                  <c:v>4.8815400000000002E-2</c:v>
                </c:pt>
                <c:pt idx="269" formatCode="General">
                  <c:v>5.0354099999999999E-2</c:v>
                </c:pt>
                <c:pt idx="270" formatCode="General">
                  <c:v>4.7032999999999998E-2</c:v>
                </c:pt>
                <c:pt idx="271" formatCode="General">
                  <c:v>4.9340500000000002E-2</c:v>
                </c:pt>
                <c:pt idx="272" formatCode="General">
                  <c:v>5.20153E-2</c:v>
                </c:pt>
                <c:pt idx="273" formatCode="General">
                  <c:v>5.1030399999999997E-2</c:v>
                </c:pt>
                <c:pt idx="274" formatCode="General">
                  <c:v>4.7966000000000002E-2</c:v>
                </c:pt>
                <c:pt idx="275" formatCode="General">
                  <c:v>4.6200699999999997E-2</c:v>
                </c:pt>
                <c:pt idx="276" formatCode="General">
                  <c:v>4.6877700000000001E-2</c:v>
                </c:pt>
                <c:pt idx="277" formatCode="General">
                  <c:v>4.6549199999999999E-2</c:v>
                </c:pt>
                <c:pt idx="278" formatCode="General">
                  <c:v>4.6082600000000001E-2</c:v>
                </c:pt>
                <c:pt idx="279" formatCode="General">
                  <c:v>4.6791800000000001E-2</c:v>
                </c:pt>
                <c:pt idx="280" formatCode="General">
                  <c:v>4.6159600000000002E-2</c:v>
                </c:pt>
                <c:pt idx="281" formatCode="General">
                  <c:v>4.2999999999999997E-2</c:v>
                </c:pt>
                <c:pt idx="282" formatCode="General">
                  <c:v>4.2000000000000003E-2</c:v>
                </c:pt>
                <c:pt idx="283" formatCode="General">
                  <c:v>3.6999999999999998E-2</c:v>
                </c:pt>
                <c:pt idx="284" formatCode="General">
                  <c:v>3.5999999999999997E-2</c:v>
                </c:pt>
                <c:pt idx="285" formatCode="General">
                  <c:v>3.4000000000000002E-2</c:v>
                </c:pt>
                <c:pt idx="286" formatCode="General">
                  <c:v>3.2000000000000001E-2</c:v>
                </c:pt>
                <c:pt idx="287" formatCode="General">
                  <c:v>2.9000000000000001E-2</c:v>
                </c:pt>
                <c:pt idx="288" formatCode="General">
                  <c:v>2.9388500000000001E-2</c:v>
                </c:pt>
                <c:pt idx="289" formatCode="General">
                  <c:v>2.8341700000000001E-2</c:v>
                </c:pt>
                <c:pt idx="290" formatCode="General">
                  <c:v>2.8322900000000002E-2</c:v>
                </c:pt>
                <c:pt idx="291" formatCode="General">
                  <c:v>2.7789500000000002E-2</c:v>
                </c:pt>
                <c:pt idx="292" formatCode="General">
                  <c:v>2.5877399999999998E-2</c:v>
                </c:pt>
                <c:pt idx="293" formatCode="General">
                  <c:v>2.5782599999999999E-2</c:v>
                </c:pt>
                <c:pt idx="294" formatCode="General">
                  <c:v>2.62042E-2</c:v>
                </c:pt>
                <c:pt idx="295" formatCode="General">
                  <c:v>2.7E-2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Arial"/>
                <a:ea typeface="Arial"/>
                <a:cs typeface="Arial"/>
              </a:defRPr>
            </a:pPr>
            <a:r>
              <a:rPr lang="en-US" sz="2800" dirty="0"/>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November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71C2-4747-B085-FFFB0EE7D10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Arial"/>
                    <a:ea typeface="Arial"/>
                    <a:cs typeface="Arial"/>
                  </a:defRPr>
                </a:pPr>
                <a:r>
                  <a:rPr lang="en-US" sz="1800"/>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sz="1800"/>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6693375204932"/>
          <c:y val="0.76968008372929253"/>
          <c:w val="0.20896633338721224"/>
          <c:h val="0.11819035868370417"/>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3" b="1" i="0" u="none" strike="noStrike" baseline="0">
                <a:solidFill>
                  <a:schemeClr val="tx1"/>
                </a:solidFill>
                <a:latin typeface="Arial"/>
                <a:ea typeface="Arial"/>
                <a:cs typeface="Arial"/>
              </a:defRPr>
            </a:pPr>
            <a:r>
              <a:rPr lang="en-US"/>
              <a:t>Treasury Yield Curves </a:t>
            </a:r>
          </a:p>
        </c:rich>
      </c:tx>
      <c:layout>
        <c:manualLayout>
          <c:xMode val="edge"/>
          <c:yMode val="edge"/>
          <c:x val="0.2976588628762542"/>
          <c:y val="8.5763293310463125E-3"/>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8F71-46CE-9A86-9ABC3DD8FDA6}"/>
            </c:ext>
          </c:extLst>
        </c:ser>
        <c:dLbls>
          <c:showLegendKey val="0"/>
          <c:showVal val="0"/>
          <c:showCatName val="0"/>
          <c:showSerName val="0"/>
          <c:showPercent val="0"/>
          <c:showBubbleSize val="0"/>
        </c:dLbls>
        <c:marker val="1"/>
        <c:smooth val="0"/>
        <c:axId val="239873896"/>
        <c:axId val="1"/>
      </c:lineChart>
      <c:lineChart>
        <c:grouping val="standard"/>
        <c:varyColors val="0"/>
        <c:ser>
          <c:idx val="0"/>
          <c:order val="1"/>
          <c:tx>
            <c:strRef>
              <c:f>Sheet1!$C$1</c:f>
              <c:strCache>
                <c:ptCount val="1"/>
                <c:pt idx="0">
                  <c:v>Nov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8F71-46CE-9A86-9ABC3DD8FDA6}"/>
            </c:ext>
          </c:extLst>
        </c:ser>
        <c:dLbls>
          <c:showLegendKey val="0"/>
          <c:showVal val="0"/>
          <c:showCatName val="0"/>
          <c:showSerName val="0"/>
          <c:showPercent val="0"/>
          <c:showBubbleSize val="0"/>
        </c:dLbls>
        <c:marker val="1"/>
        <c:smooth val="0"/>
        <c:axId val="3"/>
        <c:axId val="4"/>
      </c:lineChart>
      <c:catAx>
        <c:axId val="239873896"/>
        <c:scaling>
          <c:orientation val="minMax"/>
        </c:scaling>
        <c:delete val="0"/>
        <c:axPos val="b"/>
        <c:title>
          <c:tx>
            <c:rich>
              <a:bodyPr/>
              <a:lstStyle/>
              <a:p>
                <a:pPr>
                  <a:defRPr sz="1322" b="1" i="0" u="none" strike="noStrike" baseline="0">
                    <a:solidFill>
                      <a:schemeClr val="tx1"/>
                    </a:solidFill>
                    <a:latin typeface="Arial"/>
                    <a:ea typeface="Arial"/>
                    <a:cs typeface="Arial"/>
                  </a:defRPr>
                </a:pPr>
                <a:r>
                  <a:rPr lang="en-US"/>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295" b="1" i="0" u="none" strike="noStrike" baseline="0">
                    <a:solidFill>
                      <a:schemeClr val="tx1"/>
                    </a:solidFill>
                    <a:latin typeface="Arial"/>
                    <a:ea typeface="Arial"/>
                    <a:cs typeface="Arial"/>
                  </a:defRPr>
                </a:pPr>
                <a:r>
                  <a:rPr lang="en-US"/>
                  <a:t>Yield to Maturity</a:t>
                </a:r>
              </a:p>
            </c:rich>
          </c:tx>
          <c:layout>
            <c:manualLayout>
              <c:xMode val="edge"/>
              <c:yMode val="edge"/>
              <c:x val="0"/>
              <c:y val="0.38593481989708406"/>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9873896"/>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8925739487842608"/>
          <c:y val="0.74099485420240141"/>
          <c:w val="0.19870240376844389"/>
          <c:h val="0.13893653516295026"/>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3" b="1" i="0" u="none" strike="noStrike" baseline="0">
                <a:solidFill>
                  <a:schemeClr val="tx1"/>
                </a:solidFill>
                <a:latin typeface="Arial"/>
                <a:ea typeface="Arial"/>
                <a:cs typeface="Arial"/>
              </a:defRPr>
            </a:pPr>
            <a:r>
              <a:rPr lang="en-US"/>
              <a:t>Treasury Yield Curves </a:t>
            </a:r>
          </a:p>
        </c:rich>
      </c:tx>
      <c:layout>
        <c:manualLayout>
          <c:xMode val="edge"/>
          <c:yMode val="edge"/>
          <c:x val="0.2976588628762542"/>
          <c:y val="8.5763293310463125E-3"/>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8F71-46CE-9A86-9ABC3DD8FDA6}"/>
            </c:ext>
          </c:extLst>
        </c:ser>
        <c:dLbls>
          <c:showLegendKey val="0"/>
          <c:showVal val="0"/>
          <c:showCatName val="0"/>
          <c:showSerName val="0"/>
          <c:showPercent val="0"/>
          <c:showBubbleSize val="0"/>
        </c:dLbls>
        <c:marker val="1"/>
        <c:smooth val="0"/>
        <c:axId val="239873896"/>
        <c:axId val="1"/>
      </c:lineChart>
      <c:lineChart>
        <c:grouping val="standard"/>
        <c:varyColors val="0"/>
        <c:ser>
          <c:idx val="0"/>
          <c:order val="1"/>
          <c:tx>
            <c:strRef>
              <c:f>Sheet1!$C$1</c:f>
              <c:strCache>
                <c:ptCount val="1"/>
                <c:pt idx="0">
                  <c:v>Nov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8F71-46CE-9A86-9ABC3DD8FDA6}"/>
            </c:ext>
          </c:extLst>
        </c:ser>
        <c:dLbls>
          <c:showLegendKey val="0"/>
          <c:showVal val="0"/>
          <c:showCatName val="0"/>
          <c:showSerName val="0"/>
          <c:showPercent val="0"/>
          <c:showBubbleSize val="0"/>
        </c:dLbls>
        <c:marker val="1"/>
        <c:smooth val="0"/>
        <c:axId val="3"/>
        <c:axId val="4"/>
      </c:lineChart>
      <c:catAx>
        <c:axId val="239873896"/>
        <c:scaling>
          <c:orientation val="minMax"/>
        </c:scaling>
        <c:delete val="0"/>
        <c:axPos val="b"/>
        <c:title>
          <c:tx>
            <c:rich>
              <a:bodyPr/>
              <a:lstStyle/>
              <a:p>
                <a:pPr>
                  <a:defRPr sz="1322" b="1" i="0" u="none" strike="noStrike" baseline="0">
                    <a:solidFill>
                      <a:schemeClr val="tx1"/>
                    </a:solidFill>
                    <a:latin typeface="Arial"/>
                    <a:ea typeface="Arial"/>
                    <a:cs typeface="Arial"/>
                  </a:defRPr>
                </a:pPr>
                <a:r>
                  <a:rPr lang="en-US"/>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295" b="1" i="0" u="none" strike="noStrike" baseline="0">
                    <a:solidFill>
                      <a:schemeClr val="tx1"/>
                    </a:solidFill>
                    <a:latin typeface="Arial"/>
                    <a:ea typeface="Arial"/>
                    <a:cs typeface="Arial"/>
                  </a:defRPr>
                </a:pPr>
                <a:r>
                  <a:rPr lang="en-US"/>
                  <a:t>Yield to Maturity</a:t>
                </a:r>
              </a:p>
            </c:rich>
          </c:tx>
          <c:layout>
            <c:manualLayout>
              <c:xMode val="edge"/>
              <c:yMode val="edge"/>
              <c:x val="0"/>
              <c:y val="0.38593481989708406"/>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9873896"/>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9218994619807417"/>
          <c:y val="0.74099485420240141"/>
          <c:w val="0.1957698524487958"/>
          <c:h val="0.13893653516295026"/>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3" b="1" i="0" u="none" strike="noStrike" baseline="0">
                <a:solidFill>
                  <a:schemeClr val="tx1"/>
                </a:solidFill>
                <a:latin typeface="Arial"/>
                <a:ea typeface="Arial"/>
                <a:cs typeface="Arial"/>
              </a:defRPr>
            </a:pPr>
            <a:r>
              <a:rPr lang="en-US"/>
              <a:t>Treasury Yield Curves </a:t>
            </a:r>
          </a:p>
        </c:rich>
      </c:tx>
      <c:layout>
        <c:manualLayout>
          <c:xMode val="edge"/>
          <c:yMode val="edge"/>
          <c:x val="0.2976588628762542"/>
          <c:y val="8.5763293310463125E-3"/>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8F71-46CE-9A86-9ABC3DD8FDA6}"/>
            </c:ext>
          </c:extLst>
        </c:ser>
        <c:dLbls>
          <c:showLegendKey val="0"/>
          <c:showVal val="0"/>
          <c:showCatName val="0"/>
          <c:showSerName val="0"/>
          <c:showPercent val="0"/>
          <c:showBubbleSize val="0"/>
        </c:dLbls>
        <c:marker val="1"/>
        <c:smooth val="0"/>
        <c:axId val="239873896"/>
        <c:axId val="1"/>
      </c:lineChart>
      <c:lineChart>
        <c:grouping val="standard"/>
        <c:varyColors val="0"/>
        <c:ser>
          <c:idx val="0"/>
          <c:order val="1"/>
          <c:tx>
            <c:strRef>
              <c:f>Sheet1!$C$1</c:f>
              <c:strCache>
                <c:ptCount val="1"/>
                <c:pt idx="0">
                  <c:v>Nov 2024</c:v>
                </c:pt>
              </c:strCache>
            </c:strRef>
          </c:tx>
          <c:spPr>
            <a:ln w="13992">
              <a:solidFill>
                <a:srgbClr val="FF0000"/>
              </a:solidFill>
              <a:prstDash val="solid"/>
            </a:ln>
          </c:spPr>
          <c:marker>
            <c:symbol val="diamond"/>
            <c:size val="5"/>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4.67</c:v>
                </c:pt>
                <c:pt idx="1">
                  <c:v>4.4400000000000004</c:v>
                </c:pt>
                <c:pt idx="2">
                  <c:v>4.28</c:v>
                </c:pt>
                <c:pt idx="3">
                  <c:v>4.21</c:v>
                </c:pt>
                <c:pt idx="4">
                  <c:v>4.1500000000000004</c:v>
                </c:pt>
                <c:pt idx="5">
                  <c:v>4.13</c:v>
                </c:pt>
                <c:pt idx="6">
                  <c:v>4.1399999999999997</c:v>
                </c:pt>
                <c:pt idx="7">
                  <c:v>4.1399999999999997</c:v>
                </c:pt>
                <c:pt idx="8">
                  <c:v>4.1399999999999997</c:v>
                </c:pt>
                <c:pt idx="9">
                  <c:v>4.1399999999999997</c:v>
                </c:pt>
                <c:pt idx="10">
                  <c:v>4.1399999999999997</c:v>
                </c:pt>
                <c:pt idx="11">
                  <c:v>4.1500000000000004</c:v>
                </c:pt>
                <c:pt idx="12">
                  <c:v>4.16</c:v>
                </c:pt>
                <c:pt idx="13">
                  <c:v>4.18</c:v>
                </c:pt>
                <c:pt idx="14">
                  <c:v>4.2</c:v>
                </c:pt>
                <c:pt idx="15">
                  <c:v>4.22</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4.4000000000000004</c:v>
                </c:pt>
                <c:pt idx="28">
                  <c:v>4.41</c:v>
                </c:pt>
                <c:pt idx="29">
                  <c:v>4.43</c:v>
                </c:pt>
                <c:pt idx="30">
                  <c:v>4.45</c:v>
                </c:pt>
                <c:pt idx="31">
                  <c:v>4.47</c:v>
                </c:pt>
                <c:pt idx="32">
                  <c:v>4.49</c:v>
                </c:pt>
                <c:pt idx="33">
                  <c:v>4.51</c:v>
                </c:pt>
                <c:pt idx="34">
                  <c:v>4.5199999999999996</c:v>
                </c:pt>
                <c:pt idx="35">
                  <c:v>4.54</c:v>
                </c:pt>
                <c:pt idx="36">
                  <c:v>4.5599999999999996</c:v>
                </c:pt>
                <c:pt idx="37">
                  <c:v>4.57</c:v>
                </c:pt>
                <c:pt idx="38">
                  <c:v>4.58</c:v>
                </c:pt>
                <c:pt idx="39">
                  <c:v>4.59</c:v>
                </c:pt>
                <c:pt idx="40">
                  <c:v>4.5999999999999996</c:v>
                </c:pt>
                <c:pt idx="41">
                  <c:v>4.5999999999999996</c:v>
                </c:pt>
                <c:pt idx="42">
                  <c:v>4.5999999999999996</c:v>
                </c:pt>
                <c:pt idx="43">
                  <c:v>4.5999999999999996</c:v>
                </c:pt>
                <c:pt idx="44">
                  <c:v>4.5999999999999996</c:v>
                </c:pt>
                <c:pt idx="45">
                  <c:v>4.59</c:v>
                </c:pt>
                <c:pt idx="46">
                  <c:v>4.58</c:v>
                </c:pt>
                <c:pt idx="47">
                  <c:v>4.58</c:v>
                </c:pt>
                <c:pt idx="48">
                  <c:v>4.57</c:v>
                </c:pt>
                <c:pt idx="49">
                  <c:v>4.5599999999999996</c:v>
                </c:pt>
                <c:pt idx="50">
                  <c:v>4.55</c:v>
                </c:pt>
                <c:pt idx="51">
                  <c:v>4.54</c:v>
                </c:pt>
                <c:pt idx="52">
                  <c:v>4.53</c:v>
                </c:pt>
                <c:pt idx="53">
                  <c:v>4.53</c:v>
                </c:pt>
                <c:pt idx="54">
                  <c:v>4.5199999999999996</c:v>
                </c:pt>
                <c:pt idx="55">
                  <c:v>4.5199999999999996</c:v>
                </c:pt>
                <c:pt idx="56">
                  <c:v>4.51</c:v>
                </c:pt>
                <c:pt idx="57">
                  <c:v>4.5</c:v>
                </c:pt>
                <c:pt idx="58">
                  <c:v>4.5</c:v>
                </c:pt>
                <c:pt idx="59">
                  <c:v>4.49</c:v>
                </c:pt>
                <c:pt idx="60">
                  <c:v>4.49</c:v>
                </c:pt>
              </c:numCache>
            </c:numRef>
          </c:val>
          <c:smooth val="0"/>
          <c:extLst>
            <c:ext xmlns:c16="http://schemas.microsoft.com/office/drawing/2014/chart" uri="{C3380CC4-5D6E-409C-BE32-E72D297353CC}">
              <c16:uniqueId val="{00000001-8F71-46CE-9A86-9ABC3DD8FDA6}"/>
            </c:ext>
          </c:extLst>
        </c:ser>
        <c:dLbls>
          <c:showLegendKey val="0"/>
          <c:showVal val="0"/>
          <c:showCatName val="0"/>
          <c:showSerName val="0"/>
          <c:showPercent val="0"/>
          <c:showBubbleSize val="0"/>
        </c:dLbls>
        <c:marker val="1"/>
        <c:smooth val="0"/>
        <c:axId val="3"/>
        <c:axId val="4"/>
      </c:lineChart>
      <c:catAx>
        <c:axId val="239873896"/>
        <c:scaling>
          <c:orientation val="minMax"/>
        </c:scaling>
        <c:delete val="0"/>
        <c:axPos val="b"/>
        <c:title>
          <c:tx>
            <c:rich>
              <a:bodyPr/>
              <a:lstStyle/>
              <a:p>
                <a:pPr>
                  <a:defRPr sz="1322" b="1" i="0" u="none" strike="noStrike" baseline="0">
                    <a:solidFill>
                      <a:schemeClr val="tx1"/>
                    </a:solidFill>
                    <a:latin typeface="Arial"/>
                    <a:ea typeface="Arial"/>
                    <a:cs typeface="Arial"/>
                  </a:defRPr>
                </a:pPr>
                <a:r>
                  <a:rPr lang="en-US"/>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295" b="1" i="0" u="none" strike="noStrike" baseline="0">
                    <a:solidFill>
                      <a:schemeClr val="tx1"/>
                    </a:solidFill>
                    <a:latin typeface="Arial"/>
                    <a:ea typeface="Arial"/>
                    <a:cs typeface="Arial"/>
                  </a:defRPr>
                </a:pPr>
                <a:r>
                  <a:rPr lang="en-US"/>
                  <a:t>Yield to Maturity</a:t>
                </a:r>
              </a:p>
            </c:rich>
          </c:tx>
          <c:layout>
            <c:manualLayout>
              <c:xMode val="edge"/>
              <c:yMode val="edge"/>
              <c:x val="0"/>
              <c:y val="0.38593481989708406"/>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9873896"/>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995213244971944"/>
          <c:y val="0.74099485420240141"/>
          <c:w val="0.18843847414967557"/>
          <c:h val="0.13893653516295026"/>
        </c:manualLayout>
      </c:layout>
      <c:overlay val="0"/>
      <c:spPr>
        <a:solidFill>
          <a:schemeClr val="bg1"/>
        </a:solidFill>
        <a:ln w="3498">
          <a:solidFill>
            <a:schemeClr val="tx1"/>
          </a:solidFill>
          <a:prstDash val="solid"/>
        </a:ln>
      </c:spPr>
      <c:txPr>
        <a:bodyPr/>
        <a:lstStyle/>
        <a:p>
          <a:pPr>
            <a:defRPr sz="1416" b="1" i="0" u="none" strike="noStrike" baseline="0">
              <a:solidFill>
                <a:schemeClr val="tx1"/>
              </a:solidFill>
              <a:latin typeface="Arial"/>
              <a:ea typeface="Arial"/>
              <a:cs typeface="Arial"/>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Times New Roman"/>
                <a:ea typeface="Times New Roman"/>
                <a:cs typeface="Times New Roman"/>
              </a:defRPr>
            </a:pPr>
            <a:r>
              <a:rPr lang="en-US" sz="2400" dirty="0">
                <a:latin typeface="Arial" panose="020B0604020202020204" pitchFamily="34" charset="0"/>
                <a:cs typeface="Arial" panose="020B0604020202020204" pitchFamily="34" charset="0"/>
              </a:rPr>
              <a:t>Money Accounts Growth Rate</a:t>
            </a:r>
          </a:p>
        </c:rich>
      </c:tx>
      <c:layout>
        <c:manualLayout>
          <c:xMode val="edge"/>
          <c:yMode val="edge"/>
          <c:x val="0.37008818296731716"/>
          <c:y val="5.0235478806907381E-2"/>
        </c:manualLayout>
      </c:layout>
      <c:overlay val="0"/>
      <c:spPr>
        <a:noFill/>
        <a:ln w="16550">
          <a:noFill/>
        </a:ln>
      </c:spPr>
    </c:title>
    <c:autoTitleDeleted val="0"/>
    <c:plotArea>
      <c:layout>
        <c:manualLayout>
          <c:layoutTarget val="inner"/>
          <c:xMode val="edge"/>
          <c:yMode val="edge"/>
          <c:x val="7.7605321507760533E-2"/>
          <c:y val="0.13207547169811321"/>
          <c:w val="0.84922394678492241"/>
          <c:h val="0.77479309591795531"/>
        </c:manualLayout>
      </c:layout>
      <c:areaChart>
        <c:grouping val="standard"/>
        <c:varyColors val="0"/>
        <c:ser>
          <c:idx val="4"/>
          <c:order val="0"/>
          <c:tx>
            <c:strRef>
              <c:f>Sheet1!$B$1</c:f>
              <c:strCache>
                <c:ptCount val="1"/>
                <c:pt idx="0">
                  <c:v>Recession</c:v>
                </c:pt>
              </c:strCache>
            </c:strRef>
          </c:tx>
          <c:spPr>
            <a:solidFill>
              <a:schemeClr val="accent1"/>
            </a:solidFill>
            <a:ln w="8275">
              <a:no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Sheet1!$B$2:$B$280</c:f>
              <c:numCache>
                <c:formatCode>General</c:formatCode>
                <c:ptCount val="279"/>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218">
                  <c:v>0.5</c:v>
                </c:pt>
                <c:pt idx="219">
                  <c:v>0.5</c:v>
                </c:pt>
                <c:pt idx="220">
                  <c:v>0.5</c:v>
                </c:pt>
                <c:pt idx="221">
                  <c:v>0.5</c:v>
                </c:pt>
                <c:pt idx="222">
                  <c:v>0.5</c:v>
                </c:pt>
                <c:pt idx="223">
                  <c:v>0.5</c:v>
                </c:pt>
              </c:numCache>
            </c:numRef>
          </c:val>
          <c:extLst>
            <c:ext xmlns:c16="http://schemas.microsoft.com/office/drawing/2014/chart" uri="{C3380CC4-5D6E-409C-BE32-E72D297353CC}">
              <c16:uniqueId val="{00000000-6529-4627-9662-0537C4A589AA}"/>
            </c:ext>
          </c:extLst>
        </c:ser>
        <c:ser>
          <c:idx val="0"/>
          <c:order val="1"/>
          <c:tx>
            <c:strRef>
              <c:f>Sheet1!$C$1</c:f>
              <c:strCache>
                <c:ptCount val="1"/>
                <c:pt idx="0">
                  <c:v>Money Acct Growth</c:v>
                </c:pt>
              </c:strCache>
            </c:strRef>
          </c:tx>
          <c:spPr>
            <a:solidFill>
              <a:srgbClr val="66CC99">
                <a:lumMod val="50000"/>
              </a:srgbClr>
            </a:solidFill>
            <a:ln w="8275">
              <a:solidFill>
                <a:srgbClr val="103E2E">
                  <a:lumMod val="90000"/>
                  <a:lumOff val="10000"/>
                </a:srgbClr>
              </a:solid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Sheet1!$C$2:$C$280</c:f>
              <c:numCache>
                <c:formatCode>0.00%</c:formatCode>
                <c:ptCount val="279"/>
                <c:pt idx="0">
                  <c:v>0.20100000000000001</c:v>
                </c:pt>
                <c:pt idx="1">
                  <c:v>0.186</c:v>
                </c:pt>
                <c:pt idx="2">
                  <c:v>0.17699999999999999</c:v>
                </c:pt>
                <c:pt idx="3">
                  <c:v>0.189</c:v>
                </c:pt>
                <c:pt idx="4">
                  <c:v>0.18099999999999999</c:v>
                </c:pt>
                <c:pt idx="5">
                  <c:v>0.16200000000000001</c:v>
                </c:pt>
                <c:pt idx="6">
                  <c:v>0.17699999999999999</c:v>
                </c:pt>
                <c:pt idx="7">
                  <c:v>0.17</c:v>
                </c:pt>
                <c:pt idx="8">
                  <c:v>0.13400000000000001</c:v>
                </c:pt>
                <c:pt idx="9">
                  <c:v>0.13400000000000001</c:v>
                </c:pt>
                <c:pt idx="10">
                  <c:v>0.13400000000000001</c:v>
                </c:pt>
                <c:pt idx="11">
                  <c:v>0.13</c:v>
                </c:pt>
                <c:pt idx="12">
                  <c:v>0.14499999999999999</c:v>
                </c:pt>
                <c:pt idx="13">
                  <c:v>0.14599999999999999</c:v>
                </c:pt>
                <c:pt idx="14">
                  <c:v>0.13800000000000001</c:v>
                </c:pt>
                <c:pt idx="15">
                  <c:v>0.14799999999999999</c:v>
                </c:pt>
                <c:pt idx="16">
                  <c:v>0.124</c:v>
                </c:pt>
                <c:pt idx="17">
                  <c:v>0.125</c:v>
                </c:pt>
                <c:pt idx="18">
                  <c:v>0.111</c:v>
                </c:pt>
                <c:pt idx="19">
                  <c:v>9.4E-2</c:v>
                </c:pt>
                <c:pt idx="20">
                  <c:v>8.7999999999999995E-2</c:v>
                </c:pt>
                <c:pt idx="21">
                  <c:v>0.105</c:v>
                </c:pt>
                <c:pt idx="22">
                  <c:v>8.3000000000000004E-2</c:v>
                </c:pt>
                <c:pt idx="23">
                  <c:v>7.6999999999999999E-2</c:v>
                </c:pt>
                <c:pt idx="24">
                  <c:v>8.7999999999999995E-2</c:v>
                </c:pt>
                <c:pt idx="25">
                  <c:v>4.8000000000000001E-2</c:v>
                </c:pt>
                <c:pt idx="26">
                  <c:v>5.7000000000000002E-2</c:v>
                </c:pt>
                <c:pt idx="27">
                  <c:v>5.0999999999999997E-2</c:v>
                </c:pt>
                <c:pt idx="28">
                  <c:v>4.2999999999999997E-2</c:v>
                </c:pt>
                <c:pt idx="29">
                  <c:v>5.2999999999999999E-2</c:v>
                </c:pt>
                <c:pt idx="30">
                  <c:v>0.04</c:v>
                </c:pt>
                <c:pt idx="31">
                  <c:v>4.1000000000000002E-2</c:v>
                </c:pt>
                <c:pt idx="32">
                  <c:v>0.04</c:v>
                </c:pt>
                <c:pt idx="33">
                  <c:v>3.3000000000000002E-2</c:v>
                </c:pt>
                <c:pt idx="34">
                  <c:v>1.4E-2</c:v>
                </c:pt>
                <c:pt idx="35">
                  <c:v>0.01</c:v>
                </c:pt>
                <c:pt idx="36">
                  <c:v>-5.0000000000000001E-3</c:v>
                </c:pt>
                <c:pt idx="37">
                  <c:v>-7.0000000000000001E-3</c:v>
                </c:pt>
                <c:pt idx="38">
                  <c:v>3.0000000000000001E-3</c:v>
                </c:pt>
                <c:pt idx="39">
                  <c:v>-1.6E-2</c:v>
                </c:pt>
                <c:pt idx="40">
                  <c:v>-2.4E-2</c:v>
                </c:pt>
                <c:pt idx="41">
                  <c:v>-1.7000000000000001E-2</c:v>
                </c:pt>
                <c:pt idx="42">
                  <c:v>-3.3000000000000002E-2</c:v>
                </c:pt>
                <c:pt idx="43">
                  <c:v>-3.5000000000000003E-2</c:v>
                </c:pt>
                <c:pt idx="44">
                  <c:v>-1.7000000000000001E-2</c:v>
                </c:pt>
                <c:pt idx="45">
                  <c:v>-3.7999999999999999E-2</c:v>
                </c:pt>
                <c:pt idx="46">
                  <c:v>-4.5999999999999999E-2</c:v>
                </c:pt>
                <c:pt idx="47">
                  <c:v>-2.5999999999999999E-2</c:v>
                </c:pt>
                <c:pt idx="48">
                  <c:v>-4.3999999999999997E-2</c:v>
                </c:pt>
                <c:pt idx="49">
                  <c:v>-0.04</c:v>
                </c:pt>
                <c:pt idx="50">
                  <c:v>-2.1000000000000001E-2</c:v>
                </c:pt>
                <c:pt idx="51">
                  <c:v>-5.3999999999999999E-2</c:v>
                </c:pt>
                <c:pt idx="52">
                  <c:v>-3.9E-2</c:v>
                </c:pt>
                <c:pt idx="53">
                  <c:v>-4.2000000000000003E-2</c:v>
                </c:pt>
                <c:pt idx="54">
                  <c:v>-4.2999999999999997E-2</c:v>
                </c:pt>
                <c:pt idx="55">
                  <c:v>-3.4000000000000002E-2</c:v>
                </c:pt>
                <c:pt idx="56">
                  <c:v>-2.8000000000000001E-2</c:v>
                </c:pt>
                <c:pt idx="57">
                  <c:v>-0.03</c:v>
                </c:pt>
                <c:pt idx="58">
                  <c:v>-8.9999999999999993E-3</c:v>
                </c:pt>
                <c:pt idx="59">
                  <c:v>-8.0000000000000002E-3</c:v>
                </c:pt>
                <c:pt idx="60">
                  <c:v>-1.2E-2</c:v>
                </c:pt>
                <c:pt idx="61">
                  <c:v>1.2999999999999999E-2</c:v>
                </c:pt>
                <c:pt idx="62">
                  <c:v>-0.03</c:v>
                </c:pt>
                <c:pt idx="63">
                  <c:v>-3.0000000000000001E-3</c:v>
                </c:pt>
                <c:pt idx="64">
                  <c:v>1.6E-2</c:v>
                </c:pt>
                <c:pt idx="65">
                  <c:v>-2E-3</c:v>
                </c:pt>
                <c:pt idx="66">
                  <c:v>1.2999999999999999E-2</c:v>
                </c:pt>
                <c:pt idx="67">
                  <c:v>0.04</c:v>
                </c:pt>
                <c:pt idx="68">
                  <c:v>1.7999999999999999E-2</c:v>
                </c:pt>
                <c:pt idx="69">
                  <c:v>3.2000000000000001E-2</c:v>
                </c:pt>
                <c:pt idx="70">
                  <c:v>6.7000000000000004E-2</c:v>
                </c:pt>
                <c:pt idx="71">
                  <c:v>5.1999999999999998E-2</c:v>
                </c:pt>
                <c:pt idx="72">
                  <c:v>7.2999999999999995E-2</c:v>
                </c:pt>
                <c:pt idx="73">
                  <c:v>6.9000000000000006E-2</c:v>
                </c:pt>
                <c:pt idx="74">
                  <c:v>6.3E-2</c:v>
                </c:pt>
                <c:pt idx="75">
                  <c:v>9.6000000000000002E-2</c:v>
                </c:pt>
                <c:pt idx="76">
                  <c:v>7.1999999999999995E-2</c:v>
                </c:pt>
                <c:pt idx="77">
                  <c:v>8.1000000000000003E-2</c:v>
                </c:pt>
                <c:pt idx="78">
                  <c:v>0.106</c:v>
                </c:pt>
                <c:pt idx="79">
                  <c:v>9.4E-2</c:v>
                </c:pt>
                <c:pt idx="80">
                  <c:v>9.7000000000000003E-2</c:v>
                </c:pt>
                <c:pt idx="81">
                  <c:v>0.112</c:v>
                </c:pt>
                <c:pt idx="82">
                  <c:v>9.1999999999999998E-2</c:v>
                </c:pt>
                <c:pt idx="83">
                  <c:v>9.7000000000000003E-2</c:v>
                </c:pt>
                <c:pt idx="84">
                  <c:v>0.11899999999999999</c:v>
                </c:pt>
                <c:pt idx="85">
                  <c:v>0.105</c:v>
                </c:pt>
                <c:pt idx="86">
                  <c:v>0.127</c:v>
                </c:pt>
                <c:pt idx="87">
                  <c:v>0.13900000000000001</c:v>
                </c:pt>
                <c:pt idx="88">
                  <c:v>0.14199999999999999</c:v>
                </c:pt>
                <c:pt idx="89">
                  <c:v>0.16</c:v>
                </c:pt>
                <c:pt idx="90">
                  <c:v>0.14000000000000001</c:v>
                </c:pt>
                <c:pt idx="91">
                  <c:v>0.13600000000000001</c:v>
                </c:pt>
                <c:pt idx="92">
                  <c:v>0.13400000000000001</c:v>
                </c:pt>
                <c:pt idx="93">
                  <c:v>0.14299999999999999</c:v>
                </c:pt>
                <c:pt idx="94">
                  <c:v>0.123</c:v>
                </c:pt>
                <c:pt idx="95">
                  <c:v>0.11799999999999999</c:v>
                </c:pt>
                <c:pt idx="96">
                  <c:v>0.11600000000000001</c:v>
                </c:pt>
                <c:pt idx="97">
                  <c:v>0.111</c:v>
                </c:pt>
                <c:pt idx="98">
                  <c:v>0.115</c:v>
                </c:pt>
                <c:pt idx="99">
                  <c:v>0.10199999999999999</c:v>
                </c:pt>
                <c:pt idx="100">
                  <c:v>9.8000000000000004E-2</c:v>
                </c:pt>
                <c:pt idx="101">
                  <c:v>9.5000000000000001E-2</c:v>
                </c:pt>
                <c:pt idx="102">
                  <c:v>9.4E-2</c:v>
                </c:pt>
                <c:pt idx="103">
                  <c:v>0.09</c:v>
                </c:pt>
                <c:pt idx="104">
                  <c:v>8.4000000000000005E-2</c:v>
                </c:pt>
                <c:pt idx="105">
                  <c:v>8.8999999999999996E-2</c:v>
                </c:pt>
                <c:pt idx="106">
                  <c:v>8.5999999999999993E-2</c:v>
                </c:pt>
                <c:pt idx="107">
                  <c:v>8.6999999999999994E-2</c:v>
                </c:pt>
                <c:pt idx="108">
                  <c:v>8.4000000000000005E-2</c:v>
                </c:pt>
                <c:pt idx="109">
                  <c:v>7.3999999999999996E-2</c:v>
                </c:pt>
                <c:pt idx="110">
                  <c:v>0.105</c:v>
                </c:pt>
                <c:pt idx="111">
                  <c:v>8.5000000000000006E-2</c:v>
                </c:pt>
                <c:pt idx="112">
                  <c:v>9.2999999999999999E-2</c:v>
                </c:pt>
                <c:pt idx="113">
                  <c:v>9.9000000000000005E-2</c:v>
                </c:pt>
                <c:pt idx="114">
                  <c:v>9.4E-2</c:v>
                </c:pt>
                <c:pt idx="115">
                  <c:v>9.5000000000000001E-2</c:v>
                </c:pt>
                <c:pt idx="116">
                  <c:v>0.13</c:v>
                </c:pt>
                <c:pt idx="117">
                  <c:v>9.4E-2</c:v>
                </c:pt>
                <c:pt idx="118">
                  <c:v>0.10100000000000001</c:v>
                </c:pt>
                <c:pt idx="119">
                  <c:v>0.11799999999999999</c:v>
                </c:pt>
                <c:pt idx="120">
                  <c:v>9.6000000000000002E-2</c:v>
                </c:pt>
                <c:pt idx="121">
                  <c:v>0.14000000000000001</c:v>
                </c:pt>
                <c:pt idx="122">
                  <c:v>9.7000000000000003E-2</c:v>
                </c:pt>
                <c:pt idx="123">
                  <c:v>0.10199999999999999</c:v>
                </c:pt>
                <c:pt idx="124">
                  <c:v>0.11799999999999999</c:v>
                </c:pt>
                <c:pt idx="125">
                  <c:v>0.10199999999999999</c:v>
                </c:pt>
                <c:pt idx="126">
                  <c:v>0.106</c:v>
                </c:pt>
                <c:pt idx="127">
                  <c:v>0.104</c:v>
                </c:pt>
                <c:pt idx="128">
                  <c:v>8.5000000000000006E-2</c:v>
                </c:pt>
                <c:pt idx="129">
                  <c:v>8.5000000000000006E-2</c:v>
                </c:pt>
                <c:pt idx="130">
                  <c:v>9.8000000000000004E-2</c:v>
                </c:pt>
                <c:pt idx="131">
                  <c:v>8.1000000000000003E-2</c:v>
                </c:pt>
                <c:pt idx="132">
                  <c:v>8.5000000000000006E-2</c:v>
                </c:pt>
                <c:pt idx="133">
                  <c:v>7.6999999999999999E-2</c:v>
                </c:pt>
                <c:pt idx="134">
                  <c:v>7.3999999999999996E-2</c:v>
                </c:pt>
                <c:pt idx="135">
                  <c:v>7.8E-2</c:v>
                </c:pt>
                <c:pt idx="136">
                  <c:v>7.0999999999999994E-2</c:v>
                </c:pt>
                <c:pt idx="137">
                  <c:v>6.5000000000000002E-2</c:v>
                </c:pt>
                <c:pt idx="138">
                  <c:v>7.6999999999999999E-2</c:v>
                </c:pt>
                <c:pt idx="139">
                  <c:v>7.9000000000000001E-2</c:v>
                </c:pt>
                <c:pt idx="140">
                  <c:v>6.2E-2</c:v>
                </c:pt>
                <c:pt idx="141">
                  <c:v>6.3E-2</c:v>
                </c:pt>
                <c:pt idx="142">
                  <c:v>6.2E-2</c:v>
                </c:pt>
                <c:pt idx="143">
                  <c:v>5.8999999999999997E-2</c:v>
                </c:pt>
                <c:pt idx="144">
                  <c:v>6.3E-2</c:v>
                </c:pt>
                <c:pt idx="145">
                  <c:v>6.3E-2</c:v>
                </c:pt>
                <c:pt idx="146">
                  <c:v>6.0999999999999999E-2</c:v>
                </c:pt>
                <c:pt idx="147">
                  <c:v>7.6999999999999999E-2</c:v>
                </c:pt>
                <c:pt idx="148">
                  <c:v>6.2E-2</c:v>
                </c:pt>
                <c:pt idx="149">
                  <c:v>6.9000000000000006E-2</c:v>
                </c:pt>
                <c:pt idx="150">
                  <c:v>7.0000000000000007E-2</c:v>
                </c:pt>
                <c:pt idx="151">
                  <c:v>6.7000000000000004E-2</c:v>
                </c:pt>
                <c:pt idx="152">
                  <c:v>6.6000000000000003E-2</c:v>
                </c:pt>
                <c:pt idx="153">
                  <c:v>7.3999999999999996E-2</c:v>
                </c:pt>
                <c:pt idx="154">
                  <c:v>6.4000000000000001E-2</c:v>
                </c:pt>
                <c:pt idx="155">
                  <c:v>7.0000000000000007E-2</c:v>
                </c:pt>
                <c:pt idx="156">
                  <c:v>9.0999999999999998E-2</c:v>
                </c:pt>
                <c:pt idx="157">
                  <c:v>7.1999999999999995E-2</c:v>
                </c:pt>
                <c:pt idx="158">
                  <c:v>8.7999999999999995E-2</c:v>
                </c:pt>
                <c:pt idx="159">
                  <c:v>8.5999999999999993E-2</c:v>
                </c:pt>
                <c:pt idx="160">
                  <c:v>8.1000000000000003E-2</c:v>
                </c:pt>
                <c:pt idx="161">
                  <c:v>9.2999999999999999E-2</c:v>
                </c:pt>
                <c:pt idx="162">
                  <c:v>7.2999999999999995E-2</c:v>
                </c:pt>
                <c:pt idx="163">
                  <c:v>6.9000000000000006E-2</c:v>
                </c:pt>
                <c:pt idx="164">
                  <c:v>8.4000000000000005E-2</c:v>
                </c:pt>
                <c:pt idx="165">
                  <c:v>9.4E-2</c:v>
                </c:pt>
                <c:pt idx="166">
                  <c:v>0.08</c:v>
                </c:pt>
                <c:pt idx="167">
                  <c:v>8.7999999999999995E-2</c:v>
                </c:pt>
                <c:pt idx="168">
                  <c:v>7.3999999999999996E-2</c:v>
                </c:pt>
                <c:pt idx="169">
                  <c:v>7.6999999999999999E-2</c:v>
                </c:pt>
                <c:pt idx="170">
                  <c:v>9.1999999999999998E-2</c:v>
                </c:pt>
                <c:pt idx="171">
                  <c:v>7.0000000000000007E-2</c:v>
                </c:pt>
                <c:pt idx="172">
                  <c:v>8.2000000000000003E-2</c:v>
                </c:pt>
                <c:pt idx="173">
                  <c:v>8.6999999999999994E-2</c:v>
                </c:pt>
                <c:pt idx="174">
                  <c:v>8.4000000000000005E-2</c:v>
                </c:pt>
                <c:pt idx="175">
                  <c:v>8.6999999999999994E-2</c:v>
                </c:pt>
                <c:pt idx="176">
                  <c:v>9.9000000000000005E-2</c:v>
                </c:pt>
                <c:pt idx="177">
                  <c:v>8.5000000000000006E-2</c:v>
                </c:pt>
                <c:pt idx="178">
                  <c:v>8.7999999999999995E-2</c:v>
                </c:pt>
                <c:pt idx="179">
                  <c:v>9.7000000000000003E-2</c:v>
                </c:pt>
                <c:pt idx="180">
                  <c:v>0.08</c:v>
                </c:pt>
                <c:pt idx="181">
                  <c:v>8.2000000000000003E-2</c:v>
                </c:pt>
                <c:pt idx="182">
                  <c:v>7.6999999999999999E-2</c:v>
                </c:pt>
                <c:pt idx="183">
                  <c:v>7.0999999999999994E-2</c:v>
                </c:pt>
                <c:pt idx="184">
                  <c:v>7.2999999999999995E-2</c:v>
                </c:pt>
                <c:pt idx="185">
                  <c:v>6.6000000000000003E-2</c:v>
                </c:pt>
                <c:pt idx="186">
                  <c:v>6.2E-2</c:v>
                </c:pt>
                <c:pt idx="187">
                  <c:v>6.3E-2</c:v>
                </c:pt>
                <c:pt idx="188">
                  <c:v>0.06</c:v>
                </c:pt>
                <c:pt idx="189">
                  <c:v>5.2999999999999999E-2</c:v>
                </c:pt>
                <c:pt idx="190">
                  <c:v>5.8999999999999997E-2</c:v>
                </c:pt>
                <c:pt idx="191">
                  <c:v>5.5E-2</c:v>
                </c:pt>
                <c:pt idx="192">
                  <c:v>5.1999999999999998E-2</c:v>
                </c:pt>
                <c:pt idx="193">
                  <c:v>6.7000000000000004E-2</c:v>
                </c:pt>
                <c:pt idx="194">
                  <c:v>4.5999999999999999E-2</c:v>
                </c:pt>
                <c:pt idx="195">
                  <c:v>4.8000000000000001E-2</c:v>
                </c:pt>
                <c:pt idx="196">
                  <c:v>5.8000000000000003E-2</c:v>
                </c:pt>
                <c:pt idx="197">
                  <c:v>0.04</c:v>
                </c:pt>
                <c:pt idx="198">
                  <c:v>4.4999999999999998E-2</c:v>
                </c:pt>
                <c:pt idx="199">
                  <c:v>4.3999999999999997E-2</c:v>
                </c:pt>
                <c:pt idx="200">
                  <c:v>3.2000000000000001E-2</c:v>
                </c:pt>
                <c:pt idx="201">
                  <c:v>2.9000000000000001E-2</c:v>
                </c:pt>
                <c:pt idx="202">
                  <c:v>4.3999999999999997E-2</c:v>
                </c:pt>
                <c:pt idx="203">
                  <c:v>2.7E-2</c:v>
                </c:pt>
                <c:pt idx="204">
                  <c:v>3.4000000000000002E-2</c:v>
                </c:pt>
                <c:pt idx="205">
                  <c:v>3.5999999999999997E-2</c:v>
                </c:pt>
                <c:pt idx="206">
                  <c:v>3.3000000000000002E-2</c:v>
                </c:pt>
                <c:pt idx="207">
                  <c:v>4.5999999999999999E-2</c:v>
                </c:pt>
                <c:pt idx="208">
                  <c:v>0.05</c:v>
                </c:pt>
                <c:pt idx="209">
                  <c:v>5.1999999999999998E-2</c:v>
                </c:pt>
                <c:pt idx="210">
                  <c:v>7.0999999999999994E-2</c:v>
                </c:pt>
                <c:pt idx="211">
                  <c:v>7.0999999999999994E-2</c:v>
                </c:pt>
                <c:pt idx="212">
                  <c:v>6.2E-2</c:v>
                </c:pt>
                <c:pt idx="213">
                  <c:v>0.14699999999999999</c:v>
                </c:pt>
                <c:pt idx="214">
                  <c:v>0.17199999999999999</c:v>
                </c:pt>
                <c:pt idx="215">
                  <c:v>0.19700000000000001</c:v>
                </c:pt>
                <c:pt idx="216">
                  <c:v>0.22800000000000001</c:v>
                </c:pt>
                <c:pt idx="217">
                  <c:v>0.22500000000000001</c:v>
                </c:pt>
                <c:pt idx="218">
                  <c:v>0.24399999999999999</c:v>
                </c:pt>
                <c:pt idx="219">
                  <c:v>0.26900000000000002</c:v>
                </c:pt>
                <c:pt idx="220">
                  <c:v>0.253</c:v>
                </c:pt>
                <c:pt idx="221">
                  <c:v>0.28999999999999998</c:v>
                </c:pt>
                <c:pt idx="222">
                  <c:v>0.29199999999999998</c:v>
                </c:pt>
                <c:pt idx="223">
                  <c:v>0.28499999999999998</c:v>
                </c:pt>
                <c:pt idx="224">
                  <c:v>0.34300000000000003</c:v>
                </c:pt>
                <c:pt idx="225">
                  <c:v>0.29199999999999998</c:v>
                </c:pt>
                <c:pt idx="226">
                  <c:v>0.24199999999999999</c:v>
                </c:pt>
                <c:pt idx="227">
                  <c:v>0.22600000000000001</c:v>
                </c:pt>
                <c:pt idx="228">
                  <c:v>0.224</c:v>
                </c:pt>
                <c:pt idx="229">
                  <c:v>0.21099999999999999</c:v>
                </c:pt>
                <c:pt idx="230">
                  <c:v>0.215</c:v>
                </c:pt>
                <c:pt idx="231">
                  <c:v>0.2</c:v>
                </c:pt>
                <c:pt idx="232">
                  <c:v>0.19700000000000001</c:v>
                </c:pt>
                <c:pt idx="233">
                  <c:v>0.187</c:v>
                </c:pt>
                <c:pt idx="234">
                  <c:v>0.17299999999999999</c:v>
                </c:pt>
                <c:pt idx="235">
                  <c:v>0.17199999999999999</c:v>
                </c:pt>
                <c:pt idx="236">
                  <c:v>0.13600000000000001</c:v>
                </c:pt>
                <c:pt idx="237">
                  <c:v>0.11899999999999999</c:v>
                </c:pt>
                <c:pt idx="238">
                  <c:v>0.11600000000000001</c:v>
                </c:pt>
                <c:pt idx="239">
                  <c:v>0.115</c:v>
                </c:pt>
                <c:pt idx="240">
                  <c:v>9.8000000000000004E-2</c:v>
                </c:pt>
                <c:pt idx="241">
                  <c:v>8.3000000000000004E-2</c:v>
                </c:pt>
                <c:pt idx="242">
                  <c:v>7.2999999999999995E-2</c:v>
                </c:pt>
                <c:pt idx="243">
                  <c:v>4.3999999999999997E-2</c:v>
                </c:pt>
                <c:pt idx="244">
                  <c:v>3.1E-2</c:v>
                </c:pt>
                <c:pt idx="245">
                  <c:v>8.0000000000000002E-3</c:v>
                </c:pt>
                <c:pt idx="246">
                  <c:v>-1.6E-2</c:v>
                </c:pt>
                <c:pt idx="247">
                  <c:v>-3.6999999999999998E-2</c:v>
                </c:pt>
                <c:pt idx="248">
                  <c:v>-5.5E-2</c:v>
                </c:pt>
                <c:pt idx="249">
                  <c:v>-8.1000000000000003E-2</c:v>
                </c:pt>
                <c:pt idx="250">
                  <c:v>-0.09</c:v>
                </c:pt>
                <c:pt idx="251">
                  <c:v>-9.2999999999999999E-2</c:v>
                </c:pt>
                <c:pt idx="252">
                  <c:v>-0.112</c:v>
                </c:pt>
                <c:pt idx="253">
                  <c:v>-0.11</c:v>
                </c:pt>
                <c:pt idx="254">
                  <c:v>-0.113</c:v>
                </c:pt>
                <c:pt idx="255">
                  <c:v>-0.12</c:v>
                </c:pt>
                <c:pt idx="256">
                  <c:v>-0.113</c:v>
                </c:pt>
                <c:pt idx="257">
                  <c:v>-0.108</c:v>
                </c:pt>
                <c:pt idx="258">
                  <c:v>-0.10199999999999999</c:v>
                </c:pt>
                <c:pt idx="259">
                  <c:v>-8.7999999999999995E-2</c:v>
                </c:pt>
                <c:pt idx="260">
                  <c:v>-7.9000000000000001E-2</c:v>
                </c:pt>
                <c:pt idx="261">
                  <c:v>-7.5999999999999998E-2</c:v>
                </c:pt>
                <c:pt idx="262">
                  <c:v>-5.2999999999999999E-2</c:v>
                </c:pt>
                <c:pt idx="263">
                  <c:v>-5.8999999999999997E-2</c:v>
                </c:pt>
                <c:pt idx="264">
                  <c:v>-4.9000000000000002E-2</c:v>
                </c:pt>
                <c:pt idx="265">
                  <c:v>-3.5000000000000003E-2</c:v>
                </c:pt>
                <c:pt idx="266">
                  <c:v>-3.7999999999999999E-2</c:v>
                </c:pt>
                <c:pt idx="267">
                  <c:v>-2.1000000000000001E-2</c:v>
                </c:pt>
                <c:pt idx="268">
                  <c:v>-0.02</c:v>
                </c:pt>
                <c:pt idx="269">
                  <c:v>-2.7E-2</c:v>
                </c:pt>
                <c:pt idx="270">
                  <c:v>-1.0999999999999999E-2</c:v>
                </c:pt>
                <c:pt idx="271">
                  <c:v>1E-3</c:v>
                </c:pt>
              </c:numCache>
            </c:numRef>
          </c:val>
          <c:extLst>
            <c:ext xmlns:c16="http://schemas.microsoft.com/office/drawing/2014/chart" uri="{C3380CC4-5D6E-409C-BE32-E72D297353CC}">
              <c16:uniqueId val="{00000001-6529-4627-9662-0537C4A589AA}"/>
            </c:ext>
          </c:extLst>
        </c:ser>
        <c:dLbls>
          <c:showLegendKey val="0"/>
          <c:showVal val="0"/>
          <c:showCatName val="0"/>
          <c:showSerName val="0"/>
          <c:showPercent val="0"/>
          <c:showBubbleSize val="0"/>
        </c:dLbls>
        <c:axId val="1758883519"/>
        <c:axId val="1"/>
      </c:areaChart>
      <c:lineChart>
        <c:grouping val="standard"/>
        <c:varyColors val="0"/>
        <c:ser>
          <c:idx val="1"/>
          <c:order val="2"/>
          <c:tx>
            <c:strRef>
              <c:f>Sheet1!$D$1</c:f>
              <c:strCache>
                <c:ptCount val="1"/>
                <c:pt idx="0">
                  <c:v>Fed Funds Rate</c:v>
                </c:pt>
              </c:strCache>
            </c:strRef>
          </c:tx>
          <c:spPr>
            <a:ln w="25400">
              <a:solidFill>
                <a:schemeClr val="accent3"/>
              </a:solidFill>
              <a:prstDash val="solid"/>
            </a:ln>
          </c:spPr>
          <c:marker>
            <c:symbol val="none"/>
          </c:marke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Sheet1!$D$2:$D$280</c:f>
              <c:numCache>
                <c:formatCode>General</c:formatCode>
                <c:ptCount val="279"/>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1.01</c:v>
                </c:pt>
                <c:pt idx="26">
                  <c:v>1</c:v>
                </c:pt>
                <c:pt idx="27">
                  <c:v>1</c:v>
                </c:pt>
                <c:pt idx="28">
                  <c:v>1</c:v>
                </c:pt>
                <c:pt idx="29">
                  <c:v>1.03</c:v>
                </c:pt>
                <c:pt idx="30">
                  <c:v>1.26</c:v>
                </c:pt>
                <c:pt idx="31">
                  <c:v>1.43</c:v>
                </c:pt>
                <c:pt idx="32">
                  <c:v>1.6</c:v>
                </c:pt>
                <c:pt idx="33">
                  <c:v>1.75</c:v>
                </c:pt>
                <c:pt idx="34">
                  <c:v>1.93</c:v>
                </c:pt>
                <c:pt idx="35">
                  <c:v>2.16</c:v>
                </c:pt>
                <c:pt idx="36">
                  <c:v>2.2799999999999998</c:v>
                </c:pt>
                <c:pt idx="37">
                  <c:v>2.5</c:v>
                </c:pt>
                <c:pt idx="38">
                  <c:v>2.63</c:v>
                </c:pt>
                <c:pt idx="39">
                  <c:v>2.79</c:v>
                </c:pt>
                <c:pt idx="40">
                  <c:v>3</c:v>
                </c:pt>
                <c:pt idx="41">
                  <c:v>3.04</c:v>
                </c:pt>
                <c:pt idx="42">
                  <c:v>3.26</c:v>
                </c:pt>
                <c:pt idx="43">
                  <c:v>3.5</c:v>
                </c:pt>
                <c:pt idx="44">
                  <c:v>3.62</c:v>
                </c:pt>
                <c:pt idx="45">
                  <c:v>3.78</c:v>
                </c:pt>
                <c:pt idx="46">
                  <c:v>4</c:v>
                </c:pt>
                <c:pt idx="47">
                  <c:v>4.16</c:v>
                </c:pt>
                <c:pt idx="48">
                  <c:v>4.29</c:v>
                </c:pt>
                <c:pt idx="49">
                  <c:v>4.49</c:v>
                </c:pt>
                <c:pt idx="50">
                  <c:v>4.59</c:v>
                </c:pt>
                <c:pt idx="51">
                  <c:v>4.79</c:v>
                </c:pt>
                <c:pt idx="52">
                  <c:v>5</c:v>
                </c:pt>
                <c:pt idx="53">
                  <c:v>5.25</c:v>
                </c:pt>
                <c:pt idx="54">
                  <c:v>5.25</c:v>
                </c:pt>
                <c:pt idx="55">
                  <c:v>5.25</c:v>
                </c:pt>
                <c:pt idx="56">
                  <c:v>5.25</c:v>
                </c:pt>
                <c:pt idx="57">
                  <c:v>5.25</c:v>
                </c:pt>
                <c:pt idx="58">
                  <c:v>5.25</c:v>
                </c:pt>
                <c:pt idx="59">
                  <c:v>5.25</c:v>
                </c:pt>
                <c:pt idx="60">
                  <c:v>5.25</c:v>
                </c:pt>
                <c:pt idx="61">
                  <c:v>5.26</c:v>
                </c:pt>
                <c:pt idx="62">
                  <c:v>5.26</c:v>
                </c:pt>
                <c:pt idx="63">
                  <c:v>5.25</c:v>
                </c:pt>
                <c:pt idx="64">
                  <c:v>5.25</c:v>
                </c:pt>
                <c:pt idx="65">
                  <c:v>5.25</c:v>
                </c:pt>
                <c:pt idx="66">
                  <c:v>5.26</c:v>
                </c:pt>
                <c:pt idx="67">
                  <c:v>5.0199999999999996</c:v>
                </c:pt>
                <c:pt idx="68">
                  <c:v>4.9400000000000004</c:v>
                </c:pt>
                <c:pt idx="69">
                  <c:v>4.76</c:v>
                </c:pt>
                <c:pt idx="70">
                  <c:v>4.49</c:v>
                </c:pt>
                <c:pt idx="71">
                  <c:v>4.24</c:v>
                </c:pt>
                <c:pt idx="72">
                  <c:v>3.9400000999999998</c:v>
                </c:pt>
                <c:pt idx="73">
                  <c:v>2.98</c:v>
                </c:pt>
                <c:pt idx="74">
                  <c:v>2.6099999</c:v>
                </c:pt>
                <c:pt idx="75">
                  <c:v>2.2799999999999998</c:v>
                </c:pt>
                <c:pt idx="76">
                  <c:v>1.98</c:v>
                </c:pt>
                <c:pt idx="77">
                  <c:v>2</c:v>
                </c:pt>
                <c:pt idx="78">
                  <c:v>2.0099999999999998</c:v>
                </c:pt>
                <c:pt idx="79">
                  <c:v>2</c:v>
                </c:pt>
                <c:pt idx="80">
                  <c:v>1.8099999</c:v>
                </c:pt>
                <c:pt idx="81">
                  <c:v>0.97</c:v>
                </c:pt>
                <c:pt idx="82">
                  <c:v>0.39</c:v>
                </c:pt>
                <c:pt idx="83">
                  <c:v>0.16</c:v>
                </c:pt>
                <c:pt idx="84">
                  <c:v>0.15</c:v>
                </c:pt>
                <c:pt idx="85">
                  <c:v>0.22</c:v>
                </c:pt>
                <c:pt idx="86">
                  <c:v>0.18</c:v>
                </c:pt>
                <c:pt idx="87">
                  <c:v>0.15</c:v>
                </c:pt>
                <c:pt idx="88">
                  <c:v>0.18</c:v>
                </c:pt>
                <c:pt idx="89">
                  <c:v>0.21</c:v>
                </c:pt>
                <c:pt idx="90">
                  <c:v>0.16</c:v>
                </c:pt>
                <c:pt idx="91">
                  <c:v>0.16</c:v>
                </c:pt>
                <c:pt idx="92">
                  <c:v>0.15</c:v>
                </c:pt>
                <c:pt idx="93">
                  <c:v>0.12</c:v>
                </c:pt>
                <c:pt idx="94">
                  <c:v>0.12</c:v>
                </c:pt>
                <c:pt idx="95">
                  <c:v>0.12</c:v>
                </c:pt>
                <c:pt idx="96">
                  <c:v>0.11</c:v>
                </c:pt>
                <c:pt idx="97">
                  <c:v>0.13</c:v>
                </c:pt>
                <c:pt idx="98">
                  <c:v>0.16</c:v>
                </c:pt>
                <c:pt idx="99">
                  <c:v>0.2</c:v>
                </c:pt>
                <c:pt idx="100">
                  <c:v>0.2</c:v>
                </c:pt>
                <c:pt idx="101">
                  <c:v>0.18</c:v>
                </c:pt>
                <c:pt idx="102">
                  <c:v>0.18</c:v>
                </c:pt>
                <c:pt idx="103">
                  <c:v>0.19</c:v>
                </c:pt>
                <c:pt idx="104">
                  <c:v>0.19</c:v>
                </c:pt>
                <c:pt idx="105">
                  <c:v>0.19</c:v>
                </c:pt>
                <c:pt idx="106">
                  <c:v>0.19</c:v>
                </c:pt>
                <c:pt idx="107">
                  <c:v>0.18</c:v>
                </c:pt>
                <c:pt idx="108">
                  <c:v>0.17</c:v>
                </c:pt>
                <c:pt idx="109">
                  <c:v>0.16</c:v>
                </c:pt>
                <c:pt idx="110">
                  <c:v>0.14000000000000001</c:v>
                </c:pt>
                <c:pt idx="111">
                  <c:v>0.1</c:v>
                </c:pt>
                <c:pt idx="112">
                  <c:v>0.09</c:v>
                </c:pt>
                <c:pt idx="113">
                  <c:v>0.09</c:v>
                </c:pt>
                <c:pt idx="114">
                  <c:v>7.0000000000000007E-2</c:v>
                </c:pt>
                <c:pt idx="115">
                  <c:v>0.1</c:v>
                </c:pt>
                <c:pt idx="116">
                  <c:v>0.08</c:v>
                </c:pt>
                <c:pt idx="117">
                  <c:v>7.0000000000000007E-2</c:v>
                </c:pt>
                <c:pt idx="118">
                  <c:v>0.08</c:v>
                </c:pt>
                <c:pt idx="119">
                  <c:v>7.0000000000000007E-2</c:v>
                </c:pt>
                <c:pt idx="120">
                  <c:v>0.08</c:v>
                </c:pt>
                <c:pt idx="121">
                  <c:v>0.1</c:v>
                </c:pt>
                <c:pt idx="122">
                  <c:v>0.13</c:v>
                </c:pt>
                <c:pt idx="123">
                  <c:v>0.14000000000000001</c:v>
                </c:pt>
                <c:pt idx="124">
                  <c:v>0.16</c:v>
                </c:pt>
                <c:pt idx="125">
                  <c:v>0.16</c:v>
                </c:pt>
                <c:pt idx="126">
                  <c:v>0.16</c:v>
                </c:pt>
                <c:pt idx="127">
                  <c:v>0.13</c:v>
                </c:pt>
                <c:pt idx="128">
                  <c:v>0.14000000000000001</c:v>
                </c:pt>
                <c:pt idx="129">
                  <c:v>0.16</c:v>
                </c:pt>
                <c:pt idx="130">
                  <c:v>0.16</c:v>
                </c:pt>
                <c:pt idx="131">
                  <c:v>0.16</c:v>
                </c:pt>
                <c:pt idx="132">
                  <c:v>0.14000000000000001</c:v>
                </c:pt>
                <c:pt idx="133">
                  <c:v>0.15</c:v>
                </c:pt>
                <c:pt idx="134">
                  <c:v>0.14000000000000001</c:v>
                </c:pt>
                <c:pt idx="135">
                  <c:v>0.15</c:v>
                </c:pt>
                <c:pt idx="136">
                  <c:v>0.11</c:v>
                </c:pt>
                <c:pt idx="137">
                  <c:v>0.09</c:v>
                </c:pt>
                <c:pt idx="138">
                  <c:v>0.09</c:v>
                </c:pt>
                <c:pt idx="139">
                  <c:v>0.08</c:v>
                </c:pt>
                <c:pt idx="140">
                  <c:v>0.08</c:v>
                </c:pt>
                <c:pt idx="141">
                  <c:v>0.09</c:v>
                </c:pt>
                <c:pt idx="142">
                  <c:v>0.08</c:v>
                </c:pt>
                <c:pt idx="143">
                  <c:v>0.09</c:v>
                </c:pt>
                <c:pt idx="144">
                  <c:v>7.0000000000000007E-2</c:v>
                </c:pt>
                <c:pt idx="145">
                  <c:v>7.0000000000000007E-2</c:v>
                </c:pt>
                <c:pt idx="146">
                  <c:v>0.08</c:v>
                </c:pt>
                <c:pt idx="147">
                  <c:v>0.09</c:v>
                </c:pt>
                <c:pt idx="148">
                  <c:v>0.09</c:v>
                </c:pt>
                <c:pt idx="149">
                  <c:v>0.1</c:v>
                </c:pt>
                <c:pt idx="150">
                  <c:v>0.09</c:v>
                </c:pt>
                <c:pt idx="151">
                  <c:v>0.09</c:v>
                </c:pt>
                <c:pt idx="152">
                  <c:v>0.09</c:v>
                </c:pt>
                <c:pt idx="153">
                  <c:v>0.09</c:v>
                </c:pt>
                <c:pt idx="154">
                  <c:v>0.09</c:v>
                </c:pt>
                <c:pt idx="155">
                  <c:v>0.12</c:v>
                </c:pt>
                <c:pt idx="156">
                  <c:v>0.11</c:v>
                </c:pt>
                <c:pt idx="157">
                  <c:v>0.11</c:v>
                </c:pt>
                <c:pt idx="158">
                  <c:v>0.11</c:v>
                </c:pt>
                <c:pt idx="159">
                  <c:v>0.12</c:v>
                </c:pt>
                <c:pt idx="160">
                  <c:v>0.12</c:v>
                </c:pt>
                <c:pt idx="161">
                  <c:v>0.13</c:v>
                </c:pt>
                <c:pt idx="162">
                  <c:v>0.13</c:v>
                </c:pt>
                <c:pt idx="163">
                  <c:v>0.14000000000000001</c:v>
                </c:pt>
                <c:pt idx="164">
                  <c:v>0.14000000000000001</c:v>
                </c:pt>
                <c:pt idx="165">
                  <c:v>0.12</c:v>
                </c:pt>
                <c:pt idx="166">
                  <c:v>0.12</c:v>
                </c:pt>
                <c:pt idx="167">
                  <c:v>0.24</c:v>
                </c:pt>
                <c:pt idx="168">
                  <c:v>0.34</c:v>
                </c:pt>
                <c:pt idx="169">
                  <c:v>0.38</c:v>
                </c:pt>
                <c:pt idx="170">
                  <c:v>0.36</c:v>
                </c:pt>
                <c:pt idx="171">
                  <c:v>0.37</c:v>
                </c:pt>
                <c:pt idx="172">
                  <c:v>0.37</c:v>
                </c:pt>
                <c:pt idx="173">
                  <c:v>0.38</c:v>
                </c:pt>
                <c:pt idx="174">
                  <c:v>0.39</c:v>
                </c:pt>
                <c:pt idx="175">
                  <c:v>0.4</c:v>
                </c:pt>
                <c:pt idx="176">
                  <c:v>0.4</c:v>
                </c:pt>
                <c:pt idx="177">
                  <c:v>0.4</c:v>
                </c:pt>
                <c:pt idx="178">
                  <c:v>0.41</c:v>
                </c:pt>
                <c:pt idx="179">
                  <c:v>0.54</c:v>
                </c:pt>
                <c:pt idx="180">
                  <c:v>0.65</c:v>
                </c:pt>
                <c:pt idx="181">
                  <c:v>0.66</c:v>
                </c:pt>
                <c:pt idx="182">
                  <c:v>0.79</c:v>
                </c:pt>
                <c:pt idx="183">
                  <c:v>0.9</c:v>
                </c:pt>
                <c:pt idx="184">
                  <c:v>0.91</c:v>
                </c:pt>
                <c:pt idx="185">
                  <c:v>1.04</c:v>
                </c:pt>
                <c:pt idx="186">
                  <c:v>1.1499999999999999</c:v>
                </c:pt>
                <c:pt idx="187">
                  <c:v>1.1599999999999999</c:v>
                </c:pt>
                <c:pt idx="188">
                  <c:v>1.1499999999999999</c:v>
                </c:pt>
                <c:pt idx="189">
                  <c:v>1.1499999999999999</c:v>
                </c:pt>
                <c:pt idx="190">
                  <c:v>1.1599999999999999</c:v>
                </c:pt>
                <c:pt idx="191">
                  <c:v>1.3</c:v>
                </c:pt>
                <c:pt idx="192">
                  <c:v>1.4145160999999999</c:v>
                </c:pt>
                <c:pt idx="193">
                  <c:v>1.4175</c:v>
                </c:pt>
                <c:pt idx="194">
                  <c:v>1.5061290000000001</c:v>
                </c:pt>
                <c:pt idx="195">
                  <c:v>1.6923333</c:v>
                </c:pt>
                <c:pt idx="196">
                  <c:v>1.7</c:v>
                </c:pt>
                <c:pt idx="197">
                  <c:v>1.8196667</c:v>
                </c:pt>
                <c:pt idx="198">
                  <c:v>1.91</c:v>
                </c:pt>
                <c:pt idx="199">
                  <c:v>1.9148387</c:v>
                </c:pt>
                <c:pt idx="200">
                  <c:v>1.9546667</c:v>
                </c:pt>
                <c:pt idx="201">
                  <c:v>2.1877418999999998</c:v>
                </c:pt>
                <c:pt idx="202">
                  <c:v>2.1976667000000001</c:v>
                </c:pt>
                <c:pt idx="203">
                  <c:v>2.2741935</c:v>
                </c:pt>
                <c:pt idx="204">
                  <c:v>2.4</c:v>
                </c:pt>
                <c:pt idx="205">
                  <c:v>2.4</c:v>
                </c:pt>
                <c:pt idx="206">
                  <c:v>2.4051613000000001</c:v>
                </c:pt>
                <c:pt idx="207">
                  <c:v>2.4236667000000001</c:v>
                </c:pt>
                <c:pt idx="208">
                  <c:v>2.3909677</c:v>
                </c:pt>
                <c:pt idx="209">
                  <c:v>2.3776666999999998</c:v>
                </c:pt>
                <c:pt idx="210">
                  <c:v>2.4029031999999999</c:v>
                </c:pt>
                <c:pt idx="211">
                  <c:v>2.1258064999999999</c:v>
                </c:pt>
                <c:pt idx="212">
                  <c:v>2.0430000000000001</c:v>
                </c:pt>
                <c:pt idx="213">
                  <c:v>1.8296774</c:v>
                </c:pt>
                <c:pt idx="214">
                  <c:v>1.5533333</c:v>
                </c:pt>
                <c:pt idx="215">
                  <c:v>1.5509676999999999</c:v>
                </c:pt>
                <c:pt idx="216">
                  <c:v>1.5506451999999999</c:v>
                </c:pt>
                <c:pt idx="217">
                  <c:v>1.5831033999999999</c:v>
                </c:pt>
                <c:pt idx="218">
                  <c:v>0.65225809999999995</c:v>
                </c:pt>
                <c:pt idx="219">
                  <c:v>4.9000000000000002E-2</c:v>
                </c:pt>
                <c:pt idx="220">
                  <c:v>0.05</c:v>
                </c:pt>
                <c:pt idx="221">
                  <c:v>7.7666700000000005E-2</c:v>
                </c:pt>
                <c:pt idx="222">
                  <c:v>9.2580599999999999E-2</c:v>
                </c:pt>
                <c:pt idx="223">
                  <c:v>9.5161300000000004E-2</c:v>
                </c:pt>
                <c:pt idx="224">
                  <c:v>0.09</c:v>
                </c:pt>
                <c:pt idx="225">
                  <c:v>0.09</c:v>
                </c:pt>
                <c:pt idx="226">
                  <c:v>8.6333300000000002E-2</c:v>
                </c:pt>
                <c:pt idx="227">
                  <c:v>0.09</c:v>
                </c:pt>
                <c:pt idx="228">
                  <c:v>8.5161299999999995E-2</c:v>
                </c:pt>
                <c:pt idx="229">
                  <c:v>7.5714299999999998E-2</c:v>
                </c:pt>
                <c:pt idx="230">
                  <c:v>6.96774E-2</c:v>
                </c:pt>
                <c:pt idx="231">
                  <c:v>6.9000000000000006E-2</c:v>
                </c:pt>
                <c:pt idx="232">
                  <c:v>5.8064499999999998E-2</c:v>
                </c:pt>
                <c:pt idx="233">
                  <c:v>7.8E-2</c:v>
                </c:pt>
                <c:pt idx="234">
                  <c:v>9.8064499999999999E-2</c:v>
                </c:pt>
                <c:pt idx="235">
                  <c:v>9.2258099999999996E-2</c:v>
                </c:pt>
                <c:pt idx="236">
                  <c:v>7.9333299999999995E-2</c:v>
                </c:pt>
                <c:pt idx="237">
                  <c:v>7.90323E-2</c:v>
                </c:pt>
                <c:pt idx="238">
                  <c:v>7.9666699999999993E-2</c:v>
                </c:pt>
                <c:pt idx="239">
                  <c:v>7.9677399999999995E-2</c:v>
                </c:pt>
                <c:pt idx="240">
                  <c:v>7.9354800000000003E-2</c:v>
                </c:pt>
                <c:pt idx="241">
                  <c:v>0.08</c:v>
                </c:pt>
                <c:pt idx="242">
                  <c:v>0.2009677</c:v>
                </c:pt>
                <c:pt idx="243">
                  <c:v>0.33</c:v>
                </c:pt>
                <c:pt idx="244">
                  <c:v>0.76548389999999999</c:v>
                </c:pt>
                <c:pt idx="245">
                  <c:v>1.2050000000000001</c:v>
                </c:pt>
                <c:pt idx="246">
                  <c:v>1.6758065</c:v>
                </c:pt>
                <c:pt idx="247">
                  <c:v>2.33</c:v>
                </c:pt>
                <c:pt idx="248">
                  <c:v>2.5550000000000002</c:v>
                </c:pt>
                <c:pt idx="249">
                  <c:v>3.08</c:v>
                </c:pt>
                <c:pt idx="250">
                  <c:v>3.78</c:v>
                </c:pt>
                <c:pt idx="251">
                  <c:v>4.1041935</c:v>
                </c:pt>
                <c:pt idx="252">
                  <c:v>4.33</c:v>
                </c:pt>
                <c:pt idx="253">
                  <c:v>4.57</c:v>
                </c:pt>
                <c:pt idx="254">
                  <c:v>4.6500000000000004</c:v>
                </c:pt>
                <c:pt idx="255">
                  <c:v>4.83</c:v>
                </c:pt>
                <c:pt idx="256">
                  <c:v>5.0599999999999996</c:v>
                </c:pt>
                <c:pt idx="257">
                  <c:v>5.08</c:v>
                </c:pt>
                <c:pt idx="258">
                  <c:v>5.12</c:v>
                </c:pt>
                <c:pt idx="259">
                  <c:v>5.33</c:v>
                </c:pt>
                <c:pt idx="260">
                  <c:v>5.33</c:v>
                </c:pt>
                <c:pt idx="261">
                  <c:v>5.33</c:v>
                </c:pt>
                <c:pt idx="262">
                  <c:v>5.33</c:v>
                </c:pt>
                <c:pt idx="263">
                  <c:v>5.33</c:v>
                </c:pt>
                <c:pt idx="264">
                  <c:v>5.33</c:v>
                </c:pt>
                <c:pt idx="265">
                  <c:v>5.33</c:v>
                </c:pt>
                <c:pt idx="266">
                  <c:v>5.33</c:v>
                </c:pt>
                <c:pt idx="267">
                  <c:v>5.33</c:v>
                </c:pt>
                <c:pt idx="268">
                  <c:v>5.33</c:v>
                </c:pt>
                <c:pt idx="269">
                  <c:v>5.33</c:v>
                </c:pt>
                <c:pt idx="270">
                  <c:v>5.33</c:v>
                </c:pt>
                <c:pt idx="271">
                  <c:v>5.33</c:v>
                </c:pt>
                <c:pt idx="272">
                  <c:v>4.83</c:v>
                </c:pt>
                <c:pt idx="273">
                  <c:v>4.83</c:v>
                </c:pt>
              </c:numCache>
            </c:numRef>
          </c:val>
          <c:smooth val="0"/>
          <c:extLst>
            <c:ext xmlns:c16="http://schemas.microsoft.com/office/drawing/2014/chart" uri="{C3380CC4-5D6E-409C-BE32-E72D297353CC}">
              <c16:uniqueId val="{00000002-6529-4627-9662-0537C4A589AA}"/>
            </c:ext>
          </c:extLst>
        </c:ser>
        <c:dLbls>
          <c:showLegendKey val="0"/>
          <c:showVal val="0"/>
          <c:showCatName val="0"/>
          <c:showSerName val="0"/>
          <c:showPercent val="0"/>
          <c:showBubbleSize val="0"/>
        </c:dLbls>
        <c:marker val="1"/>
        <c:smooth val="0"/>
        <c:axId val="3"/>
        <c:axId val="4"/>
      </c:lineChart>
      <c:catAx>
        <c:axId val="1758883519"/>
        <c:scaling>
          <c:orientation val="minMax"/>
        </c:scaling>
        <c:delete val="0"/>
        <c:axPos val="b"/>
        <c:numFmt formatCode="General" sourceLinked="1"/>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2"/>
        <c:tickMarkSkip val="12"/>
        <c:noMultiLvlLbl val="0"/>
      </c:catAx>
      <c:valAx>
        <c:axId val="1"/>
        <c:scaling>
          <c:orientation val="minMax"/>
          <c:max val="0.4"/>
          <c:min val="-0.15"/>
        </c:scaling>
        <c:delete val="0"/>
        <c:axPos val="l"/>
        <c:majorGridlines>
          <c:spPr>
            <a:ln w="2069">
              <a:solidFill>
                <a:srgbClr val="E8E8E8"/>
              </a:solidFill>
              <a:prstDash val="solid"/>
            </a:ln>
          </c:spPr>
        </c:majorGridlines>
        <c:title>
          <c:tx>
            <c:rich>
              <a:bodyPr rot="0" vert="horz"/>
              <a:lstStyle/>
              <a:p>
                <a:pPr algn="ctr">
                  <a:defRPr sz="652" b="1" i="0" u="none" strike="noStrike" baseline="0">
                    <a:solidFill>
                      <a:srgbClr val="000000"/>
                    </a:solidFill>
                    <a:latin typeface="Times New Roman"/>
                    <a:ea typeface="Times New Roman"/>
                    <a:cs typeface="Times New Roman"/>
                  </a:defRPr>
                </a:pPr>
                <a:r>
                  <a:rPr lang="en-US" sz="1200" dirty="0">
                    <a:latin typeface="Arial" panose="020B0604020202020204" pitchFamily="34" charset="0"/>
                    <a:cs typeface="Arial" panose="020B0604020202020204" pitchFamily="34" charset="0"/>
                  </a:rPr>
                  <a:t>Annual Growth</a:t>
                </a:r>
              </a:p>
            </c:rich>
          </c:tx>
          <c:layout>
            <c:manualLayout>
              <c:xMode val="edge"/>
              <c:yMode val="edge"/>
              <c:x val="2.2672064777327937E-2"/>
              <c:y val="7.3859488494170775E-2"/>
            </c:manualLayout>
          </c:layout>
          <c:overlay val="0"/>
          <c:spPr>
            <a:noFill/>
            <a:ln w="16550">
              <a:noFill/>
            </a:ln>
          </c:spPr>
        </c:title>
        <c:numFmt formatCode="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758883519"/>
        <c:crosses val="autoZero"/>
        <c:crossBetween val="midCat"/>
        <c:majorUnit val="0.05"/>
        <c:min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3"/>
        </c:scaling>
        <c:delete val="0"/>
        <c:axPos val="r"/>
        <c:title>
          <c:tx>
            <c:rich>
              <a:bodyPr rot="0" vert="horz"/>
              <a:lstStyle/>
              <a:p>
                <a:pPr algn="ctr">
                  <a:defRPr sz="1200" b="1" i="0" u="none" strike="noStrike" baseline="0">
                    <a:solidFill>
                      <a:srgbClr val="000000"/>
                    </a:solidFill>
                    <a:latin typeface="Arial" panose="020B0604020202020204" pitchFamily="34" charset="0"/>
                    <a:ea typeface="Times New Roman"/>
                    <a:cs typeface="Arial" panose="020B0604020202020204" pitchFamily="34" charset="0"/>
                  </a:defRPr>
                </a:pPr>
                <a:r>
                  <a:rPr lang="en-US" sz="1200">
                    <a:latin typeface="Arial" panose="020B0604020202020204" pitchFamily="34" charset="0"/>
                    <a:cs typeface="Arial" panose="020B0604020202020204" pitchFamily="34" charset="0"/>
                  </a:rPr>
                  <a:t>Interest Rate</a:t>
                </a:r>
              </a:p>
            </c:rich>
          </c:tx>
          <c:layout>
            <c:manualLayout>
              <c:xMode val="edge"/>
              <c:yMode val="edge"/>
              <c:x val="0.88712966480171174"/>
              <c:y val="7.5936496948870405E-2"/>
            </c:manualLayout>
          </c:layout>
          <c:overlay val="0"/>
          <c:spPr>
            <a:noFill/>
            <a:ln w="16550">
              <a:noFill/>
            </a:ln>
          </c:spPr>
        </c:title>
        <c:numFmt formatCode="0.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3"/>
        <c:crosses val="max"/>
        <c:crossBetween val="midCat"/>
        <c:majorUnit val="1"/>
      </c:valAx>
      <c:spPr>
        <a:noFill/>
        <a:ln w="2286">
          <a:solidFill>
            <a:srgbClr val="E8E8E8"/>
          </a:solidFill>
          <a:prstDash val="solid"/>
        </a:ln>
      </c:spPr>
    </c:plotArea>
    <c:legend>
      <c:legendPos val="r"/>
      <c:layout>
        <c:manualLayout>
          <c:xMode val="edge"/>
          <c:yMode val="edge"/>
          <c:x val="0.35234444773666701"/>
          <c:y val="0.18585265213941279"/>
          <c:w val="0.15864012995173038"/>
          <c:h val="0.20040464709353192"/>
        </c:manualLayout>
      </c:layout>
      <c:overlay val="0"/>
      <c:spPr>
        <a:solidFill>
          <a:srgbClr val="FFFFFF"/>
        </a:solidFill>
        <a:ln w="2069">
          <a:solidFill>
            <a:srgbClr val="000000"/>
          </a:solidFill>
          <a:prstDash val="solid"/>
        </a:ln>
      </c:spPr>
      <c:txPr>
        <a:bodyPr/>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solidFill>
      <a:srgbClr val="FFFFFF"/>
    </a:solidFill>
    <a:ln>
      <a:noFill/>
    </a:ln>
  </c:spPr>
  <c:txPr>
    <a:bodyPr/>
    <a:lstStyle/>
    <a:p>
      <a:pPr>
        <a:defRPr sz="652" b="1"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CU Share Certificate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4062591367294004"/>
          <c:y val="7.7167161288317339E-4"/>
        </c:manualLayout>
      </c:layout>
      <c:overlay val="0"/>
      <c:spPr>
        <a:noFill/>
        <a:ln w="28494">
          <a:noFill/>
        </a:ln>
      </c:spPr>
    </c:title>
    <c:autoTitleDeleted val="0"/>
    <c:plotArea>
      <c:layout>
        <c:manualLayout>
          <c:layoutTarget val="inner"/>
          <c:xMode val="edge"/>
          <c:yMode val="edge"/>
          <c:x val="0.1212624584717608"/>
          <c:y val="0.18377826499515632"/>
          <c:w val="0.76744186046511631"/>
          <c:h val="0.77558578776817499"/>
        </c:manualLayout>
      </c:layout>
      <c:areaChart>
        <c:grouping val="stacked"/>
        <c:varyColors val="0"/>
        <c:ser>
          <c:idx val="4"/>
          <c:order val="0"/>
          <c:tx>
            <c:strRef>
              <c:f>Sheet1!$B$1</c:f>
              <c:strCache>
                <c:ptCount val="1"/>
              </c:strCache>
            </c:strRef>
          </c:tx>
          <c:spPr>
            <a:solidFill>
              <a:srgbClr val="FF00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Sheet1!$B$2:$B$332</c:f>
              <c:numCache>
                <c:formatCode>General</c:formatCode>
                <c:ptCount val="331"/>
                <c:pt idx="38">
                  <c:v>1</c:v>
                </c:pt>
                <c:pt idx="39">
                  <c:v>1</c:v>
                </c:pt>
                <c:pt idx="40">
                  <c:v>1</c:v>
                </c:pt>
                <c:pt idx="41">
                  <c:v>1</c:v>
                </c:pt>
                <c:pt idx="42">
                  <c:v>1</c:v>
                </c:pt>
                <c:pt idx="43">
                  <c:v>1</c:v>
                </c:pt>
                <c:pt idx="44">
                  <c:v>1</c:v>
                </c:pt>
                <c:pt idx="45">
                  <c:v>1</c:v>
                </c:pt>
                <c:pt idx="46">
                  <c:v>1</c:v>
                </c:pt>
                <c:pt idx="47">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266">
                  <c:v>1</c:v>
                </c:pt>
                <c:pt idx="267">
                  <c:v>1</c:v>
                </c:pt>
                <c:pt idx="268">
                  <c:v>1</c:v>
                </c:pt>
                <c:pt idx="269">
                  <c:v>1</c:v>
                </c:pt>
                <c:pt idx="270">
                  <c:v>1</c:v>
                </c:pt>
                <c:pt idx="271">
                  <c:v>1</c:v>
                </c:pt>
              </c:numCache>
            </c:numRef>
          </c:val>
          <c:extLst>
            <c:ext xmlns:c16="http://schemas.microsoft.com/office/drawing/2014/chart" uri="{C3380CC4-5D6E-409C-BE32-E72D297353CC}">
              <c16:uniqueId val="{00000000-C385-4861-84DB-F1AFCE999E5E}"/>
            </c:ext>
          </c:extLst>
        </c:ser>
        <c:dLbls>
          <c:showLegendKey val="0"/>
          <c:showVal val="0"/>
          <c:showCatName val="0"/>
          <c:showSerName val="0"/>
          <c:showPercent val="0"/>
          <c:showBubbleSize val="0"/>
        </c:dLbls>
        <c:axId val="172187256"/>
        <c:axId val="1"/>
      </c:areaChart>
      <c:areaChart>
        <c:grouping val="stacked"/>
        <c:varyColors val="0"/>
        <c:ser>
          <c:idx val="0"/>
          <c:order val="1"/>
          <c:tx>
            <c:strRef>
              <c:f>Sheet1!$C$1</c:f>
              <c:strCache>
                <c:ptCount val="1"/>
              </c:strCache>
            </c:strRef>
          </c:tx>
          <c:spPr>
            <a:solidFill>
              <a:srgbClr val="99CC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Sheet1!$C$2:$C$332</c:f>
              <c:numCache>
                <c:formatCode>0.00%</c:formatCode>
                <c:ptCount val="331"/>
                <c:pt idx="0">
                  <c:v>0.11</c:v>
                </c:pt>
                <c:pt idx="1">
                  <c:v>0.11</c:v>
                </c:pt>
                <c:pt idx="2">
                  <c:v>0.106</c:v>
                </c:pt>
                <c:pt idx="3">
                  <c:v>0.129</c:v>
                </c:pt>
                <c:pt idx="4">
                  <c:v>0.123</c:v>
                </c:pt>
                <c:pt idx="5">
                  <c:v>0.13300000000000001</c:v>
                </c:pt>
                <c:pt idx="6">
                  <c:v>0.13100000000000001</c:v>
                </c:pt>
                <c:pt idx="7">
                  <c:v>0.109</c:v>
                </c:pt>
                <c:pt idx="8">
                  <c:v>0.121</c:v>
                </c:pt>
                <c:pt idx="9">
                  <c:v>0.114</c:v>
                </c:pt>
                <c:pt idx="10">
                  <c:v>0.11799999999999999</c:v>
                </c:pt>
                <c:pt idx="11">
                  <c:v>9.7000000000000003E-2</c:v>
                </c:pt>
                <c:pt idx="12">
                  <c:v>0.104</c:v>
                </c:pt>
                <c:pt idx="13">
                  <c:v>9.2999999999999999E-2</c:v>
                </c:pt>
                <c:pt idx="14">
                  <c:v>8.5999999999999993E-2</c:v>
                </c:pt>
                <c:pt idx="15">
                  <c:v>5.8999999999999997E-2</c:v>
                </c:pt>
                <c:pt idx="16">
                  <c:v>5.2999999999999999E-2</c:v>
                </c:pt>
                <c:pt idx="17">
                  <c:v>4.2000000000000003E-2</c:v>
                </c:pt>
                <c:pt idx="18">
                  <c:v>4.2000000000000003E-2</c:v>
                </c:pt>
                <c:pt idx="19">
                  <c:v>3.9E-2</c:v>
                </c:pt>
                <c:pt idx="20">
                  <c:v>2.7E-2</c:v>
                </c:pt>
                <c:pt idx="21">
                  <c:v>3.1E-2</c:v>
                </c:pt>
                <c:pt idx="22">
                  <c:v>3.5999999999999997E-2</c:v>
                </c:pt>
                <c:pt idx="23">
                  <c:v>5.6000000000000001E-2</c:v>
                </c:pt>
                <c:pt idx="24">
                  <c:v>7.6999999999999999E-2</c:v>
                </c:pt>
                <c:pt idx="25">
                  <c:v>9.9000000000000005E-2</c:v>
                </c:pt>
                <c:pt idx="26">
                  <c:v>0.114</c:v>
                </c:pt>
                <c:pt idx="27">
                  <c:v>0.127</c:v>
                </c:pt>
                <c:pt idx="28">
                  <c:v>0.14599999999999999</c:v>
                </c:pt>
                <c:pt idx="29">
                  <c:v>0.17</c:v>
                </c:pt>
                <c:pt idx="30">
                  <c:v>0.184</c:v>
                </c:pt>
                <c:pt idx="31">
                  <c:v>0.20399999999999999</c:v>
                </c:pt>
                <c:pt idx="32">
                  <c:v>0.25700000000000001</c:v>
                </c:pt>
                <c:pt idx="33">
                  <c:v>0.26800000000000002</c:v>
                </c:pt>
                <c:pt idx="34">
                  <c:v>0.27100000000000002</c:v>
                </c:pt>
                <c:pt idx="35">
                  <c:v>0.25900000000000001</c:v>
                </c:pt>
                <c:pt idx="36">
                  <c:v>0.23599999999999999</c:v>
                </c:pt>
                <c:pt idx="37">
                  <c:v>0.22900000000000001</c:v>
                </c:pt>
                <c:pt idx="38">
                  <c:v>0.216</c:v>
                </c:pt>
                <c:pt idx="39">
                  <c:v>0.191</c:v>
                </c:pt>
                <c:pt idx="40">
                  <c:v>0.16400000000000001</c:v>
                </c:pt>
                <c:pt idx="41">
                  <c:v>0.126</c:v>
                </c:pt>
                <c:pt idx="42">
                  <c:v>7.9000000000000001E-2</c:v>
                </c:pt>
                <c:pt idx="43">
                  <c:v>4.5999999999999999E-2</c:v>
                </c:pt>
                <c:pt idx="44">
                  <c:v>1.7999999999999999E-2</c:v>
                </c:pt>
                <c:pt idx="45">
                  <c:v>-8.0000000000000002E-3</c:v>
                </c:pt>
                <c:pt idx="46">
                  <c:v>-2.1999999999999999E-2</c:v>
                </c:pt>
                <c:pt idx="47">
                  <c:v>-2.5000000000000001E-2</c:v>
                </c:pt>
                <c:pt idx="48">
                  <c:v>-2.7E-2</c:v>
                </c:pt>
                <c:pt idx="49">
                  <c:v>-0.03</c:v>
                </c:pt>
                <c:pt idx="50">
                  <c:v>-3.1E-2</c:v>
                </c:pt>
                <c:pt idx="51">
                  <c:v>-0.02</c:v>
                </c:pt>
                <c:pt idx="52">
                  <c:v>-7.0000000000000001E-3</c:v>
                </c:pt>
                <c:pt idx="53">
                  <c:v>8.0000000000000002E-3</c:v>
                </c:pt>
                <c:pt idx="54">
                  <c:v>0.02</c:v>
                </c:pt>
                <c:pt idx="55">
                  <c:v>3.9E-2</c:v>
                </c:pt>
                <c:pt idx="56">
                  <c:v>0.05</c:v>
                </c:pt>
                <c:pt idx="57">
                  <c:v>6.4000000000000001E-2</c:v>
                </c:pt>
                <c:pt idx="58">
                  <c:v>7.0000000000000007E-2</c:v>
                </c:pt>
                <c:pt idx="59">
                  <c:v>6.5000000000000002E-2</c:v>
                </c:pt>
                <c:pt idx="60">
                  <c:v>5.3999999999999999E-2</c:v>
                </c:pt>
                <c:pt idx="61">
                  <c:v>3.7999999999999999E-2</c:v>
                </c:pt>
                <c:pt idx="62">
                  <c:v>0.03</c:v>
                </c:pt>
                <c:pt idx="63">
                  <c:v>1.4999999999999999E-2</c:v>
                </c:pt>
                <c:pt idx="64">
                  <c:v>3.0000000000000001E-3</c:v>
                </c:pt>
                <c:pt idx="65">
                  <c:v>3.0000000000000001E-3</c:v>
                </c:pt>
                <c:pt idx="66">
                  <c:v>-5.0000000000000001E-3</c:v>
                </c:pt>
                <c:pt idx="67">
                  <c:v>-4.0000000000000001E-3</c:v>
                </c:pt>
                <c:pt idx="68">
                  <c:v>1E-3</c:v>
                </c:pt>
                <c:pt idx="69">
                  <c:v>-1E-3</c:v>
                </c:pt>
                <c:pt idx="70">
                  <c:v>-4.0000000000000001E-3</c:v>
                </c:pt>
                <c:pt idx="71">
                  <c:v>-2E-3</c:v>
                </c:pt>
                <c:pt idx="72">
                  <c:v>3.0000000000000001E-3</c:v>
                </c:pt>
                <c:pt idx="73">
                  <c:v>1.6E-2</c:v>
                </c:pt>
                <c:pt idx="74">
                  <c:v>2.7E-2</c:v>
                </c:pt>
                <c:pt idx="75">
                  <c:v>4.7E-2</c:v>
                </c:pt>
                <c:pt idx="76">
                  <c:v>6.3E-2</c:v>
                </c:pt>
                <c:pt idx="77">
                  <c:v>6.9000000000000006E-2</c:v>
                </c:pt>
                <c:pt idx="78">
                  <c:v>8.5000000000000006E-2</c:v>
                </c:pt>
                <c:pt idx="79">
                  <c:v>9.5000000000000001E-2</c:v>
                </c:pt>
                <c:pt idx="80">
                  <c:v>0.104</c:v>
                </c:pt>
                <c:pt idx="81">
                  <c:v>0.12</c:v>
                </c:pt>
                <c:pt idx="82">
                  <c:v>0.13400000000000001</c:v>
                </c:pt>
                <c:pt idx="83">
                  <c:v>0.14499999999999999</c:v>
                </c:pt>
                <c:pt idx="84">
                  <c:v>0.16800000000000001</c:v>
                </c:pt>
                <c:pt idx="85">
                  <c:v>0.17899999999999999</c:v>
                </c:pt>
                <c:pt idx="86">
                  <c:v>0.19700000000000001</c:v>
                </c:pt>
                <c:pt idx="87">
                  <c:v>0.19900000000000001</c:v>
                </c:pt>
                <c:pt idx="88">
                  <c:v>0.19800000000000001</c:v>
                </c:pt>
                <c:pt idx="89">
                  <c:v>0.20100000000000001</c:v>
                </c:pt>
                <c:pt idx="90">
                  <c:v>0.20200000000000001</c:v>
                </c:pt>
                <c:pt idx="91">
                  <c:v>0.20499999999999999</c:v>
                </c:pt>
                <c:pt idx="92">
                  <c:v>0.20599999999999999</c:v>
                </c:pt>
                <c:pt idx="93">
                  <c:v>0.20799999999999999</c:v>
                </c:pt>
                <c:pt idx="94">
                  <c:v>0.20599999999999999</c:v>
                </c:pt>
                <c:pt idx="95">
                  <c:v>0.21099999999999999</c:v>
                </c:pt>
                <c:pt idx="96">
                  <c:v>0.20399999999999999</c:v>
                </c:pt>
                <c:pt idx="97">
                  <c:v>0.20799999999999999</c:v>
                </c:pt>
                <c:pt idx="98">
                  <c:v>0.222</c:v>
                </c:pt>
                <c:pt idx="99">
                  <c:v>0.22900000000000001</c:v>
                </c:pt>
                <c:pt idx="100">
                  <c:v>0.23100000000000001</c:v>
                </c:pt>
                <c:pt idx="101">
                  <c:v>0.23799999999999999</c:v>
                </c:pt>
                <c:pt idx="102">
                  <c:v>0.23899999999999999</c:v>
                </c:pt>
                <c:pt idx="103">
                  <c:v>0.23300000000000001</c:v>
                </c:pt>
                <c:pt idx="104">
                  <c:v>0.22500000000000001</c:v>
                </c:pt>
                <c:pt idx="105">
                  <c:v>0.22</c:v>
                </c:pt>
                <c:pt idx="106">
                  <c:v>0.221</c:v>
                </c:pt>
                <c:pt idx="107">
                  <c:v>0.20899999999999999</c:v>
                </c:pt>
                <c:pt idx="108">
                  <c:v>0.20599999999999999</c:v>
                </c:pt>
                <c:pt idx="109">
                  <c:v>0.19500000000000001</c:v>
                </c:pt>
                <c:pt idx="110">
                  <c:v>0.16400000000000001</c:v>
                </c:pt>
                <c:pt idx="111">
                  <c:v>0.154</c:v>
                </c:pt>
                <c:pt idx="112">
                  <c:v>0.14799999999999999</c:v>
                </c:pt>
                <c:pt idx="113">
                  <c:v>0.14000000000000001</c:v>
                </c:pt>
                <c:pt idx="114">
                  <c:v>0.14299999999999999</c:v>
                </c:pt>
                <c:pt idx="115">
                  <c:v>0.14000000000000001</c:v>
                </c:pt>
                <c:pt idx="116">
                  <c:v>0.13100000000000001</c:v>
                </c:pt>
                <c:pt idx="117">
                  <c:v>0.122</c:v>
                </c:pt>
                <c:pt idx="118">
                  <c:v>0.104</c:v>
                </c:pt>
                <c:pt idx="119">
                  <c:v>8.8999999999999996E-2</c:v>
                </c:pt>
                <c:pt idx="120">
                  <c:v>6.9000000000000006E-2</c:v>
                </c:pt>
                <c:pt idx="121">
                  <c:v>4.4999999999999998E-2</c:v>
                </c:pt>
                <c:pt idx="122">
                  <c:v>3.5999999999999997E-2</c:v>
                </c:pt>
                <c:pt idx="123">
                  <c:v>3.6999999999999998E-2</c:v>
                </c:pt>
                <c:pt idx="124">
                  <c:v>3.5000000000000003E-2</c:v>
                </c:pt>
                <c:pt idx="125">
                  <c:v>3.6999999999999998E-2</c:v>
                </c:pt>
                <c:pt idx="126">
                  <c:v>3.3000000000000002E-2</c:v>
                </c:pt>
                <c:pt idx="127">
                  <c:v>3.2000000000000001E-2</c:v>
                </c:pt>
                <c:pt idx="128">
                  <c:v>4.2999999999999997E-2</c:v>
                </c:pt>
                <c:pt idx="129">
                  <c:v>3.3000000000000002E-2</c:v>
                </c:pt>
                <c:pt idx="130">
                  <c:v>3.1E-2</c:v>
                </c:pt>
                <c:pt idx="131">
                  <c:v>3.9E-2</c:v>
                </c:pt>
                <c:pt idx="132">
                  <c:v>4.5999999999999999E-2</c:v>
                </c:pt>
                <c:pt idx="133">
                  <c:v>5.5E-2</c:v>
                </c:pt>
                <c:pt idx="134">
                  <c:v>4.3999999999999997E-2</c:v>
                </c:pt>
                <c:pt idx="135">
                  <c:v>3.7999999999999999E-2</c:v>
                </c:pt>
                <c:pt idx="136">
                  <c:v>2.3E-2</c:v>
                </c:pt>
                <c:pt idx="137">
                  <c:v>-3.0000000000000001E-3</c:v>
                </c:pt>
                <c:pt idx="138">
                  <c:v>-0.03</c:v>
                </c:pt>
                <c:pt idx="139">
                  <c:v>-4.1000000000000002E-2</c:v>
                </c:pt>
                <c:pt idx="140">
                  <c:v>-0.06</c:v>
                </c:pt>
                <c:pt idx="141">
                  <c:v>-5.8000000000000003E-2</c:v>
                </c:pt>
                <c:pt idx="142">
                  <c:v>-0.06</c:v>
                </c:pt>
                <c:pt idx="143">
                  <c:v>-0.06</c:v>
                </c:pt>
                <c:pt idx="144">
                  <c:v>-6.2E-2</c:v>
                </c:pt>
                <c:pt idx="145">
                  <c:v>-6.2E-2</c:v>
                </c:pt>
                <c:pt idx="146">
                  <c:v>-5.6000000000000001E-2</c:v>
                </c:pt>
                <c:pt idx="147">
                  <c:v>-6.6000000000000003E-2</c:v>
                </c:pt>
                <c:pt idx="148">
                  <c:v>-6.5000000000000002E-2</c:v>
                </c:pt>
                <c:pt idx="149">
                  <c:v>-5.6000000000000001E-2</c:v>
                </c:pt>
                <c:pt idx="150">
                  <c:v>-5.0999999999999997E-2</c:v>
                </c:pt>
                <c:pt idx="151">
                  <c:v>-5.6000000000000001E-2</c:v>
                </c:pt>
                <c:pt idx="152">
                  <c:v>-5.5E-2</c:v>
                </c:pt>
                <c:pt idx="153">
                  <c:v>-5.2999999999999999E-2</c:v>
                </c:pt>
                <c:pt idx="154">
                  <c:v>-4.9000000000000002E-2</c:v>
                </c:pt>
                <c:pt idx="155">
                  <c:v>-5.5E-2</c:v>
                </c:pt>
                <c:pt idx="156">
                  <c:v>-5.6000000000000001E-2</c:v>
                </c:pt>
                <c:pt idx="157">
                  <c:v>-5.7000000000000002E-2</c:v>
                </c:pt>
                <c:pt idx="158">
                  <c:v>-5.5E-2</c:v>
                </c:pt>
                <c:pt idx="159">
                  <c:v>-5.3999999999999999E-2</c:v>
                </c:pt>
                <c:pt idx="160">
                  <c:v>-5.0999999999999997E-2</c:v>
                </c:pt>
                <c:pt idx="161">
                  <c:v>-4.4999999999999998E-2</c:v>
                </c:pt>
                <c:pt idx="162">
                  <c:v>-4.2999999999999997E-2</c:v>
                </c:pt>
                <c:pt idx="163">
                  <c:v>-3.5000000000000003E-2</c:v>
                </c:pt>
                <c:pt idx="164">
                  <c:v>-3.3000000000000002E-2</c:v>
                </c:pt>
                <c:pt idx="165">
                  <c:v>-3.3000000000000002E-2</c:v>
                </c:pt>
                <c:pt idx="166">
                  <c:v>-2.8000000000000001E-2</c:v>
                </c:pt>
                <c:pt idx="167">
                  <c:v>-2.5000000000000001E-2</c:v>
                </c:pt>
                <c:pt idx="168">
                  <c:v>-2.5999999999999999E-2</c:v>
                </c:pt>
                <c:pt idx="169">
                  <c:v>-2.3E-2</c:v>
                </c:pt>
                <c:pt idx="170">
                  <c:v>-2.7E-2</c:v>
                </c:pt>
                <c:pt idx="171">
                  <c:v>-2.9000000000000001E-2</c:v>
                </c:pt>
                <c:pt idx="172">
                  <c:v>-2.5999999999999999E-2</c:v>
                </c:pt>
                <c:pt idx="173">
                  <c:v>-3.1E-2</c:v>
                </c:pt>
                <c:pt idx="174">
                  <c:v>-3.2000000000000001E-2</c:v>
                </c:pt>
                <c:pt idx="175">
                  <c:v>-3.3000000000000002E-2</c:v>
                </c:pt>
                <c:pt idx="176">
                  <c:v>-3.3000000000000002E-2</c:v>
                </c:pt>
                <c:pt idx="177">
                  <c:v>-2.9000000000000001E-2</c:v>
                </c:pt>
                <c:pt idx="178">
                  <c:v>-3.1E-2</c:v>
                </c:pt>
                <c:pt idx="179">
                  <c:v>-3.6999999999999998E-2</c:v>
                </c:pt>
                <c:pt idx="180">
                  <c:v>-3.5000000000000003E-2</c:v>
                </c:pt>
                <c:pt idx="181">
                  <c:v>-3.7999999999999999E-2</c:v>
                </c:pt>
                <c:pt idx="182">
                  <c:v>-3.7999999999999999E-2</c:v>
                </c:pt>
                <c:pt idx="183">
                  <c:v>-3.6999999999999998E-2</c:v>
                </c:pt>
                <c:pt idx="184">
                  <c:v>-3.9E-2</c:v>
                </c:pt>
                <c:pt idx="185">
                  <c:v>-3.3000000000000002E-2</c:v>
                </c:pt>
                <c:pt idx="186">
                  <c:v>-1.9E-2</c:v>
                </c:pt>
                <c:pt idx="187">
                  <c:v>-2.1999999999999999E-2</c:v>
                </c:pt>
                <c:pt idx="188">
                  <c:v>-0.03</c:v>
                </c:pt>
                <c:pt idx="189">
                  <c:v>-0.03</c:v>
                </c:pt>
                <c:pt idx="190">
                  <c:v>-0.03</c:v>
                </c:pt>
                <c:pt idx="191">
                  <c:v>-0.03</c:v>
                </c:pt>
                <c:pt idx="192">
                  <c:v>-2.3E-2</c:v>
                </c:pt>
                <c:pt idx="193">
                  <c:v>-2.5999999999999999E-2</c:v>
                </c:pt>
                <c:pt idx="194">
                  <c:v>-2.1000000000000001E-2</c:v>
                </c:pt>
                <c:pt idx="195">
                  <c:v>-1.4999999999999999E-2</c:v>
                </c:pt>
                <c:pt idx="196">
                  <c:v>-8.9999999999999993E-3</c:v>
                </c:pt>
                <c:pt idx="197">
                  <c:v>-1.2999999999999999E-2</c:v>
                </c:pt>
                <c:pt idx="198">
                  <c:v>-2.1999999999999999E-2</c:v>
                </c:pt>
                <c:pt idx="199">
                  <c:v>-2.1999999999999999E-2</c:v>
                </c:pt>
                <c:pt idx="200">
                  <c:v>-1.0999999999999999E-2</c:v>
                </c:pt>
                <c:pt idx="201">
                  <c:v>-1.4E-2</c:v>
                </c:pt>
                <c:pt idx="202">
                  <c:v>-1.0999999999999999E-2</c:v>
                </c:pt>
                <c:pt idx="203">
                  <c:v>-1E-3</c:v>
                </c:pt>
                <c:pt idx="204">
                  <c:v>-8.0000000000000002E-3</c:v>
                </c:pt>
                <c:pt idx="205">
                  <c:v>1E-3</c:v>
                </c:pt>
                <c:pt idx="206">
                  <c:v>3.0000000000000001E-3</c:v>
                </c:pt>
                <c:pt idx="207">
                  <c:v>1.2E-2</c:v>
                </c:pt>
                <c:pt idx="208">
                  <c:v>1E-3</c:v>
                </c:pt>
                <c:pt idx="209">
                  <c:v>4.0000000000000001E-3</c:v>
                </c:pt>
                <c:pt idx="210">
                  <c:v>8.9999999999999993E-3</c:v>
                </c:pt>
                <c:pt idx="211">
                  <c:v>2.1999999999999999E-2</c:v>
                </c:pt>
                <c:pt idx="212">
                  <c:v>2.5000000000000001E-2</c:v>
                </c:pt>
                <c:pt idx="213">
                  <c:v>3.5999999999999997E-2</c:v>
                </c:pt>
                <c:pt idx="214">
                  <c:v>3.3000000000000002E-2</c:v>
                </c:pt>
                <c:pt idx="215">
                  <c:v>3.6999999999999998E-2</c:v>
                </c:pt>
                <c:pt idx="216">
                  <c:v>4.5999999999999999E-2</c:v>
                </c:pt>
                <c:pt idx="217">
                  <c:v>4.5999999999999999E-2</c:v>
                </c:pt>
                <c:pt idx="218">
                  <c:v>4.7E-2</c:v>
                </c:pt>
                <c:pt idx="219">
                  <c:v>4.8000000000000001E-2</c:v>
                </c:pt>
                <c:pt idx="220">
                  <c:v>5.0999999999999997E-2</c:v>
                </c:pt>
                <c:pt idx="221">
                  <c:v>4.9000000000000002E-2</c:v>
                </c:pt>
                <c:pt idx="222">
                  <c:v>4.5999999999999999E-2</c:v>
                </c:pt>
                <c:pt idx="223">
                  <c:v>0.04</c:v>
                </c:pt>
                <c:pt idx="224">
                  <c:v>4.3999999999999997E-2</c:v>
                </c:pt>
                <c:pt idx="225">
                  <c:v>3.4000000000000002E-2</c:v>
                </c:pt>
                <c:pt idx="226">
                  <c:v>3.7999999999999999E-2</c:v>
                </c:pt>
                <c:pt idx="227">
                  <c:v>4.5999999999999999E-2</c:v>
                </c:pt>
                <c:pt idx="228">
                  <c:v>0.05</c:v>
                </c:pt>
                <c:pt idx="229">
                  <c:v>5.2999999999999999E-2</c:v>
                </c:pt>
                <c:pt idx="230">
                  <c:v>5.2999999999999999E-2</c:v>
                </c:pt>
                <c:pt idx="231">
                  <c:v>4.5999999999999999E-2</c:v>
                </c:pt>
                <c:pt idx="232">
                  <c:v>5.3999999999999999E-2</c:v>
                </c:pt>
                <c:pt idx="233">
                  <c:v>6.0999999999999999E-2</c:v>
                </c:pt>
                <c:pt idx="234">
                  <c:v>6.3E-2</c:v>
                </c:pt>
                <c:pt idx="235">
                  <c:v>6.6000000000000003E-2</c:v>
                </c:pt>
                <c:pt idx="236">
                  <c:v>6.5000000000000002E-2</c:v>
                </c:pt>
                <c:pt idx="237">
                  <c:v>7.2999999999999995E-2</c:v>
                </c:pt>
                <c:pt idx="238">
                  <c:v>7.5999999999999998E-2</c:v>
                </c:pt>
                <c:pt idx="239">
                  <c:v>7.0000000000000007E-2</c:v>
                </c:pt>
                <c:pt idx="240">
                  <c:v>5.8999999999999997E-2</c:v>
                </c:pt>
                <c:pt idx="241">
                  <c:v>5.8999999999999997E-2</c:v>
                </c:pt>
                <c:pt idx="242">
                  <c:v>8.7999999999999995E-2</c:v>
                </c:pt>
                <c:pt idx="243">
                  <c:v>9.9000000000000005E-2</c:v>
                </c:pt>
                <c:pt idx="244">
                  <c:v>0.115</c:v>
                </c:pt>
                <c:pt idx="245">
                  <c:v>0.123</c:v>
                </c:pt>
                <c:pt idx="246">
                  <c:v>0.13900000000000001</c:v>
                </c:pt>
                <c:pt idx="247">
                  <c:v>0.156</c:v>
                </c:pt>
                <c:pt idx="248">
                  <c:v>0.18</c:v>
                </c:pt>
                <c:pt idx="249">
                  <c:v>0.193</c:v>
                </c:pt>
                <c:pt idx="250">
                  <c:v>0.20100000000000001</c:v>
                </c:pt>
                <c:pt idx="251">
                  <c:v>0.20499999999999999</c:v>
                </c:pt>
                <c:pt idx="252">
                  <c:v>0.223</c:v>
                </c:pt>
                <c:pt idx="253">
                  <c:v>0.24</c:v>
                </c:pt>
                <c:pt idx="254">
                  <c:v>0.222</c:v>
                </c:pt>
                <c:pt idx="255">
                  <c:v>0.221</c:v>
                </c:pt>
                <c:pt idx="256">
                  <c:v>0.21099999999999999</c:v>
                </c:pt>
                <c:pt idx="257">
                  <c:v>0.20499999999999999</c:v>
                </c:pt>
                <c:pt idx="258">
                  <c:v>0.2</c:v>
                </c:pt>
                <c:pt idx="259">
                  <c:v>0.18</c:v>
                </c:pt>
                <c:pt idx="260">
                  <c:v>0.158</c:v>
                </c:pt>
                <c:pt idx="261">
                  <c:v>0.13200000000000001</c:v>
                </c:pt>
                <c:pt idx="262">
                  <c:v>0.112</c:v>
                </c:pt>
                <c:pt idx="263">
                  <c:v>0.09</c:v>
                </c:pt>
                <c:pt idx="264">
                  <c:v>8.5000000000000006E-2</c:v>
                </c:pt>
                <c:pt idx="265">
                  <c:v>2.5999999999999999E-2</c:v>
                </c:pt>
                <c:pt idx="266">
                  <c:v>1.9E-2</c:v>
                </c:pt>
                <c:pt idx="267">
                  <c:v>-7.0000000000000001E-3</c:v>
                </c:pt>
                <c:pt idx="268">
                  <c:v>-2.3E-2</c:v>
                </c:pt>
                <c:pt idx="269">
                  <c:v>-3.7999999999999999E-2</c:v>
                </c:pt>
                <c:pt idx="270">
                  <c:v>-6.3E-2</c:v>
                </c:pt>
                <c:pt idx="271">
                  <c:v>-7.8E-2</c:v>
                </c:pt>
                <c:pt idx="272">
                  <c:v>-9.2999999999999999E-2</c:v>
                </c:pt>
                <c:pt idx="273">
                  <c:v>-9.9000000000000005E-2</c:v>
                </c:pt>
                <c:pt idx="274">
                  <c:v>-0.10299999999999999</c:v>
                </c:pt>
                <c:pt idx="275">
                  <c:v>-0.10199999999999999</c:v>
                </c:pt>
                <c:pt idx="276">
                  <c:v>-0.11799999999999999</c:v>
                </c:pt>
                <c:pt idx="277">
                  <c:v>-9.6000000000000002E-2</c:v>
                </c:pt>
                <c:pt idx="278">
                  <c:v>-0.108</c:v>
                </c:pt>
                <c:pt idx="279">
                  <c:v>-0.10299999999999999</c:v>
                </c:pt>
                <c:pt idx="280">
                  <c:v>-0.10299999999999999</c:v>
                </c:pt>
                <c:pt idx="281">
                  <c:v>-0.10199999999999999</c:v>
                </c:pt>
                <c:pt idx="282">
                  <c:v>-9.9000000000000005E-2</c:v>
                </c:pt>
                <c:pt idx="283">
                  <c:v>-9.8000000000000004E-2</c:v>
                </c:pt>
                <c:pt idx="284">
                  <c:v>-9.7000000000000003E-2</c:v>
                </c:pt>
                <c:pt idx="285">
                  <c:v>-8.5000000000000006E-2</c:v>
                </c:pt>
                <c:pt idx="286">
                  <c:v>-8.1000000000000003E-2</c:v>
                </c:pt>
                <c:pt idx="287">
                  <c:v>-7.3999999999999996E-2</c:v>
                </c:pt>
                <c:pt idx="288">
                  <c:v>-6.7000000000000004E-2</c:v>
                </c:pt>
                <c:pt idx="289">
                  <c:v>-1.0999999999999999E-2</c:v>
                </c:pt>
                <c:pt idx="290">
                  <c:v>2.7E-2</c:v>
                </c:pt>
                <c:pt idx="291">
                  <c:v>7.2999999999999995E-2</c:v>
                </c:pt>
                <c:pt idx="292">
                  <c:v>0.128</c:v>
                </c:pt>
                <c:pt idx="293">
                  <c:v>0.20200000000000001</c:v>
                </c:pt>
                <c:pt idx="294">
                  <c:v>0.29499999999999998</c:v>
                </c:pt>
                <c:pt idx="295">
                  <c:v>0.39800000000000002</c:v>
                </c:pt>
                <c:pt idx="296">
                  <c:v>0.50600000000000001</c:v>
                </c:pt>
                <c:pt idx="297">
                  <c:v>0.56200000000000006</c:v>
                </c:pt>
                <c:pt idx="298">
                  <c:v>0.63100000000000001</c:v>
                </c:pt>
                <c:pt idx="299">
                  <c:v>0.68799999999999994</c:v>
                </c:pt>
                <c:pt idx="300">
                  <c:v>0.73599999999999999</c:v>
                </c:pt>
                <c:pt idx="301">
                  <c:v>0.71299999999999997</c:v>
                </c:pt>
                <c:pt idx="302">
                  <c:v>0.72099999999999997</c:v>
                </c:pt>
                <c:pt idx="303">
                  <c:v>0.71499999999999997</c:v>
                </c:pt>
                <c:pt idx="304">
                  <c:v>0.68400000000000005</c:v>
                </c:pt>
                <c:pt idx="305">
                  <c:v>0.63200000000000001</c:v>
                </c:pt>
                <c:pt idx="306">
                  <c:v>0.57099999999999995</c:v>
                </c:pt>
                <c:pt idx="307">
                  <c:v>0.501</c:v>
                </c:pt>
                <c:pt idx="308">
                  <c:v>0.43099999999999999</c:v>
                </c:pt>
                <c:pt idx="309">
                  <c:v>0.40300000000000002</c:v>
                </c:pt>
                <c:pt idx="310">
                  <c:v>0.36899999999999999</c:v>
                </c:pt>
                <c:pt idx="311">
                  <c:v>0.34499999999999997</c:v>
                </c:pt>
                <c:pt idx="312">
                  <c:v>0.32500000000000001</c:v>
                </c:pt>
                <c:pt idx="313">
                  <c:v>0.315</c:v>
                </c:pt>
                <c:pt idx="314">
                  <c:v>0.29899999999999999</c:v>
                </c:pt>
                <c:pt idx="315">
                  <c:v>0.28399999999999997</c:v>
                </c:pt>
                <c:pt idx="316">
                  <c:v>0.27600000000000002</c:v>
                </c:pt>
                <c:pt idx="317">
                  <c:v>0.26600000000000001</c:v>
                </c:pt>
                <c:pt idx="318">
                  <c:v>0.254</c:v>
                </c:pt>
                <c:pt idx="319">
                  <c:v>0.253</c:v>
                </c:pt>
              </c:numCache>
            </c:numRef>
          </c:val>
          <c:extLst>
            <c:ext xmlns:c16="http://schemas.microsoft.com/office/drawing/2014/chart" uri="{C3380CC4-5D6E-409C-BE32-E72D297353CC}">
              <c16:uniqueId val="{00000001-C385-4861-84DB-F1AFCE999E5E}"/>
            </c:ext>
          </c:extLst>
        </c:ser>
        <c:dLbls>
          <c:showLegendKey val="0"/>
          <c:showVal val="0"/>
          <c:showCatName val="0"/>
          <c:showSerName val="0"/>
          <c:showPercent val="0"/>
          <c:showBubbleSize val="0"/>
        </c:dLbls>
        <c:axId val="3"/>
        <c:axId val="4"/>
      </c:areaChart>
      <c:catAx>
        <c:axId val="172187256"/>
        <c:scaling>
          <c:orientation val="minMax"/>
        </c:scaling>
        <c:delete val="0"/>
        <c:axPos val="b"/>
        <c:numFmt formatCode="General" sourceLinked="1"/>
        <c:majorTickMark val="out"/>
        <c:minorTickMark val="none"/>
        <c:tickLblPos val="nextTo"/>
        <c:spPr>
          <a:ln w="3562">
            <a:solidFill>
              <a:schemeClr val="tx1"/>
            </a:solidFill>
            <a:prstDash val="solid"/>
          </a:ln>
        </c:spPr>
        <c:txPr>
          <a:bodyPr rot="0" vert="horz"/>
          <a:lstStyle/>
          <a:p>
            <a:pPr>
              <a:defRPr sz="129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8"/>
          <c:min val="-0.15"/>
        </c:scaling>
        <c:delete val="0"/>
        <c:axPos val="l"/>
        <c:majorGridlines>
          <c:spPr>
            <a:ln w="3562">
              <a:solidFill>
                <a:schemeClr val="tx1"/>
              </a:solidFill>
              <a:prstDash val="solid"/>
            </a:ln>
          </c:spPr>
        </c:majorGridlines>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172187256"/>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8"/>
          <c:min val="-0.15"/>
        </c:scaling>
        <c:delete val="0"/>
        <c:axPos val="r"/>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247">
          <a:solidFill>
            <a:schemeClr val="tx1"/>
          </a:solidFill>
          <a:prstDash val="solid"/>
        </a:ln>
      </c:spPr>
    </c:plotArea>
    <c:plotVisOnly val="1"/>
    <c:dispBlanksAs val="zero"/>
    <c:showDLblsOverMax val="0"/>
  </c:chart>
  <c:spPr>
    <a:noFill/>
    <a:ln w="28494">
      <a:solidFill>
        <a:schemeClr val="tx1"/>
      </a:solidFill>
      <a:prstDash val="solid"/>
    </a:ln>
  </c:spPr>
  <c:txPr>
    <a:bodyPr/>
    <a:lstStyle/>
    <a:p>
      <a:pPr>
        <a:defRPr sz="2019" b="1" i="0" u="none" strike="noStrike" baseline="0">
          <a:solidFill>
            <a:schemeClr val="tx1"/>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(Cash + Investments)</a:t>
            </a:r>
          </a:p>
        </c:rich>
      </c:tx>
      <c:layout>
        <c:manualLayout>
          <c:xMode val="edge"/>
          <c:yMode val="edge"/>
          <c:x val="0.38620489362133531"/>
          <c:y val="2.6227855715758669E-2"/>
        </c:manualLayout>
      </c:layout>
      <c:overlay val="0"/>
      <c:spPr>
        <a:noFill/>
        <a:ln w="25639">
          <a:noFill/>
        </a:ln>
      </c:spPr>
    </c:title>
    <c:autoTitleDeleted val="0"/>
    <c:plotArea>
      <c:layout>
        <c:manualLayout>
          <c:layoutTarget val="inner"/>
          <c:xMode val="edge"/>
          <c:yMode val="edge"/>
          <c:x val="9.7913322632423749E-2"/>
          <c:y val="0.16889562237732969"/>
          <c:w val="0.8202247191011236"/>
          <c:h val="0.73702767993411378"/>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Sheet1!$C$2:$C$303</c:f>
              <c:numCache>
                <c:formatCode>General</c:formatCode>
                <c:ptCount val="302"/>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445A-4F3D-89CD-B75F46FF7841}"/>
            </c:ext>
          </c:extLst>
        </c:ser>
        <c:dLbls>
          <c:showLegendKey val="0"/>
          <c:showVal val="0"/>
          <c:showCatName val="0"/>
          <c:showSerName val="0"/>
          <c:showPercent val="0"/>
          <c:showBubbleSize val="0"/>
        </c:dLbls>
        <c:axId val="192276152"/>
        <c:axId val="1"/>
      </c:areaChart>
      <c:areaChart>
        <c:grouping val="stacked"/>
        <c:varyColors val="0"/>
        <c:ser>
          <c:idx val="3"/>
          <c:order val="1"/>
          <c:tx>
            <c:strRef>
              <c:f>Sheet1!$D$1</c:f>
              <c:strCache>
                <c:ptCount val="1"/>
                <c:pt idx="0">
                  <c:v>Surplus Funds-to-Assets</c:v>
                </c:pt>
              </c:strCache>
            </c:strRef>
          </c:tx>
          <c:spPr>
            <a:solidFill>
              <a:srgbClr val="00CCFF"/>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Sheet1!$D$2:$D$303</c:f>
              <c:numCache>
                <c:formatCode>0.00%</c:formatCode>
                <c:ptCount val="302"/>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numCache>
            </c:numRef>
          </c:val>
          <c:extLst>
            <c:ext xmlns:c16="http://schemas.microsoft.com/office/drawing/2014/chart" uri="{C3380CC4-5D6E-409C-BE32-E72D297353CC}">
              <c16:uniqueId val="{00000001-445A-4F3D-89CD-B75F46FF78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32% Long Run Average</c:v>
                </c:pt>
              </c:strCache>
            </c:strRef>
          </c:tx>
          <c:spPr>
            <a:ln w="38459">
              <a:solidFill>
                <a:srgbClr val="FFCC00"/>
              </a:solidFill>
              <a:prstDash val="solid"/>
            </a:ln>
          </c:spPr>
          <c:marker>
            <c:symbol val="none"/>
          </c:marke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Sheet1!$E$2:$E$303</c:f>
              <c:numCache>
                <c:formatCode>General</c:formatCode>
                <c:ptCount val="302"/>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numCache>
            </c:numRef>
          </c:val>
          <c:smooth val="0"/>
          <c:extLst>
            <c:ext xmlns:c16="http://schemas.microsoft.com/office/drawing/2014/chart" uri="{C3380CC4-5D6E-409C-BE32-E72D297353CC}">
              <c16:uniqueId val="{00000002-445A-4F3D-89CD-B75F46FF7841}"/>
            </c:ext>
          </c:extLst>
        </c:ser>
        <c:dLbls>
          <c:showLegendKey val="0"/>
          <c:showVal val="0"/>
          <c:showCatName val="0"/>
          <c:showSerName val="0"/>
          <c:showPercent val="0"/>
          <c:showBubbleSize val="0"/>
        </c:dLbls>
        <c:marker val="1"/>
        <c:smooth val="0"/>
        <c:axId val="192276152"/>
        <c:axId val="1"/>
      </c:lineChart>
      <c:catAx>
        <c:axId val="1922761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2276152"/>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22061575532540795"/>
          <c:y val="0.16516505066490933"/>
          <c:w val="0.22209837915810685"/>
          <c:h val="0.1289198606271777"/>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2.8%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Interest Rates and Recessions </a:t>
            </a:r>
          </a:p>
        </c:rich>
      </c:tx>
      <c:layout>
        <c:manualLayout>
          <c:xMode val="edge"/>
          <c:yMode val="edge"/>
          <c:x val="0.16297941863895254"/>
          <c:y val="2.322767788148946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2"/>
          <c:tx>
            <c:strRef>
              <c:f>Sheet1!$E$1</c:f>
              <c:strCache>
                <c:ptCount val="1"/>
                <c:pt idx="0">
                  <c:v>Recession</c:v>
                </c:pt>
              </c:strCache>
            </c:strRef>
          </c:tx>
          <c:spPr>
            <a:solidFill>
              <a:srgbClr val="CCFFFF"/>
            </a:solidFill>
            <a:ln w="17521">
              <a:solidFill>
                <a:schemeClr val="tx1"/>
              </a:solidFill>
              <a:prstDash val="solid"/>
            </a:ln>
          </c:spP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Sheet1!$E$2:$E$127</c:f>
              <c:numCache>
                <c:formatCode>General</c:formatCode>
                <c:ptCount val="126"/>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0"/>
          <c:order val="0"/>
          <c:tx>
            <c:strRef>
              <c:f>Sheet1!$B$1</c:f>
              <c:strCache>
                <c:ptCount val="1"/>
                <c:pt idx="0">
                  <c:v>Fed Funds</c:v>
                </c:pt>
              </c:strCache>
            </c:strRef>
          </c:tx>
          <c:spPr>
            <a:ln w="52564">
              <a:solidFill>
                <a:srgbClr val="00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Sheet1!$B$2:$B$127</c:f>
              <c:numCache>
                <c:formatCode>General</c:formatCode>
                <c:ptCount val="126"/>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4.63</c:v>
                </c:pt>
              </c:numCache>
            </c:numRef>
          </c:val>
          <c:smooth val="0"/>
          <c:extLst>
            <c:ext xmlns:c16="http://schemas.microsoft.com/office/drawing/2014/chart" uri="{C3380CC4-5D6E-409C-BE32-E72D297353CC}">
              <c16:uniqueId val="{00000002-2A1C-4A78-90C2-5A4B3D231DA1}"/>
            </c:ext>
          </c:extLst>
        </c:ser>
        <c:ser>
          <c:idx val="2"/>
          <c:order val="1"/>
          <c:tx>
            <c:strRef>
              <c:f>Sheet1!$D$1</c:f>
              <c:strCache>
                <c:ptCount val="1"/>
                <c:pt idx="0">
                  <c:v>10-yr Treas</c:v>
                </c:pt>
              </c:strCache>
            </c:strRef>
          </c:tx>
          <c:spPr>
            <a:ln w="35043">
              <a:solidFill>
                <a:srgbClr val="FF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Sheet1!$D$2:$D$127</c:f>
              <c:numCache>
                <c:formatCode>General</c:formatCode>
                <c:ptCount val="126"/>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3.73</c:v>
                </c:pt>
                <c:pt idx="117">
                  <c:v>4.0999999999999996</c:v>
                </c:pt>
                <c:pt idx="118">
                  <c:v>4.3</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ayout>
        <c:manualLayout>
          <c:xMode val="edge"/>
          <c:yMode val="edge"/>
          <c:x val="0.20153846153846153"/>
          <c:y val="0.9476861167002012"/>
          <c:w val="0.61538461538461542"/>
          <c:h val="5.4325955734406441E-2"/>
        </c:manualLayout>
      </c:layout>
      <c:overlay val="0"/>
      <c:spPr>
        <a:no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Interest Rates and Recessions </a:t>
            </a:r>
          </a:p>
        </c:rich>
      </c:tx>
      <c:layout>
        <c:manualLayout>
          <c:xMode val="edge"/>
          <c:yMode val="edge"/>
          <c:x val="0.16297941863895254"/>
          <c:y val="2.322767788148946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Sheet1!$E$1</c:f>
              <c:strCache>
                <c:ptCount val="1"/>
                <c:pt idx="0">
                  <c:v>Recession</c:v>
                </c:pt>
              </c:strCache>
            </c:strRef>
          </c:tx>
          <c:spPr>
            <a:solidFill>
              <a:srgbClr val="CCFFFF"/>
            </a:solidFill>
            <a:ln w="17521">
              <a:solidFill>
                <a:schemeClr val="tx1"/>
              </a:solidFill>
              <a:prstDash val="solid"/>
            </a:ln>
          </c:spP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Sheet1!$E$2:$E$127</c:f>
              <c:numCache>
                <c:formatCode>General</c:formatCode>
                <c:ptCount val="126"/>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Baa</c:v>
                </c:pt>
              </c:strCache>
            </c:strRef>
          </c:tx>
          <c:spPr>
            <a:ln w="52564">
              <a:solidFill>
                <a:srgbClr val="0000FF"/>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Sheet1!$C$2:$C$127</c:f>
              <c:numCache>
                <c:formatCode>General</c:formatCode>
                <c:ptCount val="126"/>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c:v>
                </c:pt>
                <c:pt idx="117">
                  <c:v>5.6</c:v>
                </c:pt>
                <c:pt idx="118">
                  <c:v>5.75</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Sheet1!$B$2:$B$127</c:f>
              <c:numCache>
                <c:formatCode>General</c:formatCode>
                <c:ptCount val="126"/>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numCache>
            </c:numRef>
          </c:val>
          <c:smooth val="0"/>
          <c:extLst>
            <c:ext xmlns:c16="http://schemas.microsoft.com/office/drawing/2014/chart" uri="{C3380CC4-5D6E-409C-BE32-E72D297353CC}">
              <c16:uniqueId val="{00000002-2A1C-4A78-90C2-5A4B3D231DA1}"/>
            </c:ext>
          </c:extLst>
        </c:ser>
        <c:ser>
          <c:idx val="2"/>
          <c:order val="2"/>
          <c:tx>
            <c:strRef>
              <c:f>Sheet1!$D$1</c:f>
              <c:strCache>
                <c:ptCount val="1"/>
                <c:pt idx="0">
                  <c:v>10-yr Treas</c:v>
                </c:pt>
              </c:strCache>
            </c:strRef>
          </c:tx>
          <c:spPr>
            <a:ln w="35043">
              <a:solidFill>
                <a:srgbClr val="FF0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Sheet1!$D$2:$D$127</c:f>
              <c:numCache>
                <c:formatCode>General</c:formatCode>
                <c:ptCount val="126"/>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3.73</c:v>
                </c:pt>
                <c:pt idx="117">
                  <c:v>4.0999999999999996</c:v>
                </c:pt>
                <c:pt idx="118">
                  <c:v>4.3</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ayout>
        <c:manualLayout>
          <c:xMode val="edge"/>
          <c:yMode val="edge"/>
          <c:x val="0.20153846153846153"/>
          <c:y val="0.9476861167002012"/>
          <c:w val="0.61538461538461542"/>
          <c:h val="5.4325955734406441E-2"/>
        </c:manualLayout>
      </c:layout>
      <c:overlay val="0"/>
      <c:spPr>
        <a:no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0.27418</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72252" y="741959"/>
          <a:ext cx="2444293" cy="80210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0.9037</cdr:x>
      <cdr:y>0.65666</cdr:y>
    </cdr:from>
    <cdr:to>
      <cdr:x>0.90456</cdr:x>
      <cdr:y>0.69133</cdr:y>
    </cdr:to>
    <cdr:sp macro="" textlink="">
      <cdr:nvSpPr>
        <cdr:cNvPr id="2" name="Line 5">
          <a:extLst xmlns:a="http://schemas.openxmlformats.org/drawingml/2006/main">
            <a:ext uri="{FF2B5EF4-FFF2-40B4-BE49-F238E27FC236}">
              <a16:creationId xmlns:a16="http://schemas.microsoft.com/office/drawing/2014/main" id="{C02F3BB2-8230-50A8-200C-8C4FE66509D8}"/>
            </a:ext>
          </a:extLst>
        </cdr:cNvPr>
        <cdr:cNvSpPr>
          <a:spLocks xmlns:a="http://schemas.openxmlformats.org/drawingml/2006/main" noChangeShapeType="1"/>
        </cdr:cNvSpPr>
      </cdr:nvSpPr>
      <cdr:spPr bwMode="auto">
        <a:xfrm xmlns:a="http://schemas.openxmlformats.org/drawingml/2006/main" flipH="1">
          <a:off x="10751015" y="4034293"/>
          <a:ext cx="10229" cy="212984"/>
        </a:xfrm>
        <a:prstGeom xmlns:a="http://schemas.openxmlformats.org/drawingml/2006/main" prst="line">
          <a:avLst/>
        </a:prstGeom>
        <a:noFill xmlns:a="http://schemas.openxmlformats.org/drawingml/2006/main"/>
        <a:ln xmlns:a="http://schemas.openxmlformats.org/drawingml/2006/main" w="38100">
          <a:solidFill>
            <a:schemeClr val="accent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0.12273</cdr:y>
    </cdr:from>
    <cdr:to>
      <cdr:x>1</cdr:x>
      <cdr:y>0.26516</cdr:y>
    </cdr:to>
    <cdr:sp macro="" textlink="">
      <cdr:nvSpPr>
        <cdr:cNvPr id="2" name="TextBox 1">
          <a:extLst xmlns:a="http://schemas.openxmlformats.org/drawingml/2006/main">
            <a:ext uri="{FF2B5EF4-FFF2-40B4-BE49-F238E27FC236}">
              <a16:creationId xmlns:a16="http://schemas.microsoft.com/office/drawing/2014/main" id="{838F5D74-353E-4F94-A841-62B5B16D7037}"/>
            </a:ext>
          </a:extLst>
        </cdr:cNvPr>
        <cdr:cNvSpPr txBox="1"/>
      </cdr:nvSpPr>
      <cdr:spPr>
        <a:xfrm xmlns:a="http://schemas.openxmlformats.org/drawingml/2006/main">
          <a:off x="8721452" y="691181"/>
          <a:ext cx="2444293" cy="802059"/>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4.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0.27418</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72252" y="741959"/>
          <a:ext cx="2444293" cy="80210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0.27418</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72252" y="741959"/>
          <a:ext cx="2444293" cy="80210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0.27418</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72252" y="741959"/>
          <a:ext cx="2444293" cy="80210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0.27418</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72252" y="741959"/>
          <a:ext cx="2444293" cy="80210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2.8% </a:t>
          </a:r>
          <a:r>
            <a:rPr lang="en-US" sz="1400" dirty="0">
              <a:solidFill>
                <a:srgbClr val="0070C0"/>
              </a:solidFill>
              <a:latin typeface="Times New Roman" panose="02020603050405020304" pitchFamily="18" charset="0"/>
              <a:cs typeface="Times New Roman" panose="02020603050405020304" pitchFamily="18" charset="0"/>
            </a:rPr>
            <a:t>Annualized Rate</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2.7%</a:t>
          </a:r>
          <a:r>
            <a:rPr kumimoji="0" lang="en-US" sz="1400" b="1"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from 3</a:t>
          </a:r>
          <a:r>
            <a:rPr kumimoji="0" lang="en-US" sz="1400" i="0" u="none" strike="noStrike" kern="1200" cap="none" spc="0" normalizeH="0" baseline="30000" noProof="0" dirty="0">
              <a:ln>
                <a:noFill/>
              </a:ln>
              <a:solidFill>
                <a:srgbClr val="0070C0"/>
              </a:solidFill>
              <a:effectLst/>
              <a:uLnTx/>
              <a:uFillTx/>
              <a:latin typeface="Times New Roman" panose="02020603050405020304" pitchFamily="18" charset="0"/>
              <a:cs typeface="Times New Roman" panose="02020603050405020304" pitchFamily="18" charset="0"/>
            </a:rPr>
            <a:t>rd</a:t>
          </a:r>
          <a:r>
            <a:rPr kumimoji="0" lang="en-US" sz="1400" i="0" u="none" strike="noStrike" kern="1200" cap="none" spc="0" normalizeH="0" noProof="0" dirty="0">
              <a:ln>
                <a:noFill/>
              </a:ln>
              <a:solidFill>
                <a:srgbClr val="0070C0"/>
              </a:solidFill>
              <a:effectLst/>
              <a:uLnTx/>
              <a:uFillTx/>
              <a:latin typeface="Times New Roman" panose="02020603050405020304" pitchFamily="18" charset="0"/>
              <a:cs typeface="Times New Roman" panose="02020603050405020304" pitchFamily="18" charset="0"/>
            </a:rPr>
            <a:t> Quarter 2023</a:t>
          </a:r>
          <a:endParaRPr kumimoji="0" lang="en-US" sz="1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92968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522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8329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913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345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1670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8441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512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686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41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0274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7571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7377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37336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289475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729421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35981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49207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83595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20009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52258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92813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696021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74933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5577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9749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62115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076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13137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9BBC2-617D-4760-A08F-1DF5C2AAE4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07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5874577-726D-41E9-848B-69EF4F592B0F}" type="slidenum">
              <a:rPr lang="en-US" altLang="en-US" sz="2000" smtClean="0">
                <a:solidFill>
                  <a:prstClr val="black"/>
                </a:solidFill>
                <a:cs typeface="Arial" pitchFamily="34" charset="0"/>
              </a:rPr>
              <a:pPr eaLnBrk="1" hangingPunct="1">
                <a:spcBef>
                  <a:spcPct val="0"/>
                </a:spcBef>
              </a:pPr>
              <a:t>143</a:t>
            </a:fld>
            <a:endParaRPr lang="en-US" altLang="en-US" sz="2000">
              <a:solidFill>
                <a:prstClr val="black"/>
              </a:solidFill>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8075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35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5960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4728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0884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12/19/2024</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12/19/2024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12/19/2024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12/19/2024</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12/19/2024</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92823125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28858450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253985334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3932463105"/>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6020114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26008565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82544826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82874723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82101"/>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12/19/2024</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275544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42273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61468778"/>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087175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6371936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12/19/2024</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890909043"/>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69924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09147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12/19/2024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82797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12/19/2024</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7045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07084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0137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28297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585809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12/19/2024</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1290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0778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4251581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1915011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12/19/2024</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943550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7827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12/19/2024</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6360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321156525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2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881670213"/>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2199581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05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4783750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0087917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4570029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378574791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29012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6605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40178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085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12/19/2024</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26659239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38468680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28092431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1549861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10002640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66815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46E-29EA-EBC5-A59F-65DB04BA6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40C9-F39F-0E7A-9A0C-A07210E59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10CCD-6644-E9C9-90BC-71BB44628C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3665E-5FFF-4121-BB1F-2E292E2364C7}"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12/19/2024</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48EF9C34-905E-7651-5556-49DE1945BA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F45E9F8-5533-22E2-9CAC-C8B9BB345F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DCA42F-EA5C-4795-BE79-7F1877FCD639}"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2554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12/19/2024</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12/19/2024</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4724769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682551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5348877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23.bin"/><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24.bin"/><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5.bin"/><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45.emf"/></Relationships>
</file>

<file path=ppt/slides/_rels/slide11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46.emf"/></Relationships>
</file>

<file path=ppt/slides/_rels/slide11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47.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9.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5" Type="http://schemas.openxmlformats.org/officeDocument/2006/relationships/image" Target="../media/image53.jpeg"/><Relationship Id="rId4" Type="http://schemas.openxmlformats.org/officeDocument/2006/relationships/image" Target="../media/image52.png"/></Relationships>
</file>

<file path=ppt/slides/_rels/slide1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6.bin"/><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7.bin"/><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8.bin"/><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9.bin"/><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0.bin"/><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1.bin"/><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2.bin"/><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3.bin"/><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4.bin"/><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5.bin"/><Relationship Id="rId1" Type="http://schemas.openxmlformats.org/officeDocument/2006/relationships/slideLayout" Target="../slideLayouts/slideLayout71.xml"/></Relationships>
</file>

<file path=ppt/slides/_rels/slide8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6.bin"/><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7.bin"/><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8.bin"/><Relationship Id="rId1" Type="http://schemas.openxmlformats.org/officeDocument/2006/relationships/slideLayout" Target="../slideLayouts/slideLayout71.xml"/></Relationships>
</file>

<file path=ppt/slides/_rels/slide8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9.bin"/><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39.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21.bin"/><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22.bin"/><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1942011"/>
            <a:ext cx="7636189" cy="2474011"/>
          </a:xfrm>
        </p:spPr>
        <p:txBody>
          <a:bodyPr/>
          <a:lstStyle/>
          <a:p>
            <a:pPr algn="ctr"/>
            <a:r>
              <a:rPr lang="en-US" dirty="0"/>
              <a:t>Economic &amp; </a:t>
            </a:r>
            <a:br>
              <a:rPr lang="en-US" dirty="0"/>
            </a:br>
            <a:r>
              <a:rPr lang="en-US" dirty="0"/>
              <a:t>Credit 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dirty="0"/>
              <a:t>November 2024</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err="1">
                <a:solidFill>
                  <a:srgbClr val="292934"/>
                </a:solidFill>
              </a:rPr>
              <a:t>Trustage</a:t>
            </a:r>
            <a:r>
              <a:rPr lang="en-US" sz="1200" dirty="0">
                <a:solidFill>
                  <a:srgbClr val="292934"/>
                </a:solidFill>
              </a:rPr>
              <a:t>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10</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3426745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892638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25848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023090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6482989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368045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2267080352"/>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0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646820647"/>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in A</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ssets</a:t>
            </a:r>
          </a:p>
        </p:txBody>
      </p:sp>
    </p:spTree>
    <p:extLst>
      <p:ext uri="{BB962C8B-B14F-4D97-AF65-F5344CB8AC3E}">
        <p14:creationId xmlns:p14="http://schemas.microsoft.com/office/powerpoint/2010/main" val="37091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sz="3200" kern="0" dirty="0">
                <a:solidFill>
                  <a:srgbClr val="881635"/>
                </a:solidFill>
                <a:latin typeface="Times New Roman" panose="02020603050405020304" pitchFamily="18" charset="0"/>
                <a:cs typeface="Times New Roman" panose="02020603050405020304" pitchFamily="18" charset="0"/>
              </a:rPr>
              <a:t>Falling Equity Ratios </a:t>
            </a:r>
          </a:p>
        </p:txBody>
      </p:sp>
      <p:graphicFrame>
        <p:nvGraphicFramePr>
          <p:cNvPr id="77828" name="Object 2"/>
          <p:cNvGraphicFramePr>
            <a:graphicFrameLocks noChangeAspect="1"/>
          </p:cNvGraphicFramePr>
          <p:nvPr>
            <p:extLst>
              <p:ext uri="{D42A27DB-BD31-4B8C-83A1-F6EECF244321}">
                <p14:modId xmlns:p14="http://schemas.microsoft.com/office/powerpoint/2010/main" val="3206199585"/>
              </p:ext>
            </p:extLst>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230153" y="3367047"/>
            <a:ext cx="546596" cy="886874"/>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in A</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322084" y="2961433"/>
            <a:ext cx="811723"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in Equity</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9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11</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a:t>
            </a:r>
            <a:r>
              <a:rPr lang="en-US" altLang="en-US" b="1">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12421608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8700" y="200025"/>
            <a:ext cx="7322249"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6" name="Object 1"/>
          <p:cNvGraphicFramePr>
            <a:graphicFrameLocks noGrp="1" noChangeAspect="1"/>
          </p:cNvGraphicFramePr>
          <p:nvPr>
            <p:extLst>
              <p:ext uri="{D42A27DB-BD31-4B8C-83A1-F6EECF244321}">
                <p14:modId xmlns:p14="http://schemas.microsoft.com/office/powerpoint/2010/main" val="315744256"/>
              </p:ext>
            </p:extLst>
          </p:nvPr>
        </p:nvGraphicFramePr>
        <p:xfrm>
          <a:off x="184558" y="703263"/>
          <a:ext cx="11832817" cy="56388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561737" y="4708059"/>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24.7%</a:t>
            </a:r>
          </a:p>
        </p:txBody>
      </p:sp>
      <p:sp>
        <p:nvSpPr>
          <p:cNvPr id="3" name="TextBox 2">
            <a:extLst>
              <a:ext uri="{FF2B5EF4-FFF2-40B4-BE49-F238E27FC236}">
                <a16:creationId xmlns:a16="http://schemas.microsoft.com/office/drawing/2014/main" id="{1CA81CFE-9E27-CB21-FEC8-32F3E7D18454}"/>
              </a:ext>
            </a:extLst>
          </p:cNvPr>
          <p:cNvSpPr txBox="1"/>
          <p:nvPr/>
        </p:nvSpPr>
        <p:spPr>
          <a:xfrm>
            <a:off x="9349014" y="237265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a:off x="10852843" y="4976387"/>
            <a:ext cx="123391" cy="51840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698980" y="3759388"/>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20693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2659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extLst>
              <p:ext uri="{D42A27DB-BD31-4B8C-83A1-F6EECF244321}">
                <p14:modId xmlns:p14="http://schemas.microsoft.com/office/powerpoint/2010/main" val="1888601497"/>
              </p:ext>
            </p:extLst>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9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45B14A-7BE4-EEFC-B57B-1D62D2A4FFB9}"/>
              </a:ext>
            </a:extLst>
          </p:cNvPr>
          <p:cNvGraphicFramePr>
            <a:graphicFrameLocks noChangeAspect="1"/>
          </p:cNvGraphicFramePr>
          <p:nvPr/>
        </p:nvGraphicFramePr>
        <p:xfrm>
          <a:off x="403224" y="109057"/>
          <a:ext cx="11534309" cy="6686026"/>
        </p:xfrm>
        <a:graphic>
          <a:graphicData uri="http://schemas.openxmlformats.org/presentationml/2006/ole">
            <mc:AlternateContent xmlns:mc="http://schemas.openxmlformats.org/markup-compatibility/2006">
              <mc:Choice xmlns:v="urn:schemas-microsoft-com:vml" Requires="v">
                <p:oleObj name="Chart" r:id="rId3" imgW="9591657" imgH="9524858" progId="MSGraph.Chart.8">
                  <p:embed followColorScheme="full"/>
                </p:oleObj>
              </mc:Choice>
              <mc:Fallback>
                <p:oleObj name="Chart" r:id="rId3" imgW="9591657" imgH="9524858" progId="MSGraph.Chart.8">
                  <p:embed followColorScheme="full"/>
                  <p:pic>
                    <p:nvPicPr>
                      <p:cNvPr id="2" name="Object 1">
                        <a:extLst>
                          <a:ext uri="{FF2B5EF4-FFF2-40B4-BE49-F238E27FC236}">
                            <a16:creationId xmlns:a16="http://schemas.microsoft.com/office/drawing/2014/main" id="{6345B14A-7BE4-EEFC-B57B-1D62D2A4FFB9}"/>
                          </a:ext>
                        </a:extLst>
                      </p:cNvPr>
                      <p:cNvPicPr>
                        <a:picLocks noChangeAspect="1" noChangeArrowheads="1"/>
                      </p:cNvPicPr>
                      <p:nvPr/>
                    </p:nvPicPr>
                    <p:blipFill>
                      <a:blip r:embed="rId4"/>
                      <a:srcRect/>
                      <a:stretch>
                        <a:fillRect/>
                      </a:stretch>
                    </p:blipFill>
                    <p:spPr bwMode="auto">
                      <a:xfrm>
                        <a:off x="403224" y="109057"/>
                        <a:ext cx="11534309" cy="6686026"/>
                      </a:xfrm>
                      <a:prstGeom prst="rect">
                        <a:avLst/>
                      </a:prstGeom>
                      <a:noFill/>
                      <a:ln w="9525">
                        <a:solidFill>
                          <a:schemeClr val="tx1"/>
                        </a:solidFill>
                        <a:miter lim="800000"/>
                        <a:headEnd/>
                        <a:tailEnd/>
                      </a:ln>
                    </p:spPr>
                  </p:pic>
                </p:oleObj>
              </mc:Fallback>
            </mc:AlternateContent>
          </a:graphicData>
        </a:graphic>
      </p:graphicFrame>
      <p:sp>
        <p:nvSpPr>
          <p:cNvPr id="4" name="Text Box 4">
            <a:extLst>
              <a:ext uri="{FF2B5EF4-FFF2-40B4-BE49-F238E27FC236}">
                <a16:creationId xmlns:a16="http://schemas.microsoft.com/office/drawing/2014/main" id="{B57BA9C2-60EB-FD05-DD81-322246B2A4C8}"/>
              </a:ext>
            </a:extLst>
          </p:cNvPr>
          <p:cNvSpPr txBox="1">
            <a:spLocks noChangeArrowheads="1"/>
          </p:cNvSpPr>
          <p:nvPr/>
        </p:nvSpPr>
        <p:spPr bwMode="auto">
          <a:xfrm>
            <a:off x="10220075" y="4907559"/>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-3.9</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flipH="1" flipV="1">
            <a:off x="10477850" y="4689445"/>
            <a:ext cx="80280" cy="21811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5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3290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544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152399" y="226503"/>
          <a:ext cx="11894191" cy="650985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EC0D8C96-AB21-8A6E-E916-82FB7FEA52D0}"/>
                          </a:ext>
                        </a:extLst>
                      </p:cNvPr>
                      <p:cNvPicPr>
                        <a:picLocks noChangeAspect="1" noChangeArrowheads="1"/>
                      </p:cNvPicPr>
                      <p:nvPr/>
                    </p:nvPicPr>
                    <p:blipFill>
                      <a:blip r:embed="rId4"/>
                      <a:srcRect/>
                      <a:stretch>
                        <a:fillRect/>
                      </a:stretch>
                    </p:blipFill>
                    <p:spPr bwMode="auto">
                      <a:xfrm>
                        <a:off x="152399" y="226503"/>
                        <a:ext cx="11894191" cy="650985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808492" y="6287440"/>
            <a:ext cx="550151"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-0.5</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8" y="6048462"/>
            <a:ext cx="201336" cy="238978"/>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0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F8078B-713C-9EF0-FC3E-47A0FC70F0C7}"/>
              </a:ext>
            </a:extLst>
          </p:cNvPr>
          <p:cNvGraphicFramePr>
            <a:graphicFrameLocks noChangeAspect="1"/>
          </p:cNvGraphicFramePr>
          <p:nvPr/>
        </p:nvGraphicFramePr>
        <p:xfrm>
          <a:off x="152399" y="109057"/>
          <a:ext cx="11944525" cy="667763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15F8078B-713C-9EF0-FC3E-47A0FC70F0C7}"/>
                          </a:ext>
                        </a:extLst>
                      </p:cNvPr>
                      <p:cNvPicPr>
                        <a:picLocks noChangeAspect="1" noChangeArrowheads="1"/>
                      </p:cNvPicPr>
                      <p:nvPr/>
                    </p:nvPicPr>
                    <p:blipFill>
                      <a:blip r:embed="rId4"/>
                      <a:srcRect/>
                      <a:stretch>
                        <a:fillRect/>
                      </a:stretch>
                    </p:blipFill>
                    <p:spPr bwMode="auto">
                      <a:xfrm>
                        <a:off x="152399" y="109057"/>
                        <a:ext cx="11944525" cy="667763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E738D233-A4EB-0020-ED86-99481D9EB624}"/>
              </a:ext>
            </a:extLst>
          </p:cNvPr>
          <p:cNvSpPr txBox="1">
            <a:spLocks noChangeArrowheads="1"/>
          </p:cNvSpPr>
          <p:nvPr/>
        </p:nvSpPr>
        <p:spPr bwMode="auto">
          <a:xfrm>
            <a:off x="10208214" y="2768259"/>
            <a:ext cx="473206" cy="369332"/>
          </a:xfrm>
          <a:prstGeom prst="rect">
            <a:avLst/>
          </a:prstGeom>
          <a:solidFill>
            <a:schemeClr val="bg1"/>
          </a:solidFill>
          <a:ln w="28575">
            <a:solidFill>
              <a:srgbClr val="C0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6.7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0A8A0C87-677E-36FC-D3DB-3D8FD494FC6C}"/>
              </a:ext>
            </a:extLst>
          </p:cNvPr>
          <p:cNvSpPr>
            <a:spLocks noChangeShapeType="1"/>
          </p:cNvSpPr>
          <p:nvPr/>
        </p:nvSpPr>
        <p:spPr bwMode="auto">
          <a:xfrm flipH="1">
            <a:off x="10310070" y="3137590"/>
            <a:ext cx="91376" cy="582819"/>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258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12</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1202246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CCD959A-0074-BD2E-54BA-0D6D83CFE02C}"/>
              </a:ext>
            </a:extLst>
          </p:cNvPr>
          <p:cNvGraphicFramePr>
            <a:graphicFrameLocks noChangeAspect="1"/>
          </p:cNvGraphicFramePr>
          <p:nvPr/>
        </p:nvGraphicFramePr>
        <p:xfrm>
          <a:off x="152400" y="310393"/>
          <a:ext cx="11852246" cy="6409189"/>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9CCD959A-0074-BD2E-54BA-0D6D83CFE02C}"/>
                          </a:ext>
                        </a:extLst>
                      </p:cNvPr>
                      <p:cNvPicPr>
                        <a:picLocks noChangeAspect="1" noChangeArrowheads="1"/>
                      </p:cNvPicPr>
                      <p:nvPr/>
                    </p:nvPicPr>
                    <p:blipFill>
                      <a:blip r:embed="rId4"/>
                      <a:srcRect/>
                      <a:stretch>
                        <a:fillRect/>
                      </a:stretch>
                    </p:blipFill>
                    <p:spPr bwMode="auto">
                      <a:xfrm>
                        <a:off x="152400" y="310393"/>
                        <a:ext cx="11852246" cy="6409189"/>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567F9425-0AD3-648B-3780-FC256D0BDA95}"/>
              </a:ext>
            </a:extLst>
          </p:cNvPr>
          <p:cNvSpPr txBox="1">
            <a:spLocks noChangeArrowheads="1"/>
          </p:cNvSpPr>
          <p:nvPr/>
        </p:nvSpPr>
        <p:spPr bwMode="auto">
          <a:xfrm>
            <a:off x="10242784" y="3244334"/>
            <a:ext cx="588623"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8B9E77CB-A44D-B604-A7AB-E1A695F1DCB8}"/>
              </a:ext>
            </a:extLst>
          </p:cNvPr>
          <p:cNvSpPr>
            <a:spLocks noChangeShapeType="1"/>
          </p:cNvSpPr>
          <p:nvPr/>
        </p:nvSpPr>
        <p:spPr bwMode="auto">
          <a:xfrm flipH="1">
            <a:off x="10458753" y="3613665"/>
            <a:ext cx="156684" cy="310083"/>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2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662719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3632389911"/>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9473609" y="1457557"/>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9073006" y="811226"/>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3236275279"/>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DC661D"/>
                </a:solidFill>
                <a:latin typeface="Times New Roman" panose="02020603050405020304" pitchFamily="18" charset="0"/>
                <a:cs typeface="Times New Roman" panose="02020603050405020304" pitchFamily="18" charset="0"/>
              </a:rPr>
              <a:t>If you’re not growing, you’re dying</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13</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a:ln>
                  <a:noFill/>
                </a:ln>
                <a:solidFill>
                  <a:srgbClr val="7030A0"/>
                </a:solidFill>
                <a:effectLst/>
                <a:uLnTx/>
                <a:uFillTx/>
                <a:latin typeface="Times New Roman" pitchFamily="18" charset="0"/>
                <a:ea typeface="+mn-ea"/>
                <a:cs typeface="+mn-cs"/>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p>
          <a:p>
            <a:pPr marR="0" lvl="0" defTabSz="1097280" rtl="0" eaLnBrk="1" fontAlgn="base" latinLnBrk="0" hangingPunct="1">
              <a:lnSpc>
                <a:spcPct val="100000"/>
              </a:lnSpc>
              <a:spcBef>
                <a:spcPct val="0"/>
              </a:spcBef>
              <a:spcAft>
                <a:spcPct val="0"/>
              </a:spcAft>
              <a:buClrTx/>
              <a:buSzTx/>
              <a:buNone/>
              <a:tabLst/>
              <a:defRPr/>
            </a:pPr>
            <a:endParaRPr lang="en-US" altLang="en-US" b="1" dirty="0">
              <a:solidFill>
                <a:srgbClr val="7030A0"/>
              </a:solidFill>
              <a:latin typeface="Times New Roman" pitchFamily="18" charset="0"/>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33993571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249124106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192114251"/>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51865696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90440448"/>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76005639"/>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282345212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136</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5587146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cs typeface="Times New Roman" panose="02020603050405020304" pitchFamily="18" charset="0"/>
              </a:rPr>
              <a:t>Forecast Overview</a:t>
            </a:r>
            <a:br>
              <a:rPr lang="en-US" dirty="0">
                <a:latin typeface="Times New Roman" panose="02020603050405020304" pitchFamily="18" charset="0"/>
                <a:cs typeface="Times New Roman" panose="02020603050405020304" pitchFamily="18" charset="0"/>
              </a:rPr>
            </a:br>
            <a:r>
              <a:rPr lang="en-US" sz="2000" dirty="0">
                <a:cs typeface="Times New Roman" panose="02020603050405020304" pitchFamily="18" charset="0"/>
              </a:rPr>
              <a:t>October 2024</a:t>
            </a:r>
            <a:endParaRPr lang="en-US" dirty="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540588" y="1247442"/>
            <a:ext cx="11110823" cy="5098456"/>
          </a:xfrm>
        </p:spPr>
        <p:txBody>
          <a:bodyPr>
            <a:noAutofit/>
          </a:bodyPr>
          <a:lstStyle/>
          <a:p>
            <a:pPr marL="0" indent="0">
              <a:lnSpc>
                <a:spcPct val="100000"/>
              </a:lnSpc>
              <a:spcBef>
                <a:spcPts val="0"/>
              </a:spcBef>
              <a:spcAft>
                <a:spcPts val="1200"/>
              </a:spcAft>
              <a:buNone/>
            </a:pPr>
            <a:r>
              <a:rPr lang="en-US" sz="1600" dirty="0">
                <a:solidFill>
                  <a:schemeClr val="tx2"/>
                </a:solidFill>
                <a:cs typeface="Times New Roman" panose="02020603050405020304" pitchFamily="18" charset="0"/>
              </a:rPr>
              <a:t>The Federal Reserve’s bid to normalize interest rates is underway, and the America’s Credit Unions forecast group anticipates a broader normalizing of conditions, both for the broader economy and for credit unions. Although there are important downside risks to the forecast, including the possibility that the recent rise in unemployment will continue and geopolitical risks, economic data has generally surprised to the upside and a strong September jobs report is reassuring.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fourth-quarter baseline economic forecast reflects the following minor changes: </a:t>
            </a:r>
            <a:r>
              <a:rPr lang="en-US" sz="1600" dirty="0">
                <a:solidFill>
                  <a:srgbClr val="342549"/>
                </a:solidFill>
                <a:cs typeface="Times New Roman" panose="02020603050405020304" pitchFamily="18" charset="0"/>
              </a:rPr>
              <a:t> </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raised our expectation for GDP growth in 2024, measured on a q4-to-q4 basis, from 1.9% to 2.4%. Our outlook for 2025 increased slightly from 1.8% to 2%.</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revised down our year-end 2024 baseline unemployment rate forecast from 4.3% to 4.2%, holding the year-end 2025 figure at 4.5%.</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lowered our outlook for over-the-year headline inflation, from 2.8% in 2024 and 2.5% in 2025 in our prior forecast to 2.5% and 2.3%, respectively, in the current forecast.</a:t>
            </a:r>
          </a:p>
          <a:p>
            <a:pPr>
              <a:lnSpc>
                <a:spcPct val="100000"/>
              </a:lnSpc>
              <a:spcBef>
                <a:spcPts val="0"/>
              </a:spcBef>
              <a:spcAft>
                <a:spcPts val="1200"/>
              </a:spcAft>
              <a:defRPr/>
            </a:pPr>
            <a:r>
              <a:rPr lang="en-US" sz="1400" dirty="0">
                <a:solidFill>
                  <a:srgbClr val="342549"/>
                </a:solidFill>
                <a:cs typeface="Times New Roman" panose="02020603050405020304" pitchFamily="18" charset="0"/>
              </a:rPr>
              <a:t>Our outlook calls for two additional quarter-point cuts by year end, which will reduce the fed funds rate to 4.3%. We continue to expect 4 cuts in 2025, but that now reduces the fed funds rate to 3.3% by December 2025. </a:t>
            </a:r>
          </a:p>
          <a:p>
            <a:pPr marL="0" indent="0">
              <a:lnSpc>
                <a:spcPct val="10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credit union forecast also changed modestly:</a:t>
            </a:r>
          </a:p>
          <a:p>
            <a:pPr>
              <a:lnSpc>
                <a:spcPct val="100000"/>
              </a:lnSpc>
              <a:spcBef>
                <a:spcPts val="0"/>
              </a:spcBef>
              <a:spcAft>
                <a:spcPts val="0"/>
              </a:spcAft>
              <a:defRPr/>
            </a:pPr>
            <a:r>
              <a:rPr kumimoji="0" lang="en-US" sz="1400" b="0" i="0" u="none" strike="noStrike" kern="1200" cap="none" spc="0" normalizeH="0" baseline="0" noProof="0" dirty="0">
                <a:ln>
                  <a:noFill/>
                </a:ln>
                <a:solidFill>
                  <a:srgbClr val="342549"/>
                </a:solidFill>
                <a:effectLst/>
                <a:uLnTx/>
                <a:uFillTx/>
                <a:cs typeface="Times New Roman" panose="02020603050405020304" pitchFamily="18" charset="0"/>
              </a:rPr>
              <a:t>We revised down our outlook for 2024 share growth by one percentage point to 4% due to a miss to the downside in the second quarter. But with rates dropping, we held our forecast for 2025 at 6%.</a:t>
            </a:r>
          </a:p>
          <a:p>
            <a:pPr>
              <a:lnSpc>
                <a:spcPct val="100000"/>
              </a:lnSpc>
              <a:spcBef>
                <a:spcPts val="0"/>
              </a:spcBef>
              <a:spcAft>
                <a:spcPts val="0"/>
              </a:spcAft>
              <a:defRPr/>
            </a:pPr>
            <a:r>
              <a:rPr lang="en-US" sz="1400" dirty="0">
                <a:solidFill>
                  <a:srgbClr val="342549"/>
                </a:solidFill>
                <a:cs typeface="Times New Roman" panose="02020603050405020304" pitchFamily="18" charset="0"/>
              </a:rPr>
              <a:t>With the fed funds rate expected to drop to 3.3% by the end of next year, we revised our 2025 loan growth forecast up by one percentage point to 6%, and our 2025 membership growth forecast from 1.8% to 2.2%.</a:t>
            </a:r>
          </a:p>
          <a:p>
            <a:pPr>
              <a:lnSpc>
                <a:spcPct val="100000"/>
              </a:lnSpc>
              <a:spcBef>
                <a:spcPts val="0"/>
              </a:spcBef>
              <a:spcAft>
                <a:spcPts val="0"/>
              </a:spcAft>
              <a:defRPr/>
            </a:pPr>
            <a:r>
              <a:rPr lang="en-US" sz="1400" dirty="0">
                <a:solidFill>
                  <a:schemeClr val="tx2"/>
                </a:solidFill>
                <a:cs typeface="Times New Roman" panose="02020603050405020304" pitchFamily="18" charset="0"/>
              </a:rPr>
              <a:t>We see credit unions prioritizing loan performance next year. As a result, we revised down our delinquency ratio forecast for next year from 0.90% to 0.85%. We made a similar-sized adjustment to our outlook for net charge-offs, lowering it to 0.70% in 2025.   </a:t>
            </a:r>
          </a:p>
          <a:p>
            <a:pPr>
              <a:lnSpc>
                <a:spcPct val="100000"/>
              </a:lnSpc>
              <a:spcBef>
                <a:spcPts val="0"/>
              </a:spcBef>
              <a:spcAft>
                <a:spcPts val="0"/>
              </a:spcAft>
              <a:defRPr/>
            </a:pPr>
            <a:r>
              <a:rPr lang="en-US" sz="1400" dirty="0">
                <a:solidFill>
                  <a:schemeClr val="tx2"/>
                </a:solidFill>
                <a:cs typeface="Times New Roman" panose="02020603050405020304" pitchFamily="18" charset="0"/>
              </a:rPr>
              <a:t>A more comfortable rate environment alongside a better outlook for loan performance should lead to improved earnings, and we increased our ROA forecast by 10 basis points in 2024 (to 0.70%) and in 2025 (to 0.80%). </a:t>
            </a:r>
          </a:p>
        </p:txBody>
      </p:sp>
    </p:spTree>
    <p:extLst>
      <p:ext uri="{BB962C8B-B14F-4D97-AF65-F5344CB8AC3E}">
        <p14:creationId xmlns:p14="http://schemas.microsoft.com/office/powerpoint/2010/main" val="19020116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sp>
        <p:nvSpPr>
          <p:cNvPr id="3" name="Text Placeholder 2">
            <a:extLst>
              <a:ext uri="{FF2B5EF4-FFF2-40B4-BE49-F238E27FC236}">
                <a16:creationId xmlns:a16="http://schemas.microsoft.com/office/drawing/2014/main" id="{92EFC374-CCC3-BF68-4CBF-0D81E5065D6C}"/>
              </a:ext>
            </a:extLst>
          </p:cNvPr>
          <p:cNvSpPr>
            <a:spLocks noGrp="1"/>
          </p:cNvSpPr>
          <p:nvPr>
            <p:ph type="body" sz="quarter" idx="10"/>
          </p:nvPr>
        </p:nvSpPr>
        <p:spPr>
          <a:xfrm>
            <a:off x="755651" y="1206501"/>
            <a:ext cx="11055350" cy="5492750"/>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Our baseline economic forecast calls for the continuation of the economic expansion, albeit at a moderating pace, through the 2025 forecast window. We do see important risks which, if realized, could precipitate a recession. Those risks include the possibility that recent weakness in the labor market could continue or even accelerate and geopolitical uncertainty, especially with respect to unrest on the Middle East. We also view the outcome of the November elections as potentially being highly impactful. But given the uncertainty of the results as well as the policy initiatives that could proceed from those results, we do not consider the potential impact of the wide range of possibilities in our forecast. With the fed funds rate still elevated and inflation subsiding, the FOMC is equipped to address any serious growth scare by hastening the pace of rate cuts. We place the odds of a recession through year-end 2025 at </a:t>
            </a:r>
            <a:r>
              <a:rPr lang="en-US" sz="1150" b="1" u="sng" dirty="0">
                <a:solidFill>
                  <a:schemeClr val="tx2"/>
                </a:solidFill>
              </a:rPr>
              <a:t>25 percent</a:t>
            </a:r>
            <a:r>
              <a:rPr lang="en-US" sz="1150" dirty="0">
                <a:solidFill>
                  <a:schemeClr val="tx2"/>
                </a:solidFill>
              </a:rPr>
              <a:t>.</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Real GDP continues to surprise to the upside, highlighted by a 3% annualized growth rate in the second quarter. However, much of that growth occurred in inventories and may be given back in future quarters. More generally, we believe nominal GDP is returning to its pre-COVID pattern of 4% to 4.5% annual growth. With inflation stabilizing near the Fed’s 2% target, that suggests a sustainable level of real GDP growth around 2% to 2.5%.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Year-over-year inflation as measured by CPI has fallen to just 2.4%, while the Federal Reserve’s preferred index (PCE) is running at 2.2%. That latter figure is just slightly above the FOMC’s target of 2%. Despite the FOMC’s 50-basis point interest rate cut in September, rates remain in restrictive territory, acting to slow the economy. This should permit the further easing of those excess price pressures that remain.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Labor markets remain an area of concern. On the bright side, the unemployment rate fell for the second straight month in September, and data suggests that layoffs remain relatively rare. However, hiring is also extremely low while two reliable gauges of labor market tightness—the rate of voluntary quits and job openings per unemployed worker—are falling and now sit below their pre-COVID levels. The forecast group viewed this low-hiring/low-firing dynamic as part of a necessary process in transitioning from the overheated conditions of 2022 to a more normal labor market. But the rise in unemployment nevertheless carries the potential to damage business and consumer confidence, which would threaten the economic expansion.</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With the risks to the FOMC’s dual mandate shifting from excessive inflation to excessive unemployment, the Committee opted for an outsized 50-basis point rate cut in September. The forecast group believes that two more 25-basis point rate cuts are forthcoming in 2024, followed by four cuts in 2025. We see this as a process whereby the FOMC will gradually return the fed funds rate to a neutral setting.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Long-term rates have been volatile, particularly when the labor market appears to weaken. But we note that the 10-year Treasury rate is currently near its 3-year average of 3.8%, and we expect it to remain just above that level through 2025. While we expect the Fed to announce more rate cuts in 2025, markets do as well, and so this may not necessarily impact longer-term rates. The growth in federal deficit spending and the accompanying surge in </a:t>
            </a:r>
            <a:r>
              <a:rPr lang="en-US" sz="1150">
                <a:solidFill>
                  <a:schemeClr val="tx2"/>
                </a:solidFill>
              </a:rPr>
              <a:t>Treasury issuance places </a:t>
            </a:r>
            <a:r>
              <a:rPr lang="en-US" sz="1150" dirty="0">
                <a:solidFill>
                  <a:schemeClr val="tx2"/>
                </a:solidFill>
              </a:rPr>
              <a:t>some upward pressure on rates</a:t>
            </a:r>
            <a:r>
              <a:rPr kumimoji="0" lang="en-US" sz="1150" b="0" i="0" u="none" strike="noStrike" kern="1200" cap="none" spc="0" normalizeH="0" baseline="0" noProof="0" dirty="0">
                <a:ln>
                  <a:noFill/>
                </a:ln>
                <a:solidFill>
                  <a:srgbClr val="342549"/>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5678793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graphicFrame>
        <p:nvGraphicFramePr>
          <p:cNvPr id="8" name="Table 7">
            <a:extLst>
              <a:ext uri="{FF2B5EF4-FFF2-40B4-BE49-F238E27FC236}">
                <a16:creationId xmlns:a16="http://schemas.microsoft.com/office/drawing/2014/main" id="{591545F5-F0F9-C7E5-4E9D-E91DC3E558BC}"/>
              </a:ext>
            </a:extLst>
          </p:cNvPr>
          <p:cNvGraphicFramePr>
            <a:graphicFrameLocks noGrp="1"/>
          </p:cNvGraphicFramePr>
          <p:nvPr/>
        </p:nvGraphicFramePr>
        <p:xfrm>
          <a:off x="763480" y="1225119"/>
          <a:ext cx="9985249" cy="4545365"/>
        </p:xfrm>
        <a:graphic>
          <a:graphicData uri="http://schemas.openxmlformats.org/drawingml/2006/table">
            <a:tbl>
              <a:tblPr/>
              <a:tblGrid>
                <a:gridCol w="2820037">
                  <a:extLst>
                    <a:ext uri="{9D8B030D-6E8A-4147-A177-3AD203B41FA5}">
                      <a16:colId xmlns:a16="http://schemas.microsoft.com/office/drawing/2014/main" val="1012212965"/>
                    </a:ext>
                  </a:extLst>
                </a:gridCol>
                <a:gridCol w="926121">
                  <a:extLst>
                    <a:ext uri="{9D8B030D-6E8A-4147-A177-3AD203B41FA5}">
                      <a16:colId xmlns:a16="http://schemas.microsoft.com/office/drawing/2014/main" val="2087705157"/>
                    </a:ext>
                  </a:extLst>
                </a:gridCol>
                <a:gridCol w="889075">
                  <a:extLst>
                    <a:ext uri="{9D8B030D-6E8A-4147-A177-3AD203B41FA5}">
                      <a16:colId xmlns:a16="http://schemas.microsoft.com/office/drawing/2014/main" val="183347475"/>
                    </a:ext>
                  </a:extLst>
                </a:gridCol>
                <a:gridCol w="889075">
                  <a:extLst>
                    <a:ext uri="{9D8B030D-6E8A-4147-A177-3AD203B41FA5}">
                      <a16:colId xmlns:a16="http://schemas.microsoft.com/office/drawing/2014/main" val="3228237742"/>
                    </a:ext>
                  </a:extLst>
                </a:gridCol>
                <a:gridCol w="904641">
                  <a:extLst>
                    <a:ext uri="{9D8B030D-6E8A-4147-A177-3AD203B41FA5}">
                      <a16:colId xmlns:a16="http://schemas.microsoft.com/office/drawing/2014/main" val="3184774300"/>
                    </a:ext>
                  </a:extLst>
                </a:gridCol>
                <a:gridCol w="889075">
                  <a:extLst>
                    <a:ext uri="{9D8B030D-6E8A-4147-A177-3AD203B41FA5}">
                      <a16:colId xmlns:a16="http://schemas.microsoft.com/office/drawing/2014/main" val="672011416"/>
                    </a:ext>
                  </a:extLst>
                </a:gridCol>
                <a:gridCol w="889075">
                  <a:extLst>
                    <a:ext uri="{9D8B030D-6E8A-4147-A177-3AD203B41FA5}">
                      <a16:colId xmlns:a16="http://schemas.microsoft.com/office/drawing/2014/main" val="568947385"/>
                    </a:ext>
                  </a:extLst>
                </a:gridCol>
                <a:gridCol w="889075">
                  <a:extLst>
                    <a:ext uri="{9D8B030D-6E8A-4147-A177-3AD203B41FA5}">
                      <a16:colId xmlns:a16="http://schemas.microsoft.com/office/drawing/2014/main" val="1749957240"/>
                    </a:ext>
                  </a:extLst>
                </a:gridCol>
                <a:gridCol w="889075">
                  <a:extLst>
                    <a:ext uri="{9D8B030D-6E8A-4147-A177-3AD203B41FA5}">
                      <a16:colId xmlns:a16="http://schemas.microsoft.com/office/drawing/2014/main" val="1548467842"/>
                    </a:ext>
                  </a:extLst>
                </a:gridCol>
              </a:tblGrid>
              <a:tr h="487057">
                <a:tc rowSpan="2">
                  <a:txBody>
                    <a:bodyPr/>
                    <a:lstStyle/>
                    <a:p>
                      <a:pPr algn="l" fontAlgn="b"/>
                      <a:r>
                        <a:rPr lang="en-US" sz="1400" b="0" i="0" u="none" strike="noStrike" dirty="0">
                          <a:solidFill>
                            <a:srgbClr val="000000"/>
                          </a:solidFill>
                          <a:effectLst/>
                          <a:latin typeface="Georgia" panose="02040502050405020303" pitchFamily="18" charset="0"/>
                        </a:rPr>
                        <a:t> </a:t>
                      </a:r>
                    </a:p>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b"/>
                      <a:r>
                        <a:rPr lang="en-US" sz="1400" b="1" i="0" u="none" strike="noStrike" dirty="0">
                          <a:solidFill>
                            <a:srgbClr val="000000"/>
                          </a:solidFill>
                          <a:effectLst/>
                          <a:latin typeface="Georgia" panose="02040502050405020303" pitchFamily="18" charset="0"/>
                        </a:rPr>
                        <a:t>Past results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1400" b="1" i="0" u="none" strike="noStrike" dirty="0">
                          <a:solidFill>
                            <a:schemeClr val="tx1"/>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p>
                  </a:txBody>
                  <a:tcPr marL="0" marR="0"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algn="ctr" fontAlgn="b"/>
                      <a:endParaRPr lang="en-US" sz="1400" b="1" i="0" u="none" strike="noStrike" dirty="0">
                        <a:solidFill>
                          <a:srgbClr val="C00000"/>
                        </a:solidFill>
                        <a:effectLst/>
                        <a:latin typeface="Georgia" panose="02040502050405020303" pitchFamily="18" charset="0"/>
                      </a:endParaRP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algn="ctr" defTabSz="914400" rtl="0" eaLnBrk="1" fontAlgn="b" latinLnBrk="0" hangingPunct="1"/>
                      <a:r>
                        <a:rPr lang="en-US" sz="1400" b="1" i="0" u="none" strike="noStrike" kern="1200" dirty="0">
                          <a:solidFill>
                            <a:srgbClr val="C00000"/>
                          </a:solidFill>
                          <a:effectLst/>
                          <a:latin typeface="Georgia" panose="02040502050405020303" pitchFamily="18" charset="0"/>
                          <a:ea typeface="+mn-ea"/>
                          <a:cs typeface="+mn-cs"/>
                        </a:rPr>
                        <a:t>Annual forecasts</a:t>
                      </a:r>
                    </a:p>
                  </a:txBody>
                  <a:tcPr marL="0" marR="0" marT="0" marB="0" anchor="b"/>
                </a:tc>
                <a:tc hMerge="1">
                  <a:txBody>
                    <a:bodyPr/>
                    <a:lstStyle/>
                    <a:p>
                      <a:endParaRPr lang="en-US"/>
                    </a:p>
                  </a:txBody>
                  <a:tcPr/>
                </a:tc>
                <a:extLst>
                  <a:ext uri="{0D108BD9-81ED-4DB2-BD59-A6C34878D82A}">
                    <a16:rowId xmlns:a16="http://schemas.microsoft.com/office/drawing/2014/main" val="1420177901"/>
                  </a:ext>
                </a:extLst>
              </a:tr>
              <a:tr h="788067">
                <a:tc vMerge="1">
                  <a:txBody>
                    <a:bodyPr/>
                    <a:lstStyle/>
                    <a:p>
                      <a:endParaRPr dirty="0"/>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Previous 10 Yr. Avg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2023</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Q2</a:t>
                      </a:r>
                    </a:p>
                  </a:txBody>
                  <a:tcPr marL="9525" marR="9525" marT="9525" marB="0" anchor="b">
                    <a:lnL>
                      <a:noFill/>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    Q4</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a:t>
                      </a:r>
                    </a:p>
                  </a:txBody>
                  <a:tcPr marL="9525" marR="9525" marT="9525" marB="0" anchor="b">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2025</a:t>
                      </a:r>
                    </a:p>
                  </a:txBody>
                  <a:tcPr marL="9525" marR="9525" marT="9525"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042715703"/>
                  </a:ext>
                </a:extLst>
              </a:tr>
              <a:tr h="463864">
                <a:tc>
                  <a:txBody>
                    <a:bodyPr/>
                    <a:lstStyle/>
                    <a:p>
                      <a:pPr algn="l" fontAlgn="b"/>
                      <a:r>
                        <a:rPr lang="en-US" sz="1400" b="1" i="0" u="none" strike="noStrike" dirty="0">
                          <a:solidFill>
                            <a:srgbClr val="000000"/>
                          </a:solidFill>
                          <a:effectLst/>
                          <a:latin typeface="Georgia" panose="02040502050405020303" pitchFamily="18" charset="0"/>
                        </a:rPr>
                        <a:t>Growth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chemeClr val="tx1"/>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3323587454"/>
                  </a:ext>
                </a:extLst>
              </a:tr>
              <a:tr h="463864">
                <a:tc>
                  <a:txBody>
                    <a:bodyPr/>
                    <a:lstStyle/>
                    <a:p>
                      <a:pPr algn="l" fontAlgn="b"/>
                      <a:r>
                        <a:rPr lang="en-US" sz="1400" b="0" i="0" u="none" strike="noStrike">
                          <a:solidFill>
                            <a:srgbClr val="000000"/>
                          </a:solidFill>
                          <a:effectLst/>
                          <a:latin typeface="Georgia" panose="02040502050405020303" pitchFamily="18" charset="0"/>
                        </a:rPr>
                        <a:t>Economic Growth (% chg GDP)*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2971779"/>
                  </a:ext>
                </a:extLst>
              </a:tr>
              <a:tr h="463864">
                <a:tc>
                  <a:txBody>
                    <a:bodyPr/>
                    <a:lstStyle/>
                    <a:p>
                      <a:pPr algn="l" fontAlgn="b"/>
                      <a:r>
                        <a:rPr lang="en-US" sz="1400" b="0" i="0" u="none" strike="noStrike" dirty="0">
                          <a:solidFill>
                            <a:srgbClr val="000000"/>
                          </a:solidFill>
                          <a:effectLst/>
                          <a:latin typeface="Georgia" panose="02040502050405020303" pitchFamily="18" charset="0"/>
                        </a:rPr>
                        <a:t>Inflation (CPI, 12 </a:t>
                      </a:r>
                      <a:r>
                        <a:rPr lang="en-US" sz="1400" b="0" i="0" u="none" strike="noStrike" dirty="0" err="1">
                          <a:solidFill>
                            <a:srgbClr val="000000"/>
                          </a:solidFill>
                          <a:effectLst/>
                          <a:latin typeface="Georgia" panose="02040502050405020303" pitchFamily="18" charset="0"/>
                        </a:rPr>
                        <a:t>mth</a:t>
                      </a:r>
                      <a:r>
                        <a:rPr lang="en-US" sz="1400" b="0" i="0" u="none" strike="noStrike" dirty="0">
                          <a:solidFill>
                            <a:srgbClr val="000000"/>
                          </a:solidFill>
                          <a:effectLst/>
                          <a:latin typeface="Georgia" panose="02040502050405020303" pitchFamily="18" charset="0"/>
                        </a:rPr>
                        <a:t> % </a:t>
                      </a:r>
                      <a:r>
                        <a:rPr lang="en-US" sz="1400" b="0" i="0" u="none" strike="noStrike" dirty="0" err="1">
                          <a:solidFill>
                            <a:srgbClr val="000000"/>
                          </a:solidFill>
                          <a:effectLst/>
                          <a:latin typeface="Georgia" panose="02040502050405020303" pitchFamily="18" charset="0"/>
                        </a:rPr>
                        <a:t>chg</a:t>
                      </a:r>
                      <a:r>
                        <a:rPr lang="en-US" sz="1400" b="0" i="0" u="none" strike="noStrike" dirty="0">
                          <a:solidFill>
                            <a:srgbClr val="000000"/>
                          </a:solidFill>
                          <a:effectLst/>
                          <a:latin typeface="Georgia" panose="02040502050405020303" pitchFamily="18"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92369751"/>
                  </a:ext>
                </a:extLst>
              </a:tr>
              <a:tr h="463864">
                <a:tc>
                  <a:txBody>
                    <a:bodyPr/>
                    <a:lstStyle/>
                    <a:p>
                      <a:pPr algn="l" fontAlgn="b"/>
                      <a:r>
                        <a:rPr lang="en-US" sz="1400" b="0" i="0" u="none" strike="noStrike">
                          <a:solidFill>
                            <a:srgbClr val="000000"/>
                          </a:solidFill>
                          <a:effectLst/>
                          <a:latin typeface="Georgia" panose="02040502050405020303" pitchFamily="18" charset="0"/>
                        </a:rPr>
                        <a:t>Unemployment Rate (BLS)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68842030"/>
                  </a:ext>
                </a:extLst>
              </a:tr>
              <a:tr h="463864">
                <a:tc>
                  <a:txBody>
                    <a:bodyPr/>
                    <a:lstStyle/>
                    <a:p>
                      <a:pPr algn="l" fontAlgn="b"/>
                      <a:r>
                        <a:rPr lang="en-US" sz="1400" b="0" i="0" u="none" strike="noStrike" dirty="0">
                          <a:solidFill>
                            <a:srgbClr val="000000"/>
                          </a:solidFill>
                          <a:effectLst/>
                          <a:latin typeface="Georgia" panose="02040502050405020303" pitchFamily="18" charset="0"/>
                        </a:rPr>
                        <a:t>Federal Funds Rate (effective)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5.33%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4.83%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3.33%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58175281"/>
                  </a:ext>
                </a:extLst>
              </a:tr>
              <a:tr h="463864">
                <a:tc>
                  <a:txBody>
                    <a:bodyPr/>
                    <a:lstStyle/>
                    <a:p>
                      <a:pPr algn="l" fontAlgn="b"/>
                      <a:r>
                        <a:rPr lang="en-US" sz="1400" b="0" i="0" u="none" strike="noStrike" dirty="0">
                          <a:solidFill>
                            <a:srgbClr val="000000"/>
                          </a:solidFill>
                          <a:effectLst/>
                          <a:latin typeface="Georgia" panose="02040502050405020303" pitchFamily="18" charset="0"/>
                        </a:rPr>
                        <a:t>10-Year Treasury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2.41%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4.20%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4.36%</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3.81%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03999472"/>
                  </a:ext>
                </a:extLst>
              </a:tr>
              <a:tr h="487057">
                <a:tc>
                  <a:txBody>
                    <a:bodyPr/>
                    <a:lstStyle/>
                    <a:p>
                      <a:pPr algn="l" fontAlgn="b"/>
                      <a:r>
                        <a:rPr lang="en-US" sz="1400" b="0" i="0" u="none" strike="noStrike" dirty="0">
                          <a:solidFill>
                            <a:srgbClr val="000000"/>
                          </a:solidFill>
                          <a:effectLst/>
                          <a:latin typeface="Georgia" panose="02040502050405020303" pitchFamily="18" charset="0"/>
                        </a:rPr>
                        <a:t>10-Year-Fed Funds Spread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0.96%</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-1.13%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-1.02%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0.67%</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5342188"/>
                  </a:ext>
                </a:extLst>
              </a:tr>
            </a:tbl>
          </a:graphicData>
        </a:graphic>
      </p:graphicFrame>
      <p:sp>
        <p:nvSpPr>
          <p:cNvPr id="13" name="Rectangle 12">
            <a:extLst>
              <a:ext uri="{FF2B5EF4-FFF2-40B4-BE49-F238E27FC236}">
                <a16:creationId xmlns:a16="http://schemas.microsoft.com/office/drawing/2014/main" id="{DA10D0A0-E685-7E3D-CEA2-35B86A6E64AF}"/>
              </a:ext>
            </a:extLst>
          </p:cNvPr>
          <p:cNvSpPr/>
          <p:nvPr/>
        </p:nvSpPr>
        <p:spPr>
          <a:xfrm>
            <a:off x="763480" y="5922688"/>
            <a:ext cx="10588881"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*Percent change, annualized rate for quarterly and Q4-to-Q4 change for annual.  All other numbers are end-of-period values. </a:t>
            </a:r>
          </a:p>
        </p:txBody>
      </p:sp>
    </p:spTree>
    <p:extLst>
      <p:ext uri="{BB962C8B-B14F-4D97-AF65-F5344CB8AC3E}">
        <p14:creationId xmlns:p14="http://schemas.microsoft.com/office/powerpoint/2010/main" val="215446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14</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p>
          <a:p>
            <a:pPr marR="0" lvl="0" defTabSz="1097280" rtl="0" eaLnBrk="1" fontAlgn="base" latinLnBrk="0" hangingPunct="1">
              <a:lnSpc>
                <a:spcPct val="100000"/>
              </a:lnSpc>
              <a:spcBef>
                <a:spcPct val="0"/>
              </a:spcBef>
              <a:spcAft>
                <a:spcPct val="0"/>
              </a:spcAft>
              <a:buClrTx/>
              <a:buSzTx/>
              <a:buNone/>
              <a:tabLst/>
              <a:defRPr/>
            </a:pPr>
            <a:endParaRPr lang="en-US" altLang="en-US" b="1" dirty="0">
              <a:solidFill>
                <a:srgbClr val="7030A0"/>
              </a:solidFill>
              <a:latin typeface="Times New Roman" pitchFamily="18" charset="0"/>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25929115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Credit Union Forecast</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October 2024</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828640" y="1298791"/>
            <a:ext cx="11030280" cy="5216440"/>
          </a:xfrm>
        </p:spPr>
        <p:txBody>
          <a:bodyPr>
            <a:noAutofit/>
          </a:bodyPr>
          <a:lstStyle/>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Our credit union outlook anticipates the return of more normal conditions in 2025, tracking with the overall economy. Certain challenges remain, chief among them weak growth and poor loan performance. This will result in uneven performances throughout the industry as credit unions with ample liquidity and stable delinquencies capitalize on the loan demand that should follow from a solid economy and declining interest rates. However, other credit unions will be focused on shoring up liquidity or reining in loan losses in 2025. But the forecast group is optimistic that even where these challenges persist, they should subside over the course of next year.</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Credit union liquidity remains relatively tight, as evidenced by a loan-to-share ratio that we project to end this year just slightly lower than the year prior. Lending froze in 2024 as high rates sapped loan demand, but also because many credit unions struggled to grow deposits. In September, the Bureau of Economic Analysis made a significant upward revision to its estimates for personal income and consumption. These adjustments raised the personal saving rate from 3.6 percent of disposable income over the prior 12 months to over 5 percent, against a 5-year pre-COVID average of 6.2 percent. The revision supports the view that the primary cause of slow deposit growth at credit unions and banks is not deficient household savings but rather where households are choosing to save. With the FOMC’s interest rate normalization process underway, we expect that households will begin redirecting a larger share of savings toward credit union and bank non-maturity deposits in 2025. We forecast 6% share growth in 2025, which is close to the 10-year average for credit unions.</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Loan delinquencies continued to rise in the second quarter and are drawing increased supervisory scrutiny. Given credit unions’ history of prudent lending and the attention they are paying to the issue, we expect loan performance to stabilize and begin improving in 2025. We suspect that much of the recent rise in delinquencies is the residue of the strong loan growth from 2022 and early 2023, and that it will simply take some time to clear through the pipeline. However, we note that delinquencies tend to track with the unemployment rate, and we expect the latter to continue to drift upward next year.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For those credit unions with the wherewithal to resume lending in 2025, we expect conditions to be much improved. We acknowledge some uncertainty around the timing of loan demand. As we noted in our economic outlook, we do not expect a major decline in long-term rates next year. It could take some time for households to accept that despite reductions in the Federal Reserve’s policy rate, longer-term borrowing rates may not return to COVID era lows or even pre-COVID levels any time in the near future.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Finally, we modified our earnings outlook, raising our projected ROA by 10 basis points each in 2024 and 2025. Those adjustments are due to several factors. First, second quarter earnings came in stronger than </a:t>
            </a:r>
            <a:r>
              <a:rPr lang="en-US" sz="1200" dirty="0">
                <a:solidFill>
                  <a:srgbClr val="342549"/>
                </a:solidFill>
                <a:cs typeface="Times New Roman" panose="02020603050405020304" pitchFamily="18" charset="0"/>
              </a:rPr>
              <a:t>expect</a:t>
            </a: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ed, which led us to raise our forecast for the current year. For 2025, the higher ROA projection stems from a slightly better outlook for loan growth and charge-offs than in our prior forecast. If it all comes together in the way we anticipate, by the end of next year credit unions should see conditions that are far more typical to those of the pre-COVID years than to the rollercoaster of the past four years.</a:t>
            </a:r>
            <a:endParaRPr lang="en-US" sz="1200" dirty="0">
              <a:solidFill>
                <a:schemeClr val="tx2"/>
              </a:solidFill>
              <a:cs typeface="Times New Roman" panose="02020603050405020304" pitchFamily="18" charset="0"/>
            </a:endParaRPr>
          </a:p>
          <a:p>
            <a:pPr marL="0" indent="0">
              <a:lnSpc>
                <a:spcPct val="100000"/>
              </a:lnSpc>
              <a:spcBef>
                <a:spcPts val="0"/>
              </a:spcBef>
              <a:spcAft>
                <a:spcPts val="600"/>
              </a:spcAft>
              <a:buNone/>
              <a:defRPr/>
            </a:pPr>
            <a:endParaRPr lang="en-US" sz="12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832858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A2D3-F4B5-0906-43D3-71A9C15B92F8}"/>
              </a:ext>
            </a:extLst>
          </p:cNvPr>
          <p:cNvSpPr>
            <a:spLocks noGrp="1"/>
          </p:cNvSpPr>
          <p:nvPr>
            <p:ph type="ctrTitle"/>
          </p:nvPr>
        </p:nvSpPr>
        <p:spPr/>
        <p:txBody>
          <a:bodyPr>
            <a:normAutofit fontScale="90000"/>
          </a:bodyPr>
          <a:lstStyle/>
          <a:p>
            <a:r>
              <a:rPr lang="en-US" dirty="0"/>
              <a:t>Credit Union Forecast</a:t>
            </a:r>
            <a:br>
              <a:rPr lang="en-US" dirty="0"/>
            </a:br>
            <a:r>
              <a:rPr lang="en-US" sz="2000" dirty="0"/>
              <a:t>October 2024</a:t>
            </a:r>
            <a:endParaRPr lang="en-US" dirty="0"/>
          </a:p>
        </p:txBody>
      </p:sp>
      <p:graphicFrame>
        <p:nvGraphicFramePr>
          <p:cNvPr id="4" name="Table 3">
            <a:extLst>
              <a:ext uri="{FF2B5EF4-FFF2-40B4-BE49-F238E27FC236}">
                <a16:creationId xmlns:a16="http://schemas.microsoft.com/office/drawing/2014/main" id="{0040650A-9DFA-4A96-FFBB-791B4E60AEA4}"/>
              </a:ext>
            </a:extLst>
          </p:cNvPr>
          <p:cNvGraphicFramePr>
            <a:graphicFrameLocks noGrp="1"/>
          </p:cNvGraphicFramePr>
          <p:nvPr/>
        </p:nvGraphicFramePr>
        <p:xfrm>
          <a:off x="990599" y="1287262"/>
          <a:ext cx="9985247" cy="4891978"/>
        </p:xfrm>
        <a:graphic>
          <a:graphicData uri="http://schemas.openxmlformats.org/drawingml/2006/table">
            <a:tbl>
              <a:tblPr/>
              <a:tblGrid>
                <a:gridCol w="2959772">
                  <a:extLst>
                    <a:ext uri="{9D8B030D-6E8A-4147-A177-3AD203B41FA5}">
                      <a16:colId xmlns:a16="http://schemas.microsoft.com/office/drawing/2014/main" val="1469554414"/>
                    </a:ext>
                  </a:extLst>
                </a:gridCol>
                <a:gridCol w="996641">
                  <a:extLst>
                    <a:ext uri="{9D8B030D-6E8A-4147-A177-3AD203B41FA5}">
                      <a16:colId xmlns:a16="http://schemas.microsoft.com/office/drawing/2014/main" val="2541485235"/>
                    </a:ext>
                  </a:extLst>
                </a:gridCol>
                <a:gridCol w="861262">
                  <a:extLst>
                    <a:ext uri="{9D8B030D-6E8A-4147-A177-3AD203B41FA5}">
                      <a16:colId xmlns:a16="http://schemas.microsoft.com/office/drawing/2014/main" val="1109712933"/>
                    </a:ext>
                  </a:extLst>
                </a:gridCol>
                <a:gridCol w="861262">
                  <a:extLst>
                    <a:ext uri="{9D8B030D-6E8A-4147-A177-3AD203B41FA5}">
                      <a16:colId xmlns:a16="http://schemas.microsoft.com/office/drawing/2014/main" val="2673587465"/>
                    </a:ext>
                  </a:extLst>
                </a:gridCol>
                <a:gridCol w="861262">
                  <a:extLst>
                    <a:ext uri="{9D8B030D-6E8A-4147-A177-3AD203B41FA5}">
                      <a16:colId xmlns:a16="http://schemas.microsoft.com/office/drawing/2014/main" val="2826519320"/>
                    </a:ext>
                  </a:extLst>
                </a:gridCol>
                <a:gridCol w="861262">
                  <a:extLst>
                    <a:ext uri="{9D8B030D-6E8A-4147-A177-3AD203B41FA5}">
                      <a16:colId xmlns:a16="http://schemas.microsoft.com/office/drawing/2014/main" val="1865466348"/>
                    </a:ext>
                  </a:extLst>
                </a:gridCol>
                <a:gridCol w="861262">
                  <a:extLst>
                    <a:ext uri="{9D8B030D-6E8A-4147-A177-3AD203B41FA5}">
                      <a16:colId xmlns:a16="http://schemas.microsoft.com/office/drawing/2014/main" val="2676736407"/>
                    </a:ext>
                  </a:extLst>
                </a:gridCol>
                <a:gridCol w="861262">
                  <a:extLst>
                    <a:ext uri="{9D8B030D-6E8A-4147-A177-3AD203B41FA5}">
                      <a16:colId xmlns:a16="http://schemas.microsoft.com/office/drawing/2014/main" val="1815789513"/>
                    </a:ext>
                  </a:extLst>
                </a:gridCol>
                <a:gridCol w="861262">
                  <a:extLst>
                    <a:ext uri="{9D8B030D-6E8A-4147-A177-3AD203B41FA5}">
                      <a16:colId xmlns:a16="http://schemas.microsoft.com/office/drawing/2014/main" val="3495157471"/>
                    </a:ext>
                  </a:extLst>
                </a:gridCol>
              </a:tblGrid>
              <a:tr h="409174">
                <a:tc rowSpan="2">
                  <a:txBody>
                    <a:bodyPr/>
                    <a:lstStyle/>
                    <a:p>
                      <a:pPr algn="l" rtl="0" fontAlgn="b"/>
                      <a:r>
                        <a:rPr lang="en-US" sz="1400" b="0" i="0" u="none" strike="noStrike" dirty="0">
                          <a:solidFill>
                            <a:srgbClr val="000000"/>
                          </a:solidFill>
                          <a:effectLst/>
                          <a:latin typeface="Georgia" panose="02040502050405020303" pitchFamily="18" charset="0"/>
                        </a:rPr>
                        <a:t> </a:t>
                      </a:r>
                    </a:p>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
                      <a:r>
                        <a:rPr lang="en-US" sz="1400" b="1" i="0" u="none" strike="noStrike" dirty="0">
                          <a:solidFill>
                            <a:srgbClr val="000000"/>
                          </a:solidFill>
                          <a:effectLst/>
                          <a:latin typeface="Georgia" panose="02040502050405020303" pitchFamily="18" charset="0"/>
                        </a:rPr>
                        <a:t>Past Results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rtl="0" fontAlgn="b"/>
                      <a:r>
                        <a:rPr lang="en-US" sz="1400" b="1" i="0" u="none" strike="noStrike" dirty="0">
                          <a:solidFill>
                            <a:srgbClr val="000000"/>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endParaRPr lang="en-US" sz="1400" b="1" i="0" u="none" strike="noStrike" dirty="0">
                        <a:solidFill>
                          <a:srgbClr val="0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n-US" sz="1400" b="1" i="0" u="none" strike="noStrike" dirty="0">
                          <a:solidFill>
                            <a:srgbClr val="C00000"/>
                          </a:solidFill>
                          <a:effectLst/>
                          <a:latin typeface="Georgia" panose="02040502050405020303" pitchFamily="18" charset="0"/>
                        </a:rPr>
                        <a:t>Annual forecasts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80016819"/>
                  </a:ext>
                </a:extLst>
              </a:tr>
              <a:tr h="536035">
                <a:tc vMerge="1">
                  <a:txBody>
                    <a:bodyPr/>
                    <a:lstStyle/>
                    <a:p>
                      <a:endParaRPr dirty="0"/>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10 Yr Average</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2023</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Q1</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Q2</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Q3</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Q4</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2025</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09813"/>
                  </a:ext>
                </a:extLst>
              </a:tr>
              <a:tr h="276952">
                <a:tc>
                  <a:txBody>
                    <a:bodyPr/>
                    <a:lstStyle/>
                    <a:p>
                      <a:pPr algn="l" rtl="0" fontAlgn="b"/>
                      <a:r>
                        <a:rPr lang="en-US" sz="1400" b="1" i="0" u="none" strike="noStrike">
                          <a:solidFill>
                            <a:srgbClr val="000000"/>
                          </a:solidFill>
                          <a:effectLst/>
                          <a:latin typeface="Georgia" panose="02040502050405020303" pitchFamily="18" charset="0"/>
                        </a:rPr>
                        <a:t>Growth rates: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solidFill>
                            <a:srgbClr val="000000"/>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508163"/>
                  </a:ext>
                </a:extLst>
              </a:tr>
              <a:tr h="276952">
                <a:tc>
                  <a:txBody>
                    <a:bodyPr/>
                    <a:lstStyle/>
                    <a:p>
                      <a:pPr algn="l" rtl="0" fontAlgn="b"/>
                      <a:r>
                        <a:rPr lang="en-US" sz="1400" b="0" i="0" u="none" strike="noStrike">
                          <a:solidFill>
                            <a:srgbClr val="000000"/>
                          </a:solidFill>
                          <a:effectLst/>
                          <a:latin typeface="Georgia" panose="02040502050405020303" pitchFamily="18" charset="0"/>
                        </a:rPr>
                        <a:t>Savings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4.0%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36960999"/>
                  </a:ext>
                </a:extLst>
              </a:tr>
              <a:tr h="276952">
                <a:tc>
                  <a:txBody>
                    <a:bodyPr/>
                    <a:lstStyle/>
                    <a:p>
                      <a:pPr algn="l" rtl="0" fontAlgn="b"/>
                      <a:r>
                        <a:rPr lang="en-US" sz="1400" b="0" i="0" u="none" strike="noStrike" dirty="0">
                          <a:solidFill>
                            <a:srgbClr val="000000"/>
                          </a:solidFill>
                          <a:effectLst/>
                          <a:latin typeface="Georgia" panose="02040502050405020303" pitchFamily="18" charset="0"/>
                        </a:rPr>
                        <a:t>Loan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6.2%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019310106"/>
                  </a:ext>
                </a:extLst>
              </a:tr>
              <a:tr h="276952">
                <a:tc>
                  <a:txBody>
                    <a:bodyPr/>
                    <a:lstStyle/>
                    <a:p>
                      <a:pPr algn="l" rtl="0" fontAlgn="b"/>
                      <a:r>
                        <a:rPr lang="en-US" sz="1400" b="0" i="0" u="none" strike="noStrike" dirty="0">
                          <a:solidFill>
                            <a:srgbClr val="000000"/>
                          </a:solidFill>
                          <a:effectLst/>
                          <a:latin typeface="Georgia" panose="02040502050405020303" pitchFamily="18" charset="0"/>
                        </a:rPr>
                        <a:t>Asset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4.0%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2.3%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-0.4%</a:t>
                      </a:r>
                    </a:p>
                  </a:txBody>
                  <a:tcPr marL="7958" marR="7958" marT="7958" marB="0" anchor="b">
                    <a:lnL>
                      <a:noFill/>
                    </a:lnL>
                    <a:lnR>
                      <a:noFill/>
                    </a:lnR>
                    <a:lnT>
                      <a:noFill/>
                    </a:lnT>
                    <a:lnB>
                      <a:noFill/>
                    </a:lnB>
                    <a:noFill/>
                  </a:tcPr>
                </a:tc>
                <a:tc>
                  <a:txBody>
                    <a:bodyPr/>
                    <a:lstStyle/>
                    <a:p>
                      <a:pPr algn="ctr"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5.5%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61228364"/>
                  </a:ext>
                </a:extLst>
              </a:tr>
              <a:tr h="276952">
                <a:tc>
                  <a:txBody>
                    <a:bodyPr/>
                    <a:lstStyle/>
                    <a:p>
                      <a:pPr algn="l" rtl="0" fontAlgn="b"/>
                      <a:r>
                        <a:rPr lang="en-US" sz="1400" b="0" i="0" u="none" strike="noStrike" dirty="0">
                          <a:solidFill>
                            <a:srgbClr val="000000"/>
                          </a:solidFill>
                          <a:effectLst/>
                          <a:latin typeface="Georgia" panose="02040502050405020303" pitchFamily="18" charset="0"/>
                        </a:rPr>
                        <a:t>Membership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3.7%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2.9%</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2.2%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92122124"/>
                  </a:ext>
                </a:extLst>
              </a:tr>
              <a:tr h="276952">
                <a:tc>
                  <a:txBody>
                    <a:bodyPr/>
                    <a:lstStyle/>
                    <a:p>
                      <a:pPr algn="l" rtl="0" fontAlgn="b"/>
                      <a:r>
                        <a:rPr lang="en-US" sz="1400" b="1" i="0" u="none" strike="noStrike">
                          <a:solidFill>
                            <a:srgbClr val="000000"/>
                          </a:solidFill>
                          <a:effectLst/>
                          <a:latin typeface="Georgia" panose="02040502050405020303" pitchFamily="18" charset="0"/>
                        </a:rPr>
                        <a:t>Liquidity: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46408602"/>
                  </a:ext>
                </a:extLst>
              </a:tr>
              <a:tr h="276952">
                <a:tc>
                  <a:txBody>
                    <a:bodyPr/>
                    <a:lstStyle/>
                    <a:p>
                      <a:pPr algn="ctr" rtl="0" fontAlgn="b"/>
                      <a:r>
                        <a:rPr lang="en-US" sz="1400" b="0" i="0" u="none" strike="noStrike">
                          <a:solidFill>
                            <a:srgbClr val="000000"/>
                          </a:solidFill>
                          <a:effectLst/>
                          <a:latin typeface="Georgia" panose="02040502050405020303" pitchFamily="18" charset="0"/>
                        </a:rPr>
                        <a:t>Loan-to-share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85.1%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82.7%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83.9%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85.0%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86068146"/>
                  </a:ext>
                </a:extLst>
              </a:tr>
              <a:tr h="276952">
                <a:tc>
                  <a:txBody>
                    <a:bodyPr/>
                    <a:lstStyle/>
                    <a:p>
                      <a:pPr algn="l" rtl="0" fontAlgn="b"/>
                      <a:r>
                        <a:rPr lang="en-US" sz="1400" b="1" i="0" u="none" strike="noStrike">
                          <a:solidFill>
                            <a:srgbClr val="000000"/>
                          </a:solidFill>
                          <a:effectLst/>
                          <a:latin typeface="Georgia" panose="02040502050405020303" pitchFamily="18" charset="0"/>
                        </a:rPr>
                        <a:t>Asset quality: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436417201"/>
                  </a:ext>
                </a:extLst>
              </a:tr>
              <a:tr h="276952">
                <a:tc>
                  <a:txBody>
                    <a:bodyPr/>
                    <a:lstStyle/>
                    <a:p>
                      <a:pPr algn="ctr" rtl="0" fontAlgn="b"/>
                      <a:r>
                        <a:rPr lang="en-US" sz="1400" b="0" i="0" u="none" strike="noStrike">
                          <a:solidFill>
                            <a:srgbClr val="000000"/>
                          </a:solidFill>
                          <a:effectLst/>
                          <a:latin typeface="Georgia" panose="02040502050405020303" pitchFamily="18" charset="0"/>
                        </a:rPr>
                        <a:t>Delinquency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0.72%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0.77%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0.84%</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52852489"/>
                  </a:ext>
                </a:extLst>
              </a:tr>
              <a:tr h="276952">
                <a:tc>
                  <a:txBody>
                    <a:bodyPr/>
                    <a:lstStyle/>
                    <a:p>
                      <a:pPr algn="ctr" rtl="0" fontAlgn="b"/>
                      <a:r>
                        <a:rPr lang="en-US" sz="1400" b="0" i="0" u="none" strike="noStrike">
                          <a:solidFill>
                            <a:srgbClr val="000000"/>
                          </a:solidFill>
                          <a:effectLst/>
                          <a:latin typeface="Georgia" panose="02040502050405020303" pitchFamily="18" charset="0"/>
                        </a:rPr>
                        <a:t>Net charge-off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0.49%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0.80%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34960325"/>
                  </a:ext>
                </a:extLst>
              </a:tr>
              <a:tr h="276952">
                <a:tc>
                  <a:txBody>
                    <a:bodyPr/>
                    <a:lstStyle/>
                    <a:p>
                      <a:pPr algn="l" rtl="0" fontAlgn="b"/>
                      <a:r>
                        <a:rPr lang="en-US" sz="1400" b="1" i="0" u="none" strike="noStrike">
                          <a:solidFill>
                            <a:srgbClr val="000000"/>
                          </a:solidFill>
                          <a:effectLst/>
                          <a:latin typeface="Georgia" panose="02040502050405020303" pitchFamily="18" charset="0"/>
                        </a:rPr>
                        <a:t>Earnings: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6337317"/>
                  </a:ext>
                </a:extLst>
              </a:tr>
              <a:tr h="402027">
                <a:tc>
                  <a:txBody>
                    <a:bodyPr/>
                    <a:lstStyle/>
                    <a:p>
                      <a:pPr algn="ctr" rtl="0" fontAlgn="b"/>
                      <a:r>
                        <a:rPr lang="en-US" sz="1400" b="0" i="0" u="none" strike="noStrike">
                          <a:solidFill>
                            <a:srgbClr val="000000"/>
                          </a:solidFill>
                          <a:effectLst/>
                          <a:latin typeface="Georgia" panose="02040502050405020303" pitchFamily="18" charset="0"/>
                        </a:rPr>
                        <a:t>Return on average assets (ROA)*</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0.66%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43877"/>
                  </a:ext>
                </a:extLst>
              </a:tr>
              <a:tr h="276952">
                <a:tc>
                  <a:txBody>
                    <a:bodyPr/>
                    <a:lstStyle/>
                    <a:p>
                      <a:pPr algn="l" rtl="0" fontAlgn="b"/>
                      <a:r>
                        <a:rPr lang="en-US" sz="1400" b="1" i="0" u="none" strike="noStrike" dirty="0">
                          <a:solidFill>
                            <a:srgbClr val="000000"/>
                          </a:solidFill>
                          <a:effectLst/>
                          <a:latin typeface="Georgia" panose="02040502050405020303" pitchFamily="18" charset="0"/>
                        </a:rPr>
                        <a:t>Capital adequacy: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88055305"/>
                  </a:ext>
                </a:extLst>
              </a:tr>
              <a:tr h="214415">
                <a:tc>
                  <a:txBody>
                    <a:bodyPr/>
                    <a:lstStyle/>
                    <a:p>
                      <a:pPr algn="ctr" rtl="0" fontAlgn="b"/>
                      <a:r>
                        <a:rPr lang="en-US" sz="1400" b="0" i="0" u="none" strike="noStrike" dirty="0">
                          <a:solidFill>
                            <a:srgbClr val="000000"/>
                          </a:solidFill>
                          <a:effectLst/>
                          <a:latin typeface="Georgia" panose="02040502050405020303" pitchFamily="18" charset="0"/>
                        </a:rPr>
                        <a:t>Net worth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Georgia" panose="02040502050405020303" pitchFamily="18" charset="0"/>
                        </a:rPr>
                        <a:t>10.9%</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10.7%</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10.6%</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10.8%</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11.2%</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8157914"/>
                  </a:ext>
                </a:extLst>
              </a:tr>
            </a:tbl>
          </a:graphicData>
        </a:graphic>
      </p:graphicFrame>
      <p:sp>
        <p:nvSpPr>
          <p:cNvPr id="5" name="Rectangle 4">
            <a:extLst>
              <a:ext uri="{FF2B5EF4-FFF2-40B4-BE49-F238E27FC236}">
                <a16:creationId xmlns:a16="http://schemas.microsoft.com/office/drawing/2014/main" id="{314712D1-5189-EFF3-CEA0-C65EBDF516AF}"/>
              </a:ext>
            </a:extLst>
          </p:cNvPr>
          <p:cNvSpPr/>
          <p:nvPr/>
        </p:nvSpPr>
        <p:spPr>
          <a:xfrm>
            <a:off x="1345722" y="6393587"/>
            <a:ext cx="9319506"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rPr>
              <a:t>*Quarterly data, annualized.  **End of period ratio. Net worth forecast does not account for CECL Provision</a:t>
            </a:r>
          </a:p>
        </p:txBody>
      </p:sp>
    </p:spTree>
    <p:extLst>
      <p:ext uri="{BB962C8B-B14F-4D97-AF65-F5344CB8AC3E}">
        <p14:creationId xmlns:p14="http://schemas.microsoft.com/office/powerpoint/2010/main" val="10342709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2025</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7" y="2986481"/>
            <a:ext cx="11734799" cy="2002784"/>
          </a:xfrm>
          <a:solidFill>
            <a:schemeClr val="bg1"/>
          </a:solidFill>
        </p:spPr>
        <p:txBody>
          <a:bodyPr/>
          <a:lstStyle/>
          <a:p>
            <a:pPr marL="457200" indent="-457200">
              <a:buFont typeface="+mj-lt"/>
              <a:buAutoNum type="arabicPeriod"/>
            </a:pPr>
            <a:r>
              <a:rPr lang="en-US" sz="2400" b="0" dirty="0">
                <a:solidFill>
                  <a:schemeClr val="accent6">
                    <a:lumMod val="75000"/>
                  </a:schemeClr>
                </a:solidFill>
              </a:rPr>
              <a:t>Trend economic growth in 2025, (2.0%)</a:t>
            </a:r>
          </a:p>
          <a:p>
            <a:pPr marL="457200" indent="-457200">
              <a:buFont typeface="+mj-lt"/>
              <a:buAutoNum type="arabicPeriod"/>
            </a:pPr>
            <a:r>
              <a:rPr lang="en-US" sz="2400" b="0" dirty="0">
                <a:solidFill>
                  <a:schemeClr val="accent6">
                    <a:lumMod val="75000"/>
                  </a:schemeClr>
                </a:solidFill>
              </a:rPr>
              <a:t>Inflation rate approaching 2% target</a:t>
            </a:r>
          </a:p>
          <a:p>
            <a:pPr marL="457200" indent="-457200">
              <a:buFont typeface="+mj-lt"/>
              <a:buAutoNum type="arabicPeriod"/>
            </a:pPr>
            <a:r>
              <a:rPr lang="en-US" sz="2400" b="0" dirty="0">
                <a:solidFill>
                  <a:schemeClr val="accent6">
                    <a:lumMod val="75000"/>
                  </a:schemeClr>
                </a:solidFill>
              </a:rPr>
              <a:t>Unemployment rate rising to natural rate of 4.5%</a:t>
            </a:r>
          </a:p>
          <a:p>
            <a:pPr marL="457200" indent="-457200">
              <a:buFont typeface="+mj-lt"/>
              <a:buAutoNum type="arabicPeriod"/>
            </a:pPr>
            <a:r>
              <a:rPr lang="en-US" sz="2400" b="0" dirty="0">
                <a:solidFill>
                  <a:schemeClr val="accent6">
                    <a:lumMod val="75000"/>
                  </a:schemeClr>
                </a:solidFill>
              </a:rPr>
              <a:t>Yield curve normalizing as short-term interest rates fall faster than long term</a:t>
            </a:r>
          </a:p>
        </p:txBody>
      </p:sp>
    </p:spTree>
    <p:extLst>
      <p:ext uri="{BB962C8B-B14F-4D97-AF65-F5344CB8AC3E}">
        <p14:creationId xmlns:p14="http://schemas.microsoft.com/office/powerpoint/2010/main" val="37628124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solidFill>
                <a:srgbClr val="00B050"/>
              </a:solidFill>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dirty="0">
              <a:solidFill>
                <a:srgbClr val="FFFFFF"/>
              </a:solidFill>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solidFill>
                <a:srgbClr val="FFFFFF"/>
              </a:solidFill>
            </a:endParaRPr>
          </a:p>
        </p:txBody>
      </p:sp>
    </p:spTree>
    <p:extLst>
      <p:ext uri="{BB962C8B-B14F-4D97-AF65-F5344CB8AC3E}">
        <p14:creationId xmlns:p14="http://schemas.microsoft.com/office/powerpoint/2010/main" val="12043908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15</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a:t>
            </a:r>
          </a:p>
          <a:p>
            <a:pPr marR="0" lvl="0" defTabSz="1097280" rtl="0" eaLnBrk="1" fontAlgn="base" latinLnBrk="0" hangingPunct="1">
              <a:lnSpc>
                <a:spcPct val="100000"/>
              </a:lnSpc>
              <a:spcBef>
                <a:spcPct val="0"/>
              </a:spcBef>
              <a:spcAft>
                <a:spcPct val="0"/>
              </a:spcAft>
              <a:buClrTx/>
              <a:buSzTx/>
              <a:buNone/>
              <a:tabLst/>
              <a:defRPr/>
            </a:pPr>
            <a:endParaRPr lang="en-US" altLang="en-US" b="1" dirty="0">
              <a:solidFill>
                <a:srgbClr val="7030A0"/>
              </a:solidFill>
              <a:latin typeface="Times New Roman" pitchFamily="18" charset="0"/>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242703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16</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a:t>
            </a:r>
          </a:p>
          <a:p>
            <a:pPr marR="0" lvl="0" defTabSz="1097280" rtl="0" eaLnBrk="1" fontAlgn="base" latinLnBrk="0" hangingPunct="1">
              <a:lnSpc>
                <a:spcPct val="100000"/>
              </a:lnSpc>
              <a:spcBef>
                <a:spcPct val="0"/>
              </a:spcBef>
              <a:spcAft>
                <a:spcPct val="0"/>
              </a:spcAft>
              <a:buClrTx/>
              <a:buSzTx/>
              <a:buNone/>
              <a:tabLst/>
              <a:defRPr/>
            </a:pPr>
            <a:endParaRPr lang="en-US" altLang="en-US" b="1" dirty="0">
              <a:solidFill>
                <a:srgbClr val="7030A0"/>
              </a:solidFill>
              <a:latin typeface="Times New Roman" pitchFamily="18" charset="0"/>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400579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17</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(4.03% =&gt; 4.43%)</a:t>
            </a:r>
          </a:p>
          <a:p>
            <a:pPr marR="0" lvl="0" defTabSz="1097280" rtl="0" eaLnBrk="1" fontAlgn="base" latinLnBrk="0" hangingPunct="1">
              <a:lnSpc>
                <a:spcPct val="100000"/>
              </a:lnSpc>
              <a:spcBef>
                <a:spcPct val="0"/>
              </a:spcBef>
              <a:spcAft>
                <a:spcPct val="0"/>
              </a:spcAft>
              <a:buClrTx/>
              <a:buSzTx/>
              <a:buNone/>
              <a:tabLst/>
              <a:defRPr/>
            </a:pPr>
            <a:endParaRPr lang="en-US" altLang="en-US" b="1" dirty="0">
              <a:solidFill>
                <a:srgbClr val="7030A0"/>
              </a:solidFill>
              <a:latin typeface="Times New Roman" pitchFamily="18" charset="0"/>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348144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18</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(4.03% =&gt; 4.43%)</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(Bond prices lower)</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184208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19</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(4.03% =&gt; 4.43%)</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(Bond prices lower)</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30-Year Mortgage Interest Rate: 	</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70024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2</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				</a:t>
            </a:r>
            <a:endPar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r>
              <a:rPr lang="en-US" altLang="en-US" b="1" dirty="0">
                <a:solidFill>
                  <a:srgbClr val="FF0000"/>
                </a:solidFill>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361851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20</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(4.03% =&gt; 4.43%)</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(Bond prices lower)</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30-Year Mortgage Interest Rate: 	Up 0.60%</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138870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21</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Deregulation/Elimination of red tape</a:t>
            </a:r>
            <a:r>
              <a:rPr lang="en-US" altLang="en-US" b="1" dirty="0">
                <a:solidFill>
                  <a:srgbClr val="00B050"/>
                </a:solidFill>
                <a:latin typeface="Times New Roman" pitchFamily="18" charset="0"/>
              </a:rPr>
              <a:t>		Lower Inflation </a:t>
            </a:r>
            <a:r>
              <a:rPr lang="en-US" altLang="en-US" b="1" dirty="0">
                <a:latin typeface="Times New Roman" pitchFamily="18" charset="0"/>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9DC585E5-78DB-AAC8-8F46-310DD4E59EF4}"/>
              </a:ext>
            </a:extLst>
          </p:cNvPr>
          <p:cNvSpPr txBox="1">
            <a:spLocks noChangeArrowheads="1"/>
          </p:cNvSpPr>
          <p:nvPr/>
        </p:nvSpPr>
        <p:spPr bwMode="auto">
          <a:xfrm>
            <a:off x="2203507" y="3835451"/>
            <a:ext cx="7784983" cy="181588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R="0" lvl="0" algn="ctr" defTabSz="1097280" rtl="0" eaLnBrk="1" fontAlgn="base" latinLnBrk="0" hangingPunct="1">
              <a:lnSpc>
                <a:spcPct val="100000"/>
              </a:lnSpc>
              <a:spcBef>
                <a:spcPct val="0"/>
              </a:spcBef>
              <a:spcAft>
                <a:spcPct val="0"/>
              </a:spcAft>
              <a:buClrTx/>
              <a:buSz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itchFamily="18" charset="0"/>
                <a:ea typeface="+mn-ea"/>
                <a:cs typeface="+mn-cs"/>
              </a:rPr>
              <a:t>Market Impact During the last 30 Days</a:t>
            </a:r>
          </a:p>
          <a:p>
            <a:pPr marR="0" lvl="0" defTabSz="1097280" rtl="0" eaLnBrk="1" fontAlgn="base" latinLnBrk="0" hangingPunct="1">
              <a:lnSpc>
                <a:spcPct val="100000"/>
              </a:lnSpc>
              <a:spcBef>
                <a:spcPct val="0"/>
              </a:spcBef>
              <a:spcAft>
                <a:spcPct val="0"/>
              </a:spcAft>
              <a:buClrTx/>
              <a:buSzTx/>
              <a:buNone/>
              <a:tabLst/>
              <a:defRPr/>
            </a:pPr>
            <a:r>
              <a:rPr kumimoji="0" lang="en-US" altLang="en-US" b="1" u="none" strike="noStrike" kern="1200" cap="none" spc="0" normalizeH="0" baseline="0" noProof="0" dirty="0">
                <a:ln>
                  <a:noFill/>
                </a:ln>
                <a:solidFill>
                  <a:srgbClr val="7030A0"/>
                </a:solidFill>
                <a:effectLst/>
                <a:uLnTx/>
                <a:uFillTx/>
                <a:latin typeface="Times New Roman" pitchFamily="18" charset="0"/>
                <a:ea typeface="+mn-ea"/>
                <a:cs typeface="+mn-cs"/>
              </a:rPr>
              <a:t>S&amp;P 500 Stock Index: 		Up 0.4% </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10-Year Treasury Interest Rate: 	Up 0.40%  (4.03% =&gt; 4.43%)</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         (Bond prices lower)</a:t>
            </a: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7030A0"/>
                </a:solidFill>
                <a:latin typeface="Times New Roman" pitchFamily="18" charset="0"/>
              </a:rPr>
              <a:t>30-Year Mortgage Interest Rate: 	Up 0.60%  (6.32% =&gt; 6.92%)</a:t>
            </a:r>
            <a:endParaRPr kumimoji="0" lang="en-US" altLang="en-US"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256254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659494144"/>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18" name="TextBox 17">
            <a:extLst>
              <a:ext uri="{FF2B5EF4-FFF2-40B4-BE49-F238E27FC236}">
                <a16:creationId xmlns:a16="http://schemas.microsoft.com/office/drawing/2014/main" id="{A04A9857-9281-440B-27D9-8B4409DBE538}"/>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70864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2" name="TextBox 1">
            <a:extLst>
              <a:ext uri="{FF2B5EF4-FFF2-40B4-BE49-F238E27FC236}">
                <a16:creationId xmlns:a16="http://schemas.microsoft.com/office/drawing/2014/main" id="{6E0D114C-F816-42A2-5CEC-959F6501646E}"/>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73779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2" name="TextBox 1">
            <a:extLst>
              <a:ext uri="{FF2B5EF4-FFF2-40B4-BE49-F238E27FC236}">
                <a16:creationId xmlns:a16="http://schemas.microsoft.com/office/drawing/2014/main" id="{CF266400-A4CB-AEFA-71A1-7250E6B6FCDB}"/>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3446545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4" name="TextBox 3">
            <a:extLst>
              <a:ext uri="{FF2B5EF4-FFF2-40B4-BE49-F238E27FC236}">
                <a16:creationId xmlns:a16="http://schemas.microsoft.com/office/drawing/2014/main" id="{E5F0DE3E-7566-2189-1286-0C4DC5F31755}"/>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24654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4" name="TextBox 3">
            <a:extLst>
              <a:ext uri="{FF2B5EF4-FFF2-40B4-BE49-F238E27FC236}">
                <a16:creationId xmlns:a16="http://schemas.microsoft.com/office/drawing/2014/main" id="{6DB25723-FF0E-57F1-D8F6-6A42FAE01052}"/>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7671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72881" y="2600587"/>
            <a:ext cx="622023"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72881" y="2600587"/>
            <a:ext cx="1319189"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4" name="TextBox 3">
            <a:extLst>
              <a:ext uri="{FF2B5EF4-FFF2-40B4-BE49-F238E27FC236}">
                <a16:creationId xmlns:a16="http://schemas.microsoft.com/office/drawing/2014/main" id="{FE5374F2-5A60-F5F1-FD2A-8F86AB47E85A}"/>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15293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72881" y="2600587"/>
            <a:ext cx="622023"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72881" y="2600587"/>
            <a:ext cx="1319189"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1.6%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1.6%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1000" kern="0" dirty="0">
                <a:solidFill>
                  <a:srgbClr val="FF0000"/>
                </a:solidFill>
                <a:latin typeface="Times New Roman" panose="02020603050405020304" pitchFamily="18" charset="0"/>
                <a:cs typeface="Times New Roman" panose="02020603050405020304" pitchFamily="18" charset="0"/>
                <a:sym typeface="Arial"/>
              </a:rPr>
              <a:t>Braking the Economy</a:t>
            </a:r>
            <a:endPar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defTabSz="914378">
              <a:buClr>
                <a:srgbClr val="000000"/>
              </a:buClr>
              <a:defRPr/>
            </a:pPr>
            <a:r>
              <a:rPr lang="en-US" sz="1200" kern="0" dirty="0">
                <a:solidFill>
                  <a:srgbClr val="0070C0"/>
                </a:solidFill>
                <a:latin typeface="Times New Roman" panose="02020603050405020304" pitchFamily="18" charset="0"/>
                <a:cs typeface="Times New Roman" panose="02020603050405020304" pitchFamily="18" charset="0"/>
                <a:sym typeface="Arial"/>
              </a:rPr>
              <a:t>4.62%</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41171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1845466565"/>
              </p:ext>
            </p:extLst>
          </p:nvPr>
        </p:nvGraphicFramePr>
        <p:xfrm>
          <a:off x="1727200" y="127000"/>
          <a:ext cx="8813800" cy="6216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56833C-2B46-C0C8-C55E-D562B6D463CC}"/>
              </a:ext>
            </a:extLst>
          </p:cNvPr>
          <p:cNvSpPr txBox="1"/>
          <p:nvPr/>
        </p:nvSpPr>
        <p:spPr>
          <a:xfrm>
            <a:off x="9638657" y="2232164"/>
            <a:ext cx="587375" cy="277813"/>
          </a:xfrm>
          <a:prstGeom prst="rect">
            <a:avLst/>
          </a:prstGeom>
          <a:solidFill>
            <a:schemeClr val="bg1">
              <a:lumMod val="85000"/>
            </a:schemeClr>
          </a:solidFill>
          <a:ln w="28575">
            <a:solidFill>
              <a:schemeClr val="tx1"/>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4.63%</a:t>
            </a:r>
          </a:p>
        </p:txBody>
      </p:sp>
      <p:sp>
        <p:nvSpPr>
          <p:cNvPr id="5" name="TextBox 4">
            <a:extLst>
              <a:ext uri="{FF2B5EF4-FFF2-40B4-BE49-F238E27FC236}">
                <a16:creationId xmlns:a16="http://schemas.microsoft.com/office/drawing/2014/main" id="{DA8F8170-8594-3C25-C251-511CC30BF6C6}"/>
              </a:ext>
            </a:extLst>
          </p:cNvPr>
          <p:cNvSpPr txBox="1"/>
          <p:nvPr/>
        </p:nvSpPr>
        <p:spPr>
          <a:xfrm>
            <a:off x="9642777" y="2509977"/>
            <a:ext cx="587375" cy="276999"/>
          </a:xfrm>
          <a:prstGeom prst="rect">
            <a:avLst/>
          </a:prstGeom>
          <a:solidFill>
            <a:srgbClr val="F2DAC0"/>
          </a:solidFill>
          <a:ln w="28575">
            <a:solidFill>
              <a:srgbClr val="FF000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4.30%</a:t>
            </a:r>
          </a:p>
        </p:txBody>
      </p:sp>
      <p:sp>
        <p:nvSpPr>
          <p:cNvPr id="7" name="TextBox 6">
            <a:extLst>
              <a:ext uri="{FF2B5EF4-FFF2-40B4-BE49-F238E27FC236}">
                <a16:creationId xmlns:a16="http://schemas.microsoft.com/office/drawing/2014/main" id="{95A764E0-04D8-DF0E-E184-AD0186FC0898}"/>
              </a:ext>
            </a:extLst>
          </p:cNvPr>
          <p:cNvSpPr txBox="1"/>
          <p:nvPr/>
        </p:nvSpPr>
        <p:spPr>
          <a:xfrm>
            <a:off x="8595009" y="3593283"/>
            <a:ext cx="1206216" cy="738664"/>
          </a:xfrm>
          <a:prstGeom prst="rect">
            <a:avLst/>
          </a:prstGeom>
          <a:solidFill>
            <a:schemeClr val="bg1"/>
          </a:solidFill>
          <a:ln w="28575">
            <a:solidFill>
              <a:srgbClr val="FF0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Government</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Cost</a:t>
            </a:r>
          </a:p>
        </p:txBody>
      </p:sp>
      <p:cxnSp>
        <p:nvCxnSpPr>
          <p:cNvPr id="9" name="Straight Arrow Connector 8">
            <a:extLst>
              <a:ext uri="{FF2B5EF4-FFF2-40B4-BE49-F238E27FC236}">
                <a16:creationId xmlns:a16="http://schemas.microsoft.com/office/drawing/2014/main" id="{3205A879-1AC6-01EC-CE79-57154FBFD5D9}"/>
              </a:ext>
            </a:extLst>
          </p:cNvPr>
          <p:cNvCxnSpPr>
            <a:cxnSpLocks/>
          </p:cNvCxnSpPr>
          <p:nvPr/>
        </p:nvCxnSpPr>
        <p:spPr>
          <a:xfrm flipH="1" flipV="1">
            <a:off x="8595009" y="3078701"/>
            <a:ext cx="368016" cy="51458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5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3</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a:ln>
                  <a:noFill/>
                </a:ln>
                <a:effectLst/>
                <a:uLnTx/>
                <a:uFillTx/>
                <a:latin typeface="Times New Roman" pitchFamily="18" charset="0"/>
                <a:ea typeface="+mn-ea"/>
                <a:cs typeface="+mn-cs"/>
              </a:rPr>
              <a:t>	</a:t>
            </a:r>
            <a:endPar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r>
              <a:rPr lang="en-US" altLang="en-US" b="1" dirty="0">
                <a:solidFill>
                  <a:srgbClr val="FF0000"/>
                </a:solidFill>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399647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2160066335"/>
              </p:ext>
            </p:extLst>
          </p:nvPr>
        </p:nvGraphicFramePr>
        <p:xfrm>
          <a:off x="1727200" y="127000"/>
          <a:ext cx="8813800" cy="6216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2375C2E-78CC-B7A4-AA4A-F62E2B149B90}"/>
              </a:ext>
            </a:extLst>
          </p:cNvPr>
          <p:cNvSpPr txBox="1"/>
          <p:nvPr/>
        </p:nvSpPr>
        <p:spPr>
          <a:xfrm>
            <a:off x="9572626" y="1368726"/>
            <a:ext cx="587375" cy="276999"/>
          </a:xfrm>
          <a:prstGeom prst="rect">
            <a:avLst/>
          </a:prstGeom>
          <a:solidFill>
            <a:schemeClr val="bg1"/>
          </a:solidFill>
          <a:ln w="28575">
            <a:solidFill>
              <a:srgbClr val="0070C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5.75%</a:t>
            </a:r>
          </a:p>
        </p:txBody>
      </p:sp>
      <p:sp>
        <p:nvSpPr>
          <p:cNvPr id="4" name="TextBox 3">
            <a:extLst>
              <a:ext uri="{FF2B5EF4-FFF2-40B4-BE49-F238E27FC236}">
                <a16:creationId xmlns:a16="http://schemas.microsoft.com/office/drawing/2014/main" id="{CB56833C-2B46-C0C8-C55E-D562B6D463CC}"/>
              </a:ext>
            </a:extLst>
          </p:cNvPr>
          <p:cNvSpPr txBox="1"/>
          <p:nvPr/>
        </p:nvSpPr>
        <p:spPr>
          <a:xfrm>
            <a:off x="9634537" y="2109782"/>
            <a:ext cx="587375" cy="277813"/>
          </a:xfrm>
          <a:prstGeom prst="rect">
            <a:avLst/>
          </a:prstGeom>
          <a:solidFill>
            <a:schemeClr val="bg1">
              <a:lumMod val="85000"/>
            </a:schemeClr>
          </a:solidFill>
          <a:ln w="28575">
            <a:solidFill>
              <a:schemeClr val="tx1"/>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4.83%</a:t>
            </a:r>
          </a:p>
        </p:txBody>
      </p:sp>
      <p:sp>
        <p:nvSpPr>
          <p:cNvPr id="5" name="TextBox 4">
            <a:extLst>
              <a:ext uri="{FF2B5EF4-FFF2-40B4-BE49-F238E27FC236}">
                <a16:creationId xmlns:a16="http://schemas.microsoft.com/office/drawing/2014/main" id="{DA8F8170-8594-3C25-C251-511CC30BF6C6}"/>
              </a:ext>
            </a:extLst>
          </p:cNvPr>
          <p:cNvSpPr txBox="1"/>
          <p:nvPr/>
        </p:nvSpPr>
        <p:spPr>
          <a:xfrm>
            <a:off x="9701648" y="2509977"/>
            <a:ext cx="587375" cy="276999"/>
          </a:xfrm>
          <a:prstGeom prst="rect">
            <a:avLst/>
          </a:prstGeom>
          <a:solidFill>
            <a:srgbClr val="F2DAC0"/>
          </a:solidFill>
          <a:ln w="28575">
            <a:solidFill>
              <a:srgbClr val="FF0000"/>
            </a:solidFill>
          </a:ln>
        </p:spPr>
        <p:txBody>
          <a:bodyPr>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4.30%</a:t>
            </a:r>
          </a:p>
        </p:txBody>
      </p:sp>
      <p:sp>
        <p:nvSpPr>
          <p:cNvPr id="2" name="TextBox 1">
            <a:extLst>
              <a:ext uri="{FF2B5EF4-FFF2-40B4-BE49-F238E27FC236}">
                <a16:creationId xmlns:a16="http://schemas.microsoft.com/office/drawing/2014/main" id="{0E4749EA-973E-EF23-C22E-75EADAA9216F}"/>
              </a:ext>
            </a:extLst>
          </p:cNvPr>
          <p:cNvSpPr txBox="1"/>
          <p:nvPr/>
        </p:nvSpPr>
        <p:spPr>
          <a:xfrm>
            <a:off x="6623334" y="878658"/>
            <a:ext cx="1006191" cy="738664"/>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Corporate</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Cost</a:t>
            </a:r>
          </a:p>
        </p:txBody>
      </p:sp>
      <p:sp>
        <p:nvSpPr>
          <p:cNvPr id="7" name="TextBox 6">
            <a:extLst>
              <a:ext uri="{FF2B5EF4-FFF2-40B4-BE49-F238E27FC236}">
                <a16:creationId xmlns:a16="http://schemas.microsoft.com/office/drawing/2014/main" id="{95A764E0-04D8-DF0E-E184-AD0186FC0898}"/>
              </a:ext>
            </a:extLst>
          </p:cNvPr>
          <p:cNvSpPr txBox="1"/>
          <p:nvPr/>
        </p:nvSpPr>
        <p:spPr>
          <a:xfrm>
            <a:off x="8595009" y="3593283"/>
            <a:ext cx="1206216" cy="738664"/>
          </a:xfrm>
          <a:prstGeom prst="rect">
            <a:avLst/>
          </a:prstGeom>
          <a:solidFill>
            <a:schemeClr val="bg1"/>
          </a:solidFill>
          <a:ln w="28575">
            <a:solidFill>
              <a:srgbClr val="FF0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Government</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Borrowing</a:t>
            </a:r>
          </a:p>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Cost</a:t>
            </a:r>
          </a:p>
        </p:txBody>
      </p:sp>
      <p:cxnSp>
        <p:nvCxnSpPr>
          <p:cNvPr id="8" name="Straight Arrow Connector 7">
            <a:extLst>
              <a:ext uri="{FF2B5EF4-FFF2-40B4-BE49-F238E27FC236}">
                <a16:creationId xmlns:a16="http://schemas.microsoft.com/office/drawing/2014/main" id="{42E1F069-21CD-2DAE-D296-D066B9B7078D}"/>
              </a:ext>
            </a:extLst>
          </p:cNvPr>
          <p:cNvCxnSpPr>
            <a:cxnSpLocks/>
          </p:cNvCxnSpPr>
          <p:nvPr/>
        </p:nvCxnSpPr>
        <p:spPr>
          <a:xfrm>
            <a:off x="7343775" y="1617322"/>
            <a:ext cx="379874" cy="39881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05A879-1AC6-01EC-CE79-57154FBFD5D9}"/>
              </a:ext>
            </a:extLst>
          </p:cNvPr>
          <p:cNvCxnSpPr>
            <a:cxnSpLocks/>
          </p:cNvCxnSpPr>
          <p:nvPr/>
        </p:nvCxnSpPr>
        <p:spPr>
          <a:xfrm flipH="1" flipV="1">
            <a:off x="8595009" y="3078701"/>
            <a:ext cx="368016" cy="51458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0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b="1" kern="0" dirty="0"/>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176655" y="5215855"/>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effectLst/>
                <a:uLnTx/>
                <a:uFillTx/>
                <a:latin typeface="Times New Roman" panose="02020603050405020304" pitchFamily="18" charset="0"/>
                <a:ea typeface="+mn-ea"/>
                <a:cs typeface="+mn-cs"/>
              </a:rPr>
              <a:t>1.3%</a:t>
            </a:r>
            <a:endParaRPr kumimoji="0" lang="en-US" altLang="en-US" sz="1200" b="0"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Times New Roman" panose="02020603050405020304" pitchFamily="18" charset="0"/>
                <a:ea typeface="+mn-ea"/>
                <a:cs typeface="+mn-cs"/>
              </a:rPr>
              <a:t>7.0%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b="1" kern="0" dirty="0"/>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176655" y="5215855"/>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effectLst/>
                <a:uLnTx/>
                <a:uFillTx/>
                <a:latin typeface="Times New Roman" panose="02020603050405020304" pitchFamily="18" charset="0"/>
                <a:ea typeface="+mn-ea"/>
                <a:cs typeface="+mn-cs"/>
              </a:rPr>
              <a:t>1.3%</a:t>
            </a:r>
            <a:endParaRPr kumimoji="0" lang="en-US" altLang="en-US" sz="1200" b="0"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Times New Roman" panose="02020603050405020304" pitchFamily="18" charset="0"/>
                <a:ea typeface="+mn-ea"/>
                <a:cs typeface="+mn-cs"/>
              </a:rPr>
              <a:t>7.0%</a:t>
            </a:r>
          </a:p>
        </p:txBody>
      </p:sp>
    </p:spTree>
    <p:extLst>
      <p:ext uri="{BB962C8B-B14F-4D97-AF65-F5344CB8AC3E}">
        <p14:creationId xmlns:p14="http://schemas.microsoft.com/office/powerpoint/2010/main" val="41971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27316" y="3212874"/>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12051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0734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70517BCB-9E82-40E7-4573-D004EDEB5561}"/>
              </a:ext>
            </a:extLst>
          </p:cNvPr>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spTree>
    <p:extLst>
      <p:ext uri="{BB962C8B-B14F-4D97-AF65-F5344CB8AC3E}">
        <p14:creationId xmlns:p14="http://schemas.microsoft.com/office/powerpoint/2010/main" val="115791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38FEA1EF-CB3E-EDB4-70E1-A85174612FE6}"/>
              </a:ext>
            </a:extLst>
          </p:cNvPr>
          <p:cNvSpPr>
            <a:spLocks noGrp="1"/>
          </p:cNvSpPr>
          <p:nvPr>
            <p:ph type="title"/>
          </p:nvPr>
        </p:nvSpPr>
        <p:spPr>
          <a:xfrm>
            <a:off x="427839" y="145564"/>
            <a:ext cx="11024355" cy="492443"/>
          </a:xfrm>
        </p:spPr>
        <p:txBody>
          <a:bodyPr>
            <a:normAutofit fontScale="90000"/>
          </a:bodyPr>
          <a:lstStyle/>
          <a:p>
            <a:pPr algn="ctr"/>
            <a:r>
              <a:rPr lang="en-US" sz="3200" dirty="0"/>
              <a:t>Below Trend Economic Growth for Next 2 Years</a:t>
            </a:r>
          </a:p>
        </p:txBody>
      </p:sp>
      <p:sp>
        <p:nvSpPr>
          <p:cNvPr id="4" name="TextBox 1">
            <a:extLst>
              <a:ext uri="{FF2B5EF4-FFF2-40B4-BE49-F238E27FC236}">
                <a16:creationId xmlns:a16="http://schemas.microsoft.com/office/drawing/2014/main" id="{380F99EE-6A8B-C9EB-D370-04A6FB56FAD9}"/>
              </a:ext>
            </a:extLst>
          </p:cNvPr>
          <p:cNvSpPr txBox="1"/>
          <p:nvPr/>
        </p:nvSpPr>
        <p:spPr>
          <a:xfrm>
            <a:off x="9068344" y="1372045"/>
            <a:ext cx="2444293" cy="8021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3rd Quarter GDP 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Annualized 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2.7%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from 3</a:t>
            </a:r>
            <a:r>
              <a:rPr kumimoji="0" lang="en-US" sz="1400" b="0"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rd</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2023</a:t>
            </a:r>
          </a:p>
        </p:txBody>
      </p:sp>
    </p:spTree>
    <p:extLst>
      <p:ext uri="{BB962C8B-B14F-4D97-AF65-F5344CB8AC3E}">
        <p14:creationId xmlns:p14="http://schemas.microsoft.com/office/powerpoint/2010/main" val="32620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9" name="TextBox 1">
            <a:extLst>
              <a:ext uri="{FF2B5EF4-FFF2-40B4-BE49-F238E27FC236}">
                <a16:creationId xmlns:a16="http://schemas.microsoft.com/office/drawing/2014/main" id="{380F99EE-6A8B-C9EB-D370-04A6FB56FAD9}"/>
              </a:ext>
            </a:extLst>
          </p:cNvPr>
          <p:cNvSpPr txBox="1"/>
          <p:nvPr/>
        </p:nvSpPr>
        <p:spPr>
          <a:xfrm>
            <a:off x="9007901" y="1341510"/>
            <a:ext cx="2444293" cy="8021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3rd Quarter GDP 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Annualized 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2.7%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from 3</a:t>
            </a:r>
            <a:r>
              <a:rPr kumimoji="0" lang="en-US" sz="1400" b="0"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rd</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2023</a:t>
            </a:r>
          </a:p>
        </p:txBody>
      </p:sp>
    </p:spTree>
    <p:extLst>
      <p:ext uri="{BB962C8B-B14F-4D97-AF65-F5344CB8AC3E}">
        <p14:creationId xmlns:p14="http://schemas.microsoft.com/office/powerpoint/2010/main" val="8021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9" name="TextBox 1">
            <a:extLst>
              <a:ext uri="{FF2B5EF4-FFF2-40B4-BE49-F238E27FC236}">
                <a16:creationId xmlns:a16="http://schemas.microsoft.com/office/drawing/2014/main" id="{380F99EE-6A8B-C9EB-D370-04A6FB56FAD9}"/>
              </a:ext>
            </a:extLst>
          </p:cNvPr>
          <p:cNvSpPr txBox="1"/>
          <p:nvPr/>
        </p:nvSpPr>
        <p:spPr>
          <a:xfrm>
            <a:off x="9007901" y="1350377"/>
            <a:ext cx="2444293" cy="8021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3rd Quarter GDP 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Annualized 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2.7%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from 3</a:t>
            </a:r>
            <a:r>
              <a:rPr kumimoji="0" lang="en-US" sz="1400" b="0"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rd</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2023</a:t>
            </a:r>
          </a:p>
        </p:txBody>
      </p:sp>
    </p:spTree>
    <p:extLst>
      <p:ext uri="{BB962C8B-B14F-4D97-AF65-F5344CB8AC3E}">
        <p14:creationId xmlns:p14="http://schemas.microsoft.com/office/powerpoint/2010/main" val="15969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2306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08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4</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r>
              <a:rPr lang="en-US" altLang="en-US" b="1" dirty="0">
                <a:solidFill>
                  <a:srgbClr val="FF0000"/>
                </a:solidFill>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1839337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093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energy prices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99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Slower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1769" y="2155972"/>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14696" y="3478500"/>
            <a:ext cx="6319577" cy="2276199"/>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Inverted yield curve =&gt; pressure on financial system 	(Federal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Commercial property pricing and refinancing</a:t>
            </a:r>
          </a:p>
        </p:txBody>
      </p:sp>
    </p:spTree>
    <p:extLst>
      <p:ext uri="{BB962C8B-B14F-4D97-AF65-F5344CB8AC3E}">
        <p14:creationId xmlns:p14="http://schemas.microsoft.com/office/powerpoint/2010/main" val="11934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3676735841"/>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1459361" y="4414902"/>
            <a:ext cx="167779" cy="35004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1294105" y="410009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36521003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79030903"/>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23321" y="4244829"/>
            <a:ext cx="427838" cy="45300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42449" y="3940705"/>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0.88%</a:t>
            </a:r>
          </a:p>
        </p:txBody>
      </p:sp>
    </p:spTree>
    <p:extLst>
      <p:ext uri="{BB962C8B-B14F-4D97-AF65-F5344CB8AC3E}">
        <p14:creationId xmlns:p14="http://schemas.microsoft.com/office/powerpoint/2010/main" val="5437058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2020479879"/>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682631" y="4255511"/>
            <a:ext cx="192947" cy="41715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180787" y="3968165"/>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0.88%</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accent6"/>
                </a:solidFill>
                <a:latin typeface="Arial"/>
              </a:rPr>
              <a:t>Natural Delinquency Rate</a:t>
            </a:r>
            <a:endParaRPr kumimoji="0" lang="en-US" sz="1400" b="1" i="0" u="none" strike="noStrike" kern="1200" cap="none" spc="0" normalizeH="0" baseline="0" noProof="0" dirty="0">
              <a:ln>
                <a:noFill/>
              </a:ln>
              <a:solidFill>
                <a:schemeClr val="accent6"/>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2825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381039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Tree>
    <p:extLst>
      <p:ext uri="{BB962C8B-B14F-4D97-AF65-F5344CB8AC3E}">
        <p14:creationId xmlns:p14="http://schemas.microsoft.com/office/powerpoint/2010/main" val="24975271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76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4987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5</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lang="en-US" altLang="en-US" b="1">
                <a:solidFill>
                  <a:srgbClr val="FF0000"/>
                </a:solidFill>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48009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172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0299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753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2630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car insurance costs =&gt; drop collision coverage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382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a:extLst>
              <a:ext uri="{FF2B5EF4-FFF2-40B4-BE49-F238E27FC236}">
                <a16:creationId xmlns:a16="http://schemas.microsoft.com/office/drawing/2014/main" id="{83D07BBD-1009-493D-9397-B28FB60F0F42}"/>
              </a:ext>
            </a:extLst>
          </p:cNvPr>
          <p:cNvGraphicFramePr>
            <a:graphicFrameLocks noChangeAspect="1"/>
          </p:cNvGraphicFramePr>
          <p:nvPr>
            <p:extLst>
              <p:ext uri="{D42A27DB-BD31-4B8C-83A1-F6EECF244321}">
                <p14:modId xmlns:p14="http://schemas.microsoft.com/office/powerpoint/2010/main" val="360745408"/>
              </p:ext>
            </p:extLst>
          </p:nvPr>
        </p:nvGraphicFramePr>
        <p:xfrm>
          <a:off x="1651000" y="57150"/>
          <a:ext cx="8940800" cy="6334125"/>
        </p:xfrm>
        <a:graphic>
          <a:graphicData uri="http://schemas.openxmlformats.org/presentationml/2006/ole">
            <mc:AlternateContent xmlns:mc="http://schemas.openxmlformats.org/markup-compatibility/2006">
              <mc:Choice xmlns:v="urn:schemas-microsoft-com:vml" Requires="v">
                <p:oleObj name="Chart" r:id="rId2" imgW="5886515" imgH="4590921" progId="MSGraph.Chart.8">
                  <p:embed followColorScheme="full"/>
                </p:oleObj>
              </mc:Choice>
              <mc:Fallback>
                <p:oleObj name="Chart" r:id="rId2" imgW="5886515" imgH="4590921" progId="MSGraph.Chart.8">
                  <p:embed followColorScheme="full"/>
                  <p:pic>
                    <p:nvPicPr>
                      <p:cNvPr id="117762" name="Object 2">
                        <a:extLst>
                          <a:ext uri="{FF2B5EF4-FFF2-40B4-BE49-F238E27FC236}">
                            <a16:creationId xmlns:a16="http://schemas.microsoft.com/office/drawing/2014/main" id="{83D07BBD-1009-493D-9397-B28FB60F0F42}"/>
                          </a:ext>
                        </a:extLst>
                      </p:cNvPr>
                      <p:cNvPicPr>
                        <a:picLocks noChangeAspect="1" noChangeArrowheads="1"/>
                      </p:cNvPicPr>
                      <p:nvPr/>
                    </p:nvPicPr>
                    <p:blipFill>
                      <a:blip r:embed="rId3"/>
                      <a:srcRect/>
                      <a:stretch>
                        <a:fillRect/>
                      </a:stretch>
                    </p:blipFill>
                    <p:spPr bwMode="auto">
                      <a:xfrm>
                        <a:off x="1651000" y="57150"/>
                        <a:ext cx="8940800" cy="6334125"/>
                      </a:xfrm>
                      <a:prstGeom prst="rect">
                        <a:avLst/>
                      </a:prstGeom>
                      <a:noFill/>
                      <a:ln>
                        <a:noFill/>
                      </a:ln>
                      <a:effectLst/>
                    </p:spPr>
                  </p:pic>
                </p:oleObj>
              </mc:Fallback>
            </mc:AlternateContent>
          </a:graphicData>
        </a:graphic>
      </p:graphicFrame>
      <p:sp>
        <p:nvSpPr>
          <p:cNvPr id="117763" name="TextBox 1">
            <a:extLst>
              <a:ext uri="{FF2B5EF4-FFF2-40B4-BE49-F238E27FC236}">
                <a16:creationId xmlns:a16="http://schemas.microsoft.com/office/drawing/2014/main" id="{DF12F2C3-3E54-49DF-AD52-5453CD6C38B2}"/>
              </a:ext>
            </a:extLst>
          </p:cNvPr>
          <p:cNvSpPr txBox="1">
            <a:spLocks noChangeArrowheads="1"/>
          </p:cNvSpPr>
          <p:nvPr/>
        </p:nvSpPr>
        <p:spPr bwMode="auto">
          <a:xfrm>
            <a:off x="2419398" y="1262704"/>
            <a:ext cx="289560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Rate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number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on the last business day of the month as a percent of total employment plus job openings.</a:t>
            </a:r>
          </a:p>
        </p:txBody>
      </p:sp>
      <p:sp>
        <p:nvSpPr>
          <p:cNvPr id="4" name="TextBox 3">
            <a:extLst>
              <a:ext uri="{FF2B5EF4-FFF2-40B4-BE49-F238E27FC236}">
                <a16:creationId xmlns:a16="http://schemas.microsoft.com/office/drawing/2014/main" id="{CEEAACA8-2122-45FB-A6C3-09B53B14D5E1}"/>
              </a:ext>
            </a:extLst>
          </p:cNvPr>
          <p:cNvSpPr txBox="1"/>
          <p:nvPr/>
        </p:nvSpPr>
        <p:spPr>
          <a:xfrm>
            <a:off x="9612247" y="2860588"/>
            <a:ext cx="505267" cy="276999"/>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4.9%</a:t>
            </a:r>
          </a:p>
        </p:txBody>
      </p:sp>
      <p:sp>
        <p:nvSpPr>
          <p:cNvPr id="5" name="TextBox 4">
            <a:extLst>
              <a:ext uri="{FF2B5EF4-FFF2-40B4-BE49-F238E27FC236}">
                <a16:creationId xmlns:a16="http://schemas.microsoft.com/office/drawing/2014/main" id="{97CD12D0-1DDA-4D0D-BFE8-91F39544A35D}"/>
              </a:ext>
            </a:extLst>
          </p:cNvPr>
          <p:cNvSpPr txBox="1"/>
          <p:nvPr/>
        </p:nvSpPr>
        <p:spPr>
          <a:xfrm>
            <a:off x="9595467" y="3160170"/>
            <a:ext cx="505267" cy="276999"/>
          </a:xfrm>
          <a:prstGeom prst="rect">
            <a:avLst/>
          </a:prstGeom>
          <a:solidFill>
            <a:schemeClr val="bg1"/>
          </a:solidFill>
          <a:ln>
            <a:solidFill>
              <a:srgbClr val="00B05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4.7%</a:t>
            </a:r>
          </a:p>
        </p:txBody>
      </p:sp>
      <p:cxnSp>
        <p:nvCxnSpPr>
          <p:cNvPr id="2" name="Straight Connector 1">
            <a:extLst>
              <a:ext uri="{FF2B5EF4-FFF2-40B4-BE49-F238E27FC236}">
                <a16:creationId xmlns:a16="http://schemas.microsoft.com/office/drawing/2014/main" id="{A9DE3D5C-03D6-2E73-3C1F-F1690DBB4519}"/>
              </a:ext>
            </a:extLst>
          </p:cNvPr>
          <p:cNvCxnSpPr>
            <a:cxnSpLocks/>
          </p:cNvCxnSpPr>
          <p:nvPr/>
        </p:nvCxnSpPr>
        <p:spPr>
          <a:xfrm>
            <a:off x="2419398" y="372041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C0CE3486-134B-0053-443E-9F6B0DB16813}"/>
              </a:ext>
            </a:extLst>
          </p:cNvPr>
          <p:cNvSpPr txBox="1"/>
          <p:nvPr/>
        </p:nvSpPr>
        <p:spPr>
          <a:xfrm>
            <a:off x="5426149" y="3730825"/>
            <a:ext cx="2211976" cy="670613"/>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3.5% Long Run Average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12258"/>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19345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23880" y="3232406"/>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703019"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38839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05624"/>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5264" y="3921635"/>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839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16441" y="3316740"/>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3973"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TextBox 1">
            <a:extLst>
              <a:ext uri="{FF2B5EF4-FFF2-40B4-BE49-F238E27FC236}">
                <a16:creationId xmlns:a16="http://schemas.microsoft.com/office/drawing/2014/main" id="{D5E106EE-0552-1007-0778-B418704A5CF4}"/>
              </a:ext>
            </a:extLst>
          </p:cNvPr>
          <p:cNvSpPr txBox="1"/>
          <p:nvPr/>
        </p:nvSpPr>
        <p:spPr>
          <a:xfrm>
            <a:off x="2500789" y="3593215"/>
            <a:ext cx="6754315"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shortage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Bargaining power shifted towards employees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turnover/churning/quits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wages and training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labor productivity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Falling member satisfaction</a:t>
            </a:r>
          </a:p>
        </p:txBody>
      </p:sp>
    </p:spTree>
    <p:extLst>
      <p:ext uri="{BB962C8B-B14F-4D97-AF65-F5344CB8AC3E}">
        <p14:creationId xmlns:p14="http://schemas.microsoft.com/office/powerpoint/2010/main" val="331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6</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6878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4546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315879"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5253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149167"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2.95             =      5.35%                      -     2.4</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31399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149167" cy="923330"/>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2.95             =      5.35%                      -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2.45             =      4.85%                      -     2.4</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0825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33467" y="4130512"/>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9818" y="3788996"/>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2.7%</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3640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23943" y="4194830"/>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2.4%</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23942" y="3851486"/>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2.7%</a:t>
            </a:r>
          </a:p>
        </p:txBody>
      </p:sp>
      <p:sp>
        <p:nvSpPr>
          <p:cNvPr id="2" name="TextBox 1">
            <a:extLst>
              <a:ext uri="{FF2B5EF4-FFF2-40B4-BE49-F238E27FC236}">
                <a16:creationId xmlns:a16="http://schemas.microsoft.com/office/drawing/2014/main" id="{7BFC80BC-54C4-528C-9A9A-A90C3E61DBA4}"/>
              </a:ext>
            </a:extLst>
          </p:cNvPr>
          <p:cNvSpPr txBox="1"/>
          <p:nvPr/>
        </p:nvSpPr>
        <p:spPr>
          <a:xfrm>
            <a:off x="2545832" y="3682412"/>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9328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A8F8170-8594-3C25-C251-511CC30BF6C6}"/>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kern="0" dirty="0">
                <a:solidFill>
                  <a:srgbClr val="000000"/>
                </a:solidFill>
                <a:latin typeface="Times New Roman" panose="02020603050405020304" pitchFamily="18" charset="0"/>
                <a:cs typeface="Times New Roman" panose="02020603050405020304" pitchFamily="18" charset="0"/>
                <a:sym typeface="Arial"/>
              </a:rPr>
              <a:t>2% Inflation</a:t>
            </a:r>
          </a:p>
          <a:p>
            <a:pPr marL="171450" marR="0" lvl="0" indent="-171450"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472881" y="2600587"/>
            <a:ext cx="622023"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472881" y="2600587"/>
            <a:ext cx="1319189" cy="109057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17575" y="3113905"/>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169734" y="3118277"/>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1.6%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1.6%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73811" y="2296156"/>
            <a:ext cx="595923" cy="276999"/>
          </a:xfrm>
          <a:prstGeom prst="rect">
            <a:avLst/>
          </a:prstGeom>
          <a:solidFill>
            <a:schemeClr val="bg1"/>
          </a:solidFill>
          <a:ln w="28575">
            <a:solidFill>
              <a:srgbClr val="0070C0"/>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4.62%</a:t>
            </a:r>
          </a:p>
        </p:txBody>
      </p:sp>
    </p:spTree>
    <p:extLst>
      <p:ext uri="{BB962C8B-B14F-4D97-AF65-F5344CB8AC3E}">
        <p14:creationId xmlns:p14="http://schemas.microsoft.com/office/powerpoint/2010/main" val="4182957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883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52004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1564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7</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lang="en-US" altLang="en-US" b="1">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3720874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Borrow short term,…</a:t>
            </a:r>
          </a:p>
        </p:txBody>
      </p: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25137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04159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888750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029627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999174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/CUs</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3279666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563287" y="846714"/>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banks/CUs (carry trade, liquidity risk, credit contraction)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476161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2"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4.44%</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76159" y="173707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4.15%</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57084" y="2128782"/>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413336"/>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4.29%</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4" y="1874622"/>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26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2"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a:extLst>
              <a:ext uri="{FF2B5EF4-FFF2-40B4-BE49-F238E27FC236}">
                <a16:creationId xmlns:a16="http://schemas.microsoft.com/office/drawing/2014/main" id="{B15ACDF7-2117-392D-0917-20F5603D484D}"/>
              </a:ext>
            </a:extLst>
          </p:cNvPr>
          <p:cNvSpPr txBox="1">
            <a:spLocks noChangeArrowheads="1"/>
          </p:cNvSpPr>
          <p:nvPr/>
        </p:nvSpPr>
        <p:spPr bwMode="auto">
          <a:xfrm>
            <a:off x="2861861" y="2976650"/>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
        <p:nvSpPr>
          <p:cNvPr id="5" name="Line 4">
            <a:extLst>
              <a:ext uri="{FF2B5EF4-FFF2-40B4-BE49-F238E27FC236}">
                <a16:creationId xmlns:a16="http://schemas.microsoft.com/office/drawing/2014/main" id="{1910DA1F-9798-A770-695B-C172FE6994D0}"/>
              </a:ext>
            </a:extLst>
          </p:cNvPr>
          <p:cNvSpPr>
            <a:spLocks noChangeShapeType="1"/>
          </p:cNvSpPr>
          <p:nvPr/>
        </p:nvSpPr>
        <p:spPr bwMode="auto">
          <a:xfrm>
            <a:off x="2852807" y="2044636"/>
            <a:ext cx="42794" cy="3060764"/>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4.44%</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76159" y="173707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4.15%</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57084" y="2128782"/>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413336"/>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4.29%</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4" y="1874622"/>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1695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2"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3">
            <a:extLst>
              <a:ext uri="{FF2B5EF4-FFF2-40B4-BE49-F238E27FC236}">
                <a16:creationId xmlns:a16="http://schemas.microsoft.com/office/drawing/2014/main" id="{D2D17714-72F6-2BF7-BBF8-E9498DCFB5E7}"/>
              </a:ext>
            </a:extLst>
          </p:cNvPr>
          <p:cNvSpPr txBox="1">
            <a:spLocks noChangeArrowheads="1"/>
          </p:cNvSpPr>
          <p:nvPr/>
        </p:nvSpPr>
        <p:spPr bwMode="auto">
          <a:xfrm>
            <a:off x="5240341" y="2677120"/>
            <a:ext cx="2481705"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 Decreasing Balance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“Quantitative Tightening”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QT</a:t>
            </a:r>
          </a:p>
        </p:txBody>
      </p:sp>
      <p:sp>
        <p:nvSpPr>
          <p:cNvPr id="3" name="Line 4">
            <a:extLst>
              <a:ext uri="{FF2B5EF4-FFF2-40B4-BE49-F238E27FC236}">
                <a16:creationId xmlns:a16="http://schemas.microsoft.com/office/drawing/2014/main" id="{23C85561-64A9-973E-46E2-6886311FE92A}"/>
              </a:ext>
            </a:extLst>
          </p:cNvPr>
          <p:cNvSpPr>
            <a:spLocks noChangeShapeType="1"/>
          </p:cNvSpPr>
          <p:nvPr/>
        </p:nvSpPr>
        <p:spPr bwMode="auto">
          <a:xfrm>
            <a:off x="5084504" y="2268703"/>
            <a:ext cx="5685" cy="1547509"/>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 name="Text Box 3">
            <a:extLst>
              <a:ext uri="{FF2B5EF4-FFF2-40B4-BE49-F238E27FC236}">
                <a16:creationId xmlns:a16="http://schemas.microsoft.com/office/drawing/2014/main" id="{B15ACDF7-2117-392D-0917-20F5603D484D}"/>
              </a:ext>
            </a:extLst>
          </p:cNvPr>
          <p:cNvSpPr txBox="1">
            <a:spLocks noChangeArrowheads="1"/>
          </p:cNvSpPr>
          <p:nvPr/>
        </p:nvSpPr>
        <p:spPr bwMode="auto">
          <a:xfrm>
            <a:off x="2861861" y="2976650"/>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
        <p:nvSpPr>
          <p:cNvPr id="5" name="Line 4">
            <a:extLst>
              <a:ext uri="{FF2B5EF4-FFF2-40B4-BE49-F238E27FC236}">
                <a16:creationId xmlns:a16="http://schemas.microsoft.com/office/drawing/2014/main" id="{1910DA1F-9798-A770-695B-C172FE6994D0}"/>
              </a:ext>
            </a:extLst>
          </p:cNvPr>
          <p:cNvSpPr>
            <a:spLocks noChangeShapeType="1"/>
          </p:cNvSpPr>
          <p:nvPr/>
        </p:nvSpPr>
        <p:spPr bwMode="auto">
          <a:xfrm>
            <a:off x="2852807" y="2044636"/>
            <a:ext cx="42794" cy="3060764"/>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TextBox 6">
            <a:extLst>
              <a:ext uri="{FF2B5EF4-FFF2-40B4-BE49-F238E27FC236}">
                <a16:creationId xmlns:a16="http://schemas.microsoft.com/office/drawing/2014/main" id="{433EE131-A65C-C7CB-E4E2-9DCE57A31B17}"/>
              </a:ext>
            </a:extLst>
          </p:cNvPr>
          <p:cNvSpPr txBox="1"/>
          <p:nvPr/>
        </p:nvSpPr>
        <p:spPr>
          <a:xfrm>
            <a:off x="3034284" y="99922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4.44%</a:t>
            </a:r>
          </a:p>
        </p:txBody>
      </p:sp>
      <p:cxnSp>
        <p:nvCxnSpPr>
          <p:cNvPr id="7" name="Straight Arrow Connector 6">
            <a:extLst>
              <a:ext uri="{FF2B5EF4-FFF2-40B4-BE49-F238E27FC236}">
                <a16:creationId xmlns:a16="http://schemas.microsoft.com/office/drawing/2014/main" id="{55947CD0-970E-B400-9A49-A7BEBE262373}"/>
              </a:ext>
            </a:extLst>
          </p:cNvPr>
          <p:cNvCxnSpPr>
            <a:cxnSpLocks/>
          </p:cNvCxnSpPr>
          <p:nvPr/>
        </p:nvCxnSpPr>
        <p:spPr>
          <a:xfrm flipH="1">
            <a:off x="3009290" y="1453538"/>
            <a:ext cx="244504" cy="563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18DA2983-FA02-8CEB-4D67-CF940C44A003}"/>
              </a:ext>
            </a:extLst>
          </p:cNvPr>
          <p:cNvSpPr txBox="1"/>
          <p:nvPr/>
        </p:nvSpPr>
        <p:spPr>
          <a:xfrm>
            <a:off x="3576159" y="1737078"/>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4.15%</a:t>
            </a:r>
          </a:p>
        </p:txBody>
      </p:sp>
      <p:cxnSp>
        <p:nvCxnSpPr>
          <p:cNvPr id="9" name="Straight Arrow Connector 8">
            <a:extLst>
              <a:ext uri="{FF2B5EF4-FFF2-40B4-BE49-F238E27FC236}">
                <a16:creationId xmlns:a16="http://schemas.microsoft.com/office/drawing/2014/main" id="{381AE2A7-B866-3129-086A-77C493BD5AC0}"/>
              </a:ext>
            </a:extLst>
          </p:cNvPr>
          <p:cNvCxnSpPr>
            <a:cxnSpLocks/>
          </p:cNvCxnSpPr>
          <p:nvPr/>
        </p:nvCxnSpPr>
        <p:spPr>
          <a:xfrm flipH="1">
            <a:off x="3357084" y="2128782"/>
            <a:ext cx="219075" cy="139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5FAAE5E1-448E-7EC0-B9AB-7915A6044F62}"/>
              </a:ext>
            </a:extLst>
          </p:cNvPr>
          <p:cNvSpPr txBox="1"/>
          <p:nvPr/>
        </p:nvSpPr>
        <p:spPr>
          <a:xfrm>
            <a:off x="4821974" y="1413336"/>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4.29%</a:t>
            </a:r>
          </a:p>
        </p:txBody>
      </p:sp>
      <p:cxnSp>
        <p:nvCxnSpPr>
          <p:cNvPr id="11" name="Straight Arrow Connector 10">
            <a:extLst>
              <a:ext uri="{FF2B5EF4-FFF2-40B4-BE49-F238E27FC236}">
                <a16:creationId xmlns:a16="http://schemas.microsoft.com/office/drawing/2014/main" id="{F58CDE7E-9261-C1B2-26C8-C586EB1BF247}"/>
              </a:ext>
            </a:extLst>
          </p:cNvPr>
          <p:cNvCxnSpPr>
            <a:cxnSpLocks/>
          </p:cNvCxnSpPr>
          <p:nvPr/>
        </p:nvCxnSpPr>
        <p:spPr>
          <a:xfrm>
            <a:off x="5084504" y="1874622"/>
            <a:ext cx="0" cy="307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89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8</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R="0" lvl="0" defTabSz="1097280" rtl="0" eaLnBrk="1" fontAlgn="base" latinLnBrk="0" hangingPunct="1">
              <a:lnSpc>
                <a:spcPct val="100000"/>
              </a:lnSpc>
              <a:spcBef>
                <a:spcPct val="0"/>
              </a:spcBef>
              <a:spcAft>
                <a:spcPct val="0"/>
              </a:spcAft>
              <a:buClrTx/>
              <a:buSzTx/>
              <a:buNone/>
              <a:tabLst/>
              <a:defRPr/>
            </a:pPr>
            <a:r>
              <a:rPr lang="en-US" altLang="en-US" b="1" dirty="0">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3730504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7653514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0101017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598827"/>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136865"/>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1363817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0772"/>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57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0987849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62183"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5209341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78961"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3800172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7175395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746634" y="4918598"/>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 Box 4">
            <a:extLst>
              <a:ext uri="{FF2B5EF4-FFF2-40B4-BE49-F238E27FC236}">
                <a16:creationId xmlns:a16="http://schemas.microsoft.com/office/drawing/2014/main" id="{14622385-E5F9-EC61-6556-23F75588B9FE}"/>
              </a:ext>
            </a:extLst>
          </p:cNvPr>
          <p:cNvSpPr txBox="1">
            <a:spLocks noChangeArrowheads="1"/>
          </p:cNvSpPr>
          <p:nvPr/>
        </p:nvSpPr>
        <p:spPr bwMode="auto">
          <a:xfrm>
            <a:off x="10037653" y="4728999"/>
            <a:ext cx="103746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41566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037653" y="4728999"/>
            <a:ext cx="103746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746634" y="495983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627159" y="5732170"/>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9047399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21ED3A35-5F05-6172-EB04-192B90BBE7DB}"/>
              </a:ext>
            </a:extLst>
          </p:cNvPr>
          <p:cNvGraphicFramePr>
            <a:graphicFrameLocks noChangeAspect="1"/>
          </p:cNvGraphicFramePr>
          <p:nvPr/>
        </p:nvGraphicFramePr>
        <p:xfrm>
          <a:off x="171450" y="190500"/>
          <a:ext cx="11896725" cy="614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033C33BF-398B-3F36-2720-FA1912528B14}"/>
              </a:ext>
            </a:extLst>
          </p:cNvPr>
          <p:cNvSpPr txBox="1">
            <a:spLocks noChangeArrowheads="1"/>
          </p:cNvSpPr>
          <p:nvPr/>
        </p:nvSpPr>
        <p:spPr bwMode="auto">
          <a:xfrm>
            <a:off x="10696092" y="3855460"/>
            <a:ext cx="473206" cy="369332"/>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0.1</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Text Box 4">
            <a:extLst>
              <a:ext uri="{FF2B5EF4-FFF2-40B4-BE49-F238E27FC236}">
                <a16:creationId xmlns:a16="http://schemas.microsoft.com/office/drawing/2014/main" id="{383B2CF1-B2D9-D463-D84F-E57033E067FF}"/>
              </a:ext>
            </a:extLst>
          </p:cNvPr>
          <p:cNvSpPr txBox="1">
            <a:spLocks noChangeArrowheads="1"/>
          </p:cNvSpPr>
          <p:nvPr/>
        </p:nvSpPr>
        <p:spPr bwMode="auto">
          <a:xfrm>
            <a:off x="6256213" y="1621356"/>
            <a:ext cx="1220206" cy="738664"/>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Checking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Savings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MMDA</a:t>
            </a:r>
          </a:p>
        </p:txBody>
      </p:sp>
    </p:spTree>
    <p:extLst>
      <p:ext uri="{BB962C8B-B14F-4D97-AF65-F5344CB8AC3E}">
        <p14:creationId xmlns:p14="http://schemas.microsoft.com/office/powerpoint/2010/main" val="183143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Internal Only - Not for Public Release</a:t>
            </a:r>
            <a:endParaRPr lang="en-US" dirty="0"/>
          </a:p>
        </p:txBody>
      </p:sp>
      <p:sp>
        <p:nvSpPr>
          <p:cNvPr id="3" name="Slide Number Placeholder 2"/>
          <p:cNvSpPr>
            <a:spLocks noGrp="1"/>
          </p:cNvSpPr>
          <p:nvPr>
            <p:ph type="sldNum" sz="quarter" idx="12"/>
          </p:nvPr>
        </p:nvSpPr>
        <p:spPr/>
        <p:txBody>
          <a:bodyPr/>
          <a:lstStyle/>
          <a:p>
            <a:fld id="{FF5067B8-9913-441F-BE51-750F5AFBA1BE}" type="slidenum">
              <a:rPr lang="en-US" smtClean="0"/>
              <a:t>9</a:t>
            </a:fld>
            <a:endParaRPr lang="en-US"/>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defTabSz="1097280" rtl="0" eaLnBrk="1" fontAlgn="base" latinLnBrk="0" hangingPunct="1">
              <a:lnSpc>
                <a:spcPct val="100000"/>
              </a:lnSpc>
              <a:spcBef>
                <a:spcPct val="0"/>
              </a:spcBef>
              <a:spcAft>
                <a:spcPct val="0"/>
              </a:spcAft>
              <a:buClrTx/>
              <a:buSzTx/>
              <a:buFontTx/>
              <a:buNone/>
              <a:tabLst/>
              <a:defRPr/>
            </a:pPr>
            <a:endParaRPr kumimoji="0" lang="en-US" altLang="en-US"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b="1" i="0" u="none" strike="noStrike" kern="1200" cap="none" spc="0" normalizeH="0" baseline="0" noProof="0" dirty="0">
                <a:ln>
                  <a:noFill/>
                </a:ln>
                <a:effectLst/>
                <a:uLnTx/>
                <a:uFillTx/>
                <a:latin typeface="Times New Roman" pitchFamily="18" charset="0"/>
                <a:ea typeface="+mn-ea"/>
                <a:cs typeface="+mn-cs"/>
              </a:rPr>
              <a:t>10-20% Universal Tariffs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Mass Deportation 		</a:t>
            </a:r>
            <a:r>
              <a:rPr lang="en-US" altLang="en-US" b="1" dirty="0">
                <a:solidFill>
                  <a:srgbClr val="FF0000"/>
                </a:solidFill>
                <a:latin typeface="Times New Roman" pitchFamily="18" charset="0"/>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Extend 2017 Tax Cuts and Jobs Act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b="1" i="0" u="none" strike="noStrike" kern="1200" cap="none" spc="0" normalizeH="0" baseline="0" noProof="0" dirty="0">
                <a:ln>
                  <a:noFill/>
                </a:ln>
                <a:effectLst/>
                <a:uLnTx/>
                <a:uFillTx/>
                <a:latin typeface="Times New Roman" pitchFamily="18" charset="0"/>
                <a:ea typeface="+mn-ea"/>
                <a:cs typeface="+mn-cs"/>
              </a:rPr>
              <a:t>/ </a:t>
            </a:r>
            <a:r>
              <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defTabSz="1097280" rtl="0" eaLnBrk="1" fontAlgn="base" latinLnBrk="0" hangingPunct="1">
              <a:lnSpc>
                <a:spcPct val="100000"/>
              </a:lnSpc>
              <a:spcBef>
                <a:spcPct val="0"/>
              </a:spcBef>
              <a:spcAft>
                <a:spcPct val="0"/>
              </a:spcAft>
              <a:buClrTx/>
              <a:buSzTx/>
              <a:buFont typeface="+mj-lt"/>
              <a:buAutoNum type="arabicPeriod"/>
              <a:tabLst/>
              <a:defRPr/>
            </a:pPr>
            <a:r>
              <a:rPr lang="en-US" altLang="en-US" b="1" dirty="0">
                <a:latin typeface="Times New Roman" pitchFamily="18" charset="0"/>
              </a:rPr>
              <a:t>No tax on tips/overtime/Social Security	</a:t>
            </a:r>
            <a:r>
              <a:rPr lang="en-US" altLang="en-US" b="1">
                <a:latin typeface="Times New Roman" pitchFamily="18" charset="0"/>
              </a:rPr>
              <a:t>	</a:t>
            </a:r>
            <a:endParaRPr kumimoji="0" lang="en-US" altLang="en-US"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R="0" lvl="0" defTabSz="1097280" rtl="0" eaLnBrk="1" fontAlgn="base" latinLnBrk="0" hangingPunct="1">
              <a:lnSpc>
                <a:spcPct val="100000"/>
              </a:lnSpc>
              <a:spcBef>
                <a:spcPct val="0"/>
              </a:spcBef>
              <a:spcAft>
                <a:spcPct val="0"/>
              </a:spcAft>
              <a:buClrTx/>
              <a:buSzTx/>
              <a:buNone/>
              <a:tabLst/>
              <a:defRPr/>
            </a:pPr>
            <a:r>
              <a:rPr lang="en-US" altLang="en-US" b="1" dirty="0">
                <a:solidFill>
                  <a:srgbClr val="00B050"/>
                </a:solidFill>
                <a:latin typeface="Times New Roman" pitchFamily="18" charset="0"/>
              </a:rPr>
              <a:t>		</a:t>
            </a:r>
            <a:endParaRPr kumimoji="0" lang="en-US" altLang="en-US" b="1" i="0" u="none" strike="noStrike" kern="1200" cap="none" spc="0" normalizeH="0" baseline="0" noProof="0" dirty="0">
              <a:ln>
                <a:noFill/>
              </a:ln>
              <a:effectLst/>
              <a:uLnTx/>
              <a:uFillTx/>
              <a:latin typeface="Times New Roman" pitchFamily="18" charset="0"/>
              <a:ea typeface="+mn-ea"/>
              <a:cs typeface="+mn-cs"/>
            </a:endParaRPr>
          </a:p>
        </p:txBody>
      </p:sp>
    </p:spTree>
    <p:extLst>
      <p:ext uri="{BB962C8B-B14F-4D97-AF65-F5344CB8AC3E}">
        <p14:creationId xmlns:p14="http://schemas.microsoft.com/office/powerpoint/2010/main" val="2588477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9FB2055-2443-901E-CB72-C002480E728C}"/>
              </a:ext>
            </a:extLst>
          </p:cNvPr>
          <p:cNvGraphicFramePr>
            <a:graphicFrameLocks noChangeAspect="1"/>
          </p:cNvGraphicFramePr>
          <p:nvPr/>
        </p:nvGraphicFramePr>
        <p:xfrm>
          <a:off x="203200" y="125835"/>
          <a:ext cx="11803321" cy="61451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CC727859-A15D-C9A5-C31C-DC3BB32FEC69}"/>
              </a:ext>
            </a:extLst>
          </p:cNvPr>
          <p:cNvSpPr txBox="1">
            <a:spLocks noChangeArrowheads="1"/>
          </p:cNvSpPr>
          <p:nvPr/>
        </p:nvSpPr>
        <p:spPr bwMode="auto">
          <a:xfrm>
            <a:off x="10270644" y="3126926"/>
            <a:ext cx="545096" cy="307777"/>
          </a:xfrm>
          <a:prstGeom prst="rect">
            <a:avLst/>
          </a:prstGeom>
          <a:solidFill>
            <a:schemeClr val="bg1"/>
          </a:solidFill>
          <a:ln w="28575">
            <a:solidFill>
              <a:srgbClr val="00B05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25%</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6" name="Line 5">
            <a:extLst>
              <a:ext uri="{FF2B5EF4-FFF2-40B4-BE49-F238E27FC236}">
                <a16:creationId xmlns:a16="http://schemas.microsoft.com/office/drawing/2014/main" id="{56ADF79B-4C76-C4C5-84DC-20D232ACC16C}"/>
              </a:ext>
            </a:extLst>
          </p:cNvPr>
          <p:cNvSpPr>
            <a:spLocks noChangeShapeType="1"/>
          </p:cNvSpPr>
          <p:nvPr/>
        </p:nvSpPr>
        <p:spPr bwMode="auto">
          <a:xfrm flipH="1">
            <a:off x="10479788" y="3434316"/>
            <a:ext cx="156684" cy="56374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060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28003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t>Slowdown in Borrowings</a:t>
            </a:r>
          </a:p>
        </p:txBody>
      </p:sp>
      <p:graphicFrame>
        <p:nvGraphicFramePr>
          <p:cNvPr id="66563" name="Object 1"/>
          <p:cNvGraphicFramePr>
            <a:graphicFrameLocks noChangeAspect="1"/>
          </p:cNvGraphicFramePr>
          <p:nvPr>
            <p:extLst>
              <p:ext uri="{D42A27DB-BD31-4B8C-83A1-F6EECF244321}">
                <p14:modId xmlns:p14="http://schemas.microsoft.com/office/powerpoint/2010/main" val="1000484268"/>
              </p:ext>
            </p:extLst>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3EF048F9-B20F-592C-E678-8B914F92982C}"/>
              </a:ext>
            </a:extLst>
          </p:cNvPr>
          <p:cNvSpPr txBox="1"/>
          <p:nvPr/>
        </p:nvSpPr>
        <p:spPr>
          <a:xfrm>
            <a:off x="9995218" y="5722790"/>
            <a:ext cx="633507"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-10.9%</a:t>
            </a:r>
          </a:p>
        </p:txBody>
      </p:sp>
      <p:sp>
        <p:nvSpPr>
          <p:cNvPr id="6" name="Line 5">
            <a:extLst>
              <a:ext uri="{FF2B5EF4-FFF2-40B4-BE49-F238E27FC236}">
                <a16:creationId xmlns:a16="http://schemas.microsoft.com/office/drawing/2014/main" id="{63C794F0-19BB-6D53-DA7A-6E6E5B2451D5}"/>
              </a:ext>
            </a:extLst>
          </p:cNvPr>
          <p:cNvSpPr>
            <a:spLocks noChangeShapeType="1"/>
          </p:cNvSpPr>
          <p:nvPr/>
        </p:nvSpPr>
        <p:spPr bwMode="auto">
          <a:xfrm flipV="1">
            <a:off x="10293292" y="5335398"/>
            <a:ext cx="0" cy="3873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34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86859630"/>
      </p:ext>
    </p:extLst>
  </p:cSld>
  <p:clrMapOvr>
    <a:masterClrMapping/>
  </p:clrMapOvr>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4.xml><?xml version="1.0" encoding="utf-8"?>
<a:theme xmlns:a="http://schemas.openxmlformats.org/drawingml/2006/main" name="2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peakers_PPT24" id="{E897620C-5DB7-404F-BF5C-5BEF695DCF29}" vid="{536032B7-B742-724A-B15A-BDE9561837A9}"/>
    </a:ext>
  </a:extLst>
</a:theme>
</file>

<file path=ppt/theme/theme5.xml><?xml version="1.0" encoding="utf-8"?>
<a:theme xmlns:a="http://schemas.openxmlformats.org/drawingml/2006/main" name="3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021EAD-1531-0244-B12D-22A9964DB2D3}" vid="{73C7BD08-1327-F947-B8FA-06EDFD747F6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272827"/>
    </a:dk2>
    <a:lt2>
      <a:srgbClr val="E8E7E4"/>
    </a:lt2>
    <a:accent1>
      <a:srgbClr val="871535"/>
    </a:accent1>
    <a:accent2>
      <a:srgbClr val="D23D26"/>
    </a:accent2>
    <a:accent3>
      <a:srgbClr val="F9B500"/>
    </a:accent3>
    <a:accent4>
      <a:srgbClr val="386374"/>
    </a:accent4>
    <a:accent5>
      <a:srgbClr val="272827"/>
    </a:accent5>
    <a:accent6>
      <a:srgbClr val="588293"/>
    </a:accent6>
    <a:hlink>
      <a:srgbClr val="871535"/>
    </a:hlink>
    <a:folHlink>
      <a:srgbClr val="2728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5913</TotalTime>
  <Words>7788</Words>
  <Application>Microsoft Office PowerPoint</Application>
  <PresentationFormat>Widescreen</PresentationFormat>
  <Paragraphs>1600</Paragraphs>
  <Slides>143</Slides>
  <Notes>44</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143</vt:i4>
      </vt:variant>
    </vt:vector>
  </HeadingPairs>
  <TitlesOfParts>
    <vt:vector size="160" baseType="lpstr">
      <vt:lpstr>Aptos</vt:lpstr>
      <vt:lpstr>Arial</vt:lpstr>
      <vt:lpstr>Arial Narrow</vt:lpstr>
      <vt:lpstr>Calibri</vt:lpstr>
      <vt:lpstr>Century Gothic</vt:lpstr>
      <vt:lpstr>Georgia</vt:lpstr>
      <vt:lpstr>Rockwell</vt:lpstr>
      <vt:lpstr>Symbol</vt:lpstr>
      <vt:lpstr>Times</vt:lpstr>
      <vt:lpstr>Times New Roman</vt:lpstr>
      <vt:lpstr>Verdana</vt:lpstr>
      <vt:lpstr>Office Theme</vt:lpstr>
      <vt:lpstr>CUNA_logo</vt:lpstr>
      <vt:lpstr>1_Office Theme</vt:lpstr>
      <vt:lpstr>2_Office Theme</vt:lpstr>
      <vt:lpstr>3_Office Theme</vt:lpstr>
      <vt:lpstr>Chart</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Below Trend Economic Growth for Next 2 Years</vt:lpstr>
      <vt:lpstr>Below Trend Economic Growth for Next 2 Years</vt:lpstr>
      <vt:lpstr>Below Trend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Slower Economic Growth for Next 2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Growth Slowing as Core Inflation Falls</vt:lpstr>
      <vt:lpstr>Wage Growth Slowing as Core Inflation Falls</vt:lpstr>
      <vt:lpstr>Wage Growth Slowing as Core Inflation Falls</vt:lpstr>
      <vt:lpstr>Wage Growth Slowing as Core Inflation Falls</vt:lpstr>
      <vt:lpstr>Inflation Approaching 2% Target</vt:lpstr>
      <vt:lpstr>Inflation Approaching 2% Target</vt:lpstr>
      <vt:lpstr>Inflation Approaching 2% Target</vt:lpstr>
      <vt:lpstr>Inflation Approaching 2% Target</vt:lpstr>
      <vt:lpstr>Inflation Approaching 2% Target</vt:lpstr>
      <vt:lpstr>Inflation Approaching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Limerick of the Day</vt:lpstr>
      <vt:lpstr>Limerick of the Day</vt:lpstr>
      <vt:lpstr>Limerick of the Day</vt:lpstr>
      <vt:lpstr>Limerick of the Day</vt:lpstr>
      <vt:lpstr>Limerick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Forecast Overview October 2024</vt:lpstr>
      <vt:lpstr>Economic Forecast October 2024</vt:lpstr>
      <vt:lpstr>Economic Forecast October 2024</vt:lpstr>
      <vt:lpstr>Credit Union Forecast October 2024</vt:lpstr>
      <vt:lpstr>Credit Union Forecast October 2024</vt:lpstr>
      <vt:lpstr>Economic Update Summary For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Steven W.</dc:creator>
  <cp:lastModifiedBy>Miller, Michelle</cp:lastModifiedBy>
  <cp:revision>31</cp:revision>
  <dcterms:created xsi:type="dcterms:W3CDTF">2023-05-22T17:11:53Z</dcterms:created>
  <dcterms:modified xsi:type="dcterms:W3CDTF">2024-12-19T15:13:49Z</dcterms:modified>
</cp:coreProperties>
</file>